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6" r:id="rId2"/>
    <p:sldMasterId id="2147483688" r:id="rId3"/>
  </p:sldMasterIdLst>
  <p:notesMasterIdLst>
    <p:notesMasterId r:id="rId23"/>
  </p:notesMasterIdLst>
  <p:handoutMasterIdLst>
    <p:handoutMasterId r:id="rId24"/>
  </p:handoutMasterIdLst>
  <p:sldIdLst>
    <p:sldId id="258" r:id="rId4"/>
    <p:sldId id="282" r:id="rId5"/>
    <p:sldId id="283" r:id="rId6"/>
    <p:sldId id="284" r:id="rId7"/>
    <p:sldId id="285" r:id="rId8"/>
    <p:sldId id="264"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Lst>
  <p:sldSz cx="9144000" cy="6858000" type="screen4x3"/>
  <p:notesSz cx="6858000" cy="9144000"/>
  <p:embeddedFontLst>
    <p:embeddedFont>
      <p:font typeface="Sassoon Infant Md" panose="02000603050000020003" charset="0"/>
      <p:regular r:id="rId25"/>
    </p:embeddedFont>
    <p:embeddedFont>
      <p:font typeface="Calibri" panose="020F0502020204030204" pitchFamily="34" charset="0"/>
      <p:regular r:id="rId26"/>
      <p:bold r:id="rId27"/>
      <p:italic r:id="rId28"/>
      <p:boldItalic r:id="rId29"/>
    </p:embeddedFont>
    <p:embeddedFont>
      <p:font typeface="Sassoon Infant Rg" panose="02000503030000020003"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C1EB"/>
    <a:srgbClr val="F07518"/>
    <a:srgbClr val="F1C71D"/>
    <a:srgbClr val="6CAF3F"/>
    <a:srgbClr val="FF3B3B"/>
    <a:srgbClr val="FF4747"/>
    <a:srgbClr val="63793C"/>
    <a:srgbClr val="779639"/>
    <a:srgbClr val="ACDDFC"/>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73" d="100"/>
          <a:sy n="73" d="100"/>
        </p:scale>
        <p:origin x="1194" y="7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7891C-89D0-4AA9-B88B-A9B11D7287E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466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7891C-89D0-4AA9-B88B-A9B11D7287E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54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7891C-89D0-4AA9-B88B-A9B11D7287E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69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7891C-89D0-4AA9-B88B-A9B11D7287E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834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2" name="Content Placeholder 2"/>
          <p:cNvSpPr>
            <a:spLocks noGrp="1"/>
          </p:cNvSpPr>
          <p:nvPr>
            <p:ph idx="13"/>
          </p:nvPr>
        </p:nvSpPr>
        <p:spPr>
          <a:xfrm flipH="1">
            <a:off x="755648" y="2494138"/>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3" name="Content Placeholder 2"/>
          <p:cNvSpPr>
            <a:spLocks noGrp="1"/>
          </p:cNvSpPr>
          <p:nvPr>
            <p:ph idx="14"/>
          </p:nvPr>
        </p:nvSpPr>
        <p:spPr>
          <a:xfrm flipH="1">
            <a:off x="3337552" y="2494138"/>
            <a:ext cx="2464127"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4" name="Content Placeholder 2"/>
          <p:cNvSpPr>
            <a:spLocks noGrp="1"/>
          </p:cNvSpPr>
          <p:nvPr>
            <p:ph idx="15"/>
          </p:nvPr>
        </p:nvSpPr>
        <p:spPr>
          <a:xfrm flipH="1">
            <a:off x="5909923" y="248161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6" name="Content Placeholder 2"/>
          <p:cNvSpPr>
            <a:spLocks noGrp="1"/>
          </p:cNvSpPr>
          <p:nvPr>
            <p:ph idx="16"/>
          </p:nvPr>
        </p:nvSpPr>
        <p:spPr>
          <a:xfrm flipH="1">
            <a:off x="755647"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7" name="Content Placeholder 2"/>
          <p:cNvSpPr>
            <a:spLocks noGrp="1"/>
          </p:cNvSpPr>
          <p:nvPr>
            <p:ph idx="17"/>
          </p:nvPr>
        </p:nvSpPr>
        <p:spPr>
          <a:xfrm flipH="1">
            <a:off x="3337553"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21" name="Content Placeholder 2"/>
          <p:cNvSpPr>
            <a:spLocks noGrp="1"/>
          </p:cNvSpPr>
          <p:nvPr>
            <p:ph idx="18"/>
          </p:nvPr>
        </p:nvSpPr>
        <p:spPr>
          <a:xfrm flipH="1">
            <a:off x="5909924"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41114932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28568871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AC9C5E-52E1-4FE5-8A1D-C4294FD58D3E}"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322752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AC9C5E-52E1-4FE5-8A1D-C4294FD58D3E}"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211759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C9C5E-52E1-4FE5-8A1D-C4294FD58D3E}"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1992557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3AC9C5E-52E1-4FE5-8A1D-C4294FD58D3E}"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3870474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3AC9C5E-52E1-4FE5-8A1D-C4294FD58D3E}" type="datetimeFigureOut">
              <a:rPr lang="en-GB" smtClean="0"/>
              <a:t>25/02/2021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29270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3AC9C5E-52E1-4FE5-8A1D-C4294FD58D3E}" type="datetimeFigureOut">
              <a:rPr lang="en-GB" smtClean="0"/>
              <a:t>25/02/2021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230883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smtClean="0"/>
              <a:t>Click to edit Master text styles</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C9C5E-52E1-4FE5-8A1D-C4294FD58D3E}" type="datetimeFigureOut">
              <a:rPr lang="en-GB" smtClean="0"/>
              <a:t>25/02/2021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1670380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C9C5E-52E1-4FE5-8A1D-C4294FD58D3E}"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1853101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C9C5E-52E1-4FE5-8A1D-C4294FD58D3E}"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202569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AC9C5E-52E1-4FE5-8A1D-C4294FD58D3E}"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2203372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AC9C5E-52E1-4FE5-8A1D-C4294FD58D3E}"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8873E3-1C71-4B91-86F0-77EA9E185DCA}" type="slidenum">
              <a:rPr lang="en-GB" smtClean="0"/>
              <a:t>‹#›</a:t>
            </a:fld>
            <a:endParaRPr lang="en-GB"/>
          </a:p>
        </p:txBody>
      </p:sp>
    </p:spTree>
    <p:extLst>
      <p:ext uri="{BB962C8B-B14F-4D97-AF65-F5344CB8AC3E}">
        <p14:creationId xmlns:p14="http://schemas.microsoft.com/office/powerpoint/2010/main" val="4134540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34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2758298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Rectangle 4"/>
          <p:cNvSpPr/>
          <p:nvPr userDrawn="1"/>
        </p:nvSpPr>
        <p:spPr>
          <a:xfrm>
            <a:off x="457200" y="1514475"/>
            <a:ext cx="8220075" cy="48815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290933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9" name="Rounded Rectangle 8"/>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 name="Rectangle 9"/>
          <p:cNvSpPr/>
          <p:nvPr userDrawn="1"/>
        </p:nvSpPr>
        <p:spPr>
          <a:xfrm>
            <a:off x="755650" y="1514475"/>
            <a:ext cx="7632700"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nvGrpSpPr>
          <p:cNvPr id="11" name="Group 5"/>
          <p:cNvGrpSpPr>
            <a:grpSpLocks/>
          </p:cNvGrpSpPr>
          <p:nvPr userDrawn="1"/>
        </p:nvGrpSpPr>
        <p:grpSpPr bwMode="auto">
          <a:xfrm>
            <a:off x="4002088" y="1738313"/>
            <a:ext cx="4189412" cy="4129087"/>
            <a:chOff x="4002736" y="1755885"/>
            <a:chExt cx="4189074" cy="4129086"/>
          </a:xfrm>
        </p:grpSpPr>
        <p:sp>
          <p:nvSpPr>
            <p:cNvPr id="12" name="Oval 11"/>
            <p:cNvSpPr/>
            <p:nvPr userDrawn="1"/>
          </p:nvSpPr>
          <p:spPr bwMode="auto">
            <a:xfrm>
              <a:off x="4002736"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3" name="Oval 12"/>
            <p:cNvSpPr/>
            <p:nvPr userDrawn="1"/>
          </p:nvSpPr>
          <p:spPr bwMode="auto">
            <a:xfrm>
              <a:off x="6193309"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6" name="Oval 15"/>
            <p:cNvSpPr/>
            <p:nvPr userDrawn="1"/>
          </p:nvSpPr>
          <p:spPr bwMode="auto">
            <a:xfrm>
              <a:off x="6193309" y="3886309"/>
              <a:ext cx="1996914"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7" name="Oval 16"/>
            <p:cNvSpPr/>
            <p:nvPr userDrawn="1"/>
          </p:nvSpPr>
          <p:spPr bwMode="auto">
            <a:xfrm>
              <a:off x="4002736" y="3886309"/>
              <a:ext cx="1998501"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gr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0"/>
          </p:nvPr>
        </p:nvSpPr>
        <p:spPr>
          <a:xfrm>
            <a:off x="4012772" y="1736724"/>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385080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ounded Rectangle 8"/>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p:cNvSpPr/>
          <p:nvPr userDrawn="1"/>
        </p:nvSpPr>
        <p:spPr>
          <a:xfrm>
            <a:off x="4660900" y="1514475"/>
            <a:ext cx="3690938"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Rectangle 11"/>
          <p:cNvSpPr/>
          <p:nvPr userDrawn="1"/>
        </p:nvSpPr>
        <p:spPr bwMode="auto">
          <a:xfrm>
            <a:off x="750888" y="15144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Rectangle 12"/>
          <p:cNvSpPr/>
          <p:nvPr userDrawn="1"/>
        </p:nvSpPr>
        <p:spPr bwMode="auto">
          <a:xfrm>
            <a:off x="750888" y="2678113"/>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Rectangle 14"/>
          <p:cNvSpPr/>
          <p:nvPr userDrawn="1"/>
        </p:nvSpPr>
        <p:spPr bwMode="auto">
          <a:xfrm>
            <a:off x="750888" y="3841750"/>
            <a:ext cx="3821112"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6" name="Rectangle 15"/>
          <p:cNvSpPr/>
          <p:nvPr userDrawn="1"/>
        </p:nvSpPr>
        <p:spPr bwMode="auto">
          <a:xfrm>
            <a:off x="750888" y="50069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98172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6" name="Rectangle 5"/>
          <p:cNvSpPr/>
          <p:nvPr userDrawn="1"/>
        </p:nvSpPr>
        <p:spPr>
          <a:xfrm>
            <a:off x="457197" y="1513944"/>
            <a:ext cx="8220075" cy="4882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25200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81813328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sp>
        <p:nvSpPr>
          <p:cNvPr id="11" name="Rounded Rectangle 10"/>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1"/>
          </p:nvPr>
        </p:nvSpPr>
        <p:spPr>
          <a:xfrm>
            <a:off x="754587" y="1513947"/>
            <a:ext cx="6008163" cy="1086016"/>
          </a:xfrm>
          <a:prstGeom prst="roundRect">
            <a:avLst>
              <a:gd name="adj" fmla="val 1874"/>
            </a:avLst>
          </a:prstGeom>
        </p:spPr>
        <p:txBody>
          <a:bodyPr anchor="ctr"/>
          <a:lstStyle>
            <a:lvl1pPr marL="0" indent="0" algn="l">
              <a:lnSpc>
                <a:spcPct val="100000"/>
              </a:lnSpc>
              <a:buNone/>
              <a:defRPr sz="1800" u="none">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8" name="Content Placeholder 2"/>
          <p:cNvSpPr>
            <a:spLocks noGrp="1"/>
          </p:cNvSpPr>
          <p:nvPr>
            <p:ph idx="12"/>
          </p:nvPr>
        </p:nvSpPr>
        <p:spPr>
          <a:xfrm>
            <a:off x="754587" y="2678234"/>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9" name="Content Placeholder 2"/>
          <p:cNvSpPr>
            <a:spLocks noGrp="1"/>
          </p:cNvSpPr>
          <p:nvPr>
            <p:ph idx="13"/>
          </p:nvPr>
        </p:nvSpPr>
        <p:spPr>
          <a:xfrm>
            <a:off x="754587" y="3842521"/>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20" name="Content Placeholder 2"/>
          <p:cNvSpPr>
            <a:spLocks noGrp="1"/>
          </p:cNvSpPr>
          <p:nvPr>
            <p:ph idx="14"/>
          </p:nvPr>
        </p:nvSpPr>
        <p:spPr>
          <a:xfrm>
            <a:off x="754587" y="5006809"/>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5" name="Content Placeholder 2"/>
          <p:cNvSpPr>
            <a:spLocks noGrp="1"/>
          </p:cNvSpPr>
          <p:nvPr>
            <p:ph idx="15"/>
          </p:nvPr>
        </p:nvSpPr>
        <p:spPr>
          <a:xfrm>
            <a:off x="6896100" y="1513947"/>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a:off x="6896100" y="2678234"/>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a:off x="6896100" y="3842521"/>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a:off x="6896100" y="5006809"/>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715859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6" name="Rounded Rectangle 5"/>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Rectangle 6"/>
          <p:cNvSpPr/>
          <p:nvPr userDrawn="1"/>
        </p:nvSpPr>
        <p:spPr>
          <a:xfrm>
            <a:off x="2895600" y="1514475"/>
            <a:ext cx="5492750"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ectangle 10"/>
          <p:cNvSpPr/>
          <p:nvPr userDrawn="1"/>
        </p:nvSpPr>
        <p:spPr>
          <a:xfrm>
            <a:off x="755650" y="1514475"/>
            <a:ext cx="2036763"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647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7" name="Rounded Rectangle 6"/>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2" name="Rectangle 11"/>
          <p:cNvSpPr/>
          <p:nvPr userDrawn="1"/>
        </p:nvSpPr>
        <p:spPr>
          <a:xfrm>
            <a:off x="755650" y="1514475"/>
            <a:ext cx="2852738"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Content Placeholder 2"/>
          <p:cNvSpPr>
            <a:spLocks noGrp="1"/>
          </p:cNvSpPr>
          <p:nvPr>
            <p:ph idx="14"/>
          </p:nvPr>
        </p:nvSpPr>
        <p:spPr>
          <a:xfrm>
            <a:off x="3682999" y="460902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9" name="Content Placeholder 2"/>
          <p:cNvSpPr>
            <a:spLocks noGrp="1"/>
          </p:cNvSpPr>
          <p:nvPr>
            <p:ph idx="12"/>
          </p:nvPr>
        </p:nvSpPr>
        <p:spPr>
          <a:xfrm>
            <a:off x="3682999" y="1513946"/>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5"/>
          </p:nvPr>
        </p:nvSpPr>
        <p:spPr>
          <a:xfrm>
            <a:off x="755651" y="1513946"/>
            <a:ext cx="2852738" cy="4578879"/>
          </a:xfrm>
          <a:prstGeom prst="roundRect">
            <a:avLst>
              <a:gd name="adj" fmla="val 1874"/>
            </a:avLst>
          </a:prstGeom>
          <a:solidFill>
            <a:schemeClr val="accent5">
              <a:lumMod val="20000"/>
              <a:lumOff val="80000"/>
            </a:schemeClr>
          </a:solidFill>
          <a:ln>
            <a:noFill/>
          </a:ln>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823812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6" name="Rounded Rectangle 5"/>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1" name="Content Placeholder 2"/>
          <p:cNvSpPr>
            <a:spLocks noGrp="1"/>
          </p:cNvSpPr>
          <p:nvPr>
            <p:ph idx="14"/>
          </p:nvPr>
        </p:nvSpPr>
        <p:spPr>
          <a:xfrm>
            <a:off x="3682999" y="460902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9" name="Content Placeholder 2"/>
          <p:cNvSpPr>
            <a:spLocks noGrp="1"/>
          </p:cNvSpPr>
          <p:nvPr>
            <p:ph idx="12"/>
          </p:nvPr>
        </p:nvSpPr>
        <p:spPr>
          <a:xfrm>
            <a:off x="3682999" y="1513946"/>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966390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ounded Rectangle 6"/>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ectangle 8"/>
          <p:cNvSpPr/>
          <p:nvPr userDrawn="1"/>
        </p:nvSpPr>
        <p:spPr>
          <a:xfrm>
            <a:off x="4611688" y="1514475"/>
            <a:ext cx="3776662"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ectangle 10"/>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5" name="Rectangle 14"/>
          <p:cNvSpPr/>
          <p:nvPr userDrawn="1"/>
        </p:nvSpPr>
        <p:spPr>
          <a:xfrm>
            <a:off x="755650"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6" name="Rectangle 15"/>
          <p:cNvSpPr/>
          <p:nvPr userDrawn="1"/>
        </p:nvSpPr>
        <p:spPr>
          <a:xfrm>
            <a:off x="2684463"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189549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6" name="Rounded Rectangle 5"/>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984554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r>
              <a:rPr lang="en-US"/>
              <a:t>Click to edit Master title style</a:t>
            </a:r>
            <a:endParaRPr lang="en-GB" dirty="0"/>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740830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ayout 7">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Rounded Rectangle 4"/>
          <p:cNvSpPr/>
          <p:nvPr userDrawn="1"/>
        </p:nvSpPr>
        <p:spPr>
          <a:xfrm>
            <a:off x="760413" y="4313238"/>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6" name="Rounded Rectangle 5"/>
          <p:cNvSpPr/>
          <p:nvPr userDrawn="1"/>
        </p:nvSpPr>
        <p:spPr>
          <a:xfrm>
            <a:off x="3336925" y="4313238"/>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7" name="Rounded Rectangle 6"/>
          <p:cNvSpPr/>
          <p:nvPr userDrawn="1"/>
        </p:nvSpPr>
        <p:spPr>
          <a:xfrm>
            <a:off x="5915025" y="4313238"/>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 name="Rounded Rectangle 8"/>
          <p:cNvSpPr/>
          <p:nvPr userDrawn="1"/>
        </p:nvSpPr>
        <p:spPr>
          <a:xfrm>
            <a:off x="755650" y="2466975"/>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0" name="Rounded Rectangle 9"/>
          <p:cNvSpPr/>
          <p:nvPr userDrawn="1"/>
        </p:nvSpPr>
        <p:spPr>
          <a:xfrm>
            <a:off x="3332163" y="2466975"/>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ounded Rectangle 10"/>
          <p:cNvSpPr/>
          <p:nvPr userDrawn="1"/>
        </p:nvSpPr>
        <p:spPr>
          <a:xfrm>
            <a:off x="5910263" y="2466975"/>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020102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Rounded Rectangle 9"/>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p:cNvSpPr/>
          <p:nvPr userDrawn="1"/>
        </p:nvSpPr>
        <p:spPr>
          <a:xfrm>
            <a:off x="3752850" y="4616450"/>
            <a:ext cx="2274888"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12" name="Rectangle 11"/>
          <p:cNvSpPr/>
          <p:nvPr userDrawn="1"/>
        </p:nvSpPr>
        <p:spPr>
          <a:xfrm>
            <a:off x="3752850" y="3067050"/>
            <a:ext cx="2274888"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solidFill>
                <a:srgbClr val="FFFFFF"/>
              </a:solidFill>
            </a:endParaRPr>
          </a:p>
        </p:txBody>
      </p:sp>
      <p:sp>
        <p:nvSpPr>
          <p:cNvPr id="19" name="Rectangle 18"/>
          <p:cNvSpPr/>
          <p:nvPr userDrawn="1"/>
        </p:nvSpPr>
        <p:spPr>
          <a:xfrm>
            <a:off x="3752850" y="1514475"/>
            <a:ext cx="2274888"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20" name="Rectangle 19"/>
          <p:cNvSpPr/>
          <p:nvPr userDrawn="1"/>
        </p:nvSpPr>
        <p:spPr>
          <a:xfrm>
            <a:off x="6119813" y="4616450"/>
            <a:ext cx="2274887"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21" name="Rectangle 20"/>
          <p:cNvSpPr/>
          <p:nvPr userDrawn="1"/>
        </p:nvSpPr>
        <p:spPr>
          <a:xfrm>
            <a:off x="6119813" y="3067050"/>
            <a:ext cx="2274887"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solidFill>
                <a:srgbClr val="FFFFFF"/>
              </a:solidFill>
            </a:endParaRPr>
          </a:p>
        </p:txBody>
      </p:sp>
      <p:sp>
        <p:nvSpPr>
          <p:cNvPr id="22" name="Rectangle 21"/>
          <p:cNvSpPr/>
          <p:nvPr userDrawn="1"/>
        </p:nvSpPr>
        <p:spPr>
          <a:xfrm>
            <a:off x="6119813" y="1514475"/>
            <a:ext cx="2274887"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75477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fontAlgn="auto">
              <a:spcAft>
                <a:spcPts val="0"/>
              </a:spcAft>
              <a:defRPr/>
            </a:pPr>
            <a:r>
              <a:rPr lang="en-GB" dirty="0"/>
              <a:t>Statement 2</a:t>
            </a:r>
          </a:p>
          <a:p>
            <a:pPr lvl="1" fontAlgn="auto">
              <a:spcAft>
                <a:spcPts val="0"/>
              </a:spcAft>
              <a:defRPr/>
            </a:pPr>
            <a:r>
              <a:rPr lang="en-GB" dirty="0"/>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56985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3" name="Group 2"/>
          <p:cNvGrpSpPr/>
          <p:nvPr userDrawn="1"/>
        </p:nvGrpSpPr>
        <p:grpSpPr>
          <a:xfrm>
            <a:off x="4002736" y="1738841"/>
            <a:ext cx="4189074" cy="4129086"/>
            <a:chOff x="4002736" y="1755885"/>
            <a:chExt cx="4189074" cy="4129086"/>
          </a:xfrm>
        </p:grpSpPr>
        <p:sp>
          <p:nvSpPr>
            <p:cNvPr id="9" name="Oval 8"/>
            <p:cNvSpPr/>
            <p:nvPr userDrawn="1"/>
          </p:nvSpPr>
          <p:spPr bwMode="auto">
            <a:xfrm>
              <a:off x="4002736" y="175588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smtClean="0">
                <a:solidFill>
                  <a:sysClr val="windowText" lastClr="000000"/>
                </a:solidFill>
              </a:endParaRPr>
            </a:p>
          </p:txBody>
        </p:sp>
        <p:sp>
          <p:nvSpPr>
            <p:cNvPr id="11" name="Oval 10"/>
            <p:cNvSpPr/>
            <p:nvPr userDrawn="1"/>
          </p:nvSpPr>
          <p:spPr bwMode="auto">
            <a:xfrm>
              <a:off x="6193147" y="1755885"/>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smtClean="0">
                <a:solidFill>
                  <a:sysClr val="windowText" lastClr="000000"/>
                </a:solidFill>
              </a:endParaRPr>
            </a:p>
          </p:txBody>
        </p:sp>
        <p:sp>
          <p:nvSpPr>
            <p:cNvPr id="12" name="Oval 11"/>
            <p:cNvSpPr/>
            <p:nvPr userDrawn="1"/>
          </p:nvSpPr>
          <p:spPr bwMode="auto">
            <a:xfrm>
              <a:off x="6193147" y="3886309"/>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smtClean="0">
                <a:solidFill>
                  <a:sysClr val="windowText" lastClr="000000"/>
                </a:solidFill>
              </a:endParaRPr>
            </a:p>
          </p:txBody>
        </p:sp>
        <p:sp>
          <p:nvSpPr>
            <p:cNvPr id="13" name="Oval 12"/>
            <p:cNvSpPr/>
            <p:nvPr userDrawn="1"/>
          </p:nvSpPr>
          <p:spPr bwMode="auto">
            <a:xfrm>
              <a:off x="4002736" y="388630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smtClean="0">
                <a:solidFill>
                  <a:sysClr val="windowText" lastClr="000000"/>
                </a:solidFill>
              </a:endParaRPr>
            </a:p>
          </p:txBody>
        </p:sp>
      </p:grpSp>
      <p:sp>
        <p:nvSpPr>
          <p:cNvPr id="14" name="Content Placeholder 2"/>
          <p:cNvSpPr>
            <a:spLocks noGrp="1"/>
          </p:cNvSpPr>
          <p:nvPr userDrawn="1">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5" name="Content Placeholder 2"/>
          <p:cNvSpPr>
            <a:spLocks noGrp="1"/>
          </p:cNvSpPr>
          <p:nvPr userDrawn="1">
            <p:ph idx="10"/>
          </p:nvPr>
        </p:nvSpPr>
        <p:spPr>
          <a:xfrm>
            <a:off x="4012772"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26875769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16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smtClean="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smtClean="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smtClean="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smtClean="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smtClean="0">
              <a:solidFill>
                <a:schemeClr val="tx1"/>
              </a:solidFill>
            </a:endParaRPr>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806184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38985678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9" name="Content Placeholder 2"/>
          <p:cNvSpPr>
            <a:spLocks noGrp="1"/>
          </p:cNvSpPr>
          <p:nvPr>
            <p:ph idx="12"/>
          </p:nvPr>
        </p:nvSpPr>
        <p:spPr>
          <a:xfrm>
            <a:off x="3682999" y="1513946"/>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1" name="Content Placeholder 2"/>
          <p:cNvSpPr>
            <a:spLocks noGrp="1"/>
          </p:cNvSpPr>
          <p:nvPr>
            <p:ph idx="14"/>
          </p:nvPr>
        </p:nvSpPr>
        <p:spPr>
          <a:xfrm>
            <a:off x="3682999" y="460902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4" name="Content Placeholder 2"/>
          <p:cNvSpPr>
            <a:spLocks noGrp="1"/>
          </p:cNvSpPr>
          <p:nvPr>
            <p:ph idx="15"/>
          </p:nvPr>
        </p:nvSpPr>
        <p:spPr>
          <a:xfrm>
            <a:off x="755651" y="1513946"/>
            <a:ext cx="2852738"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4976229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solidFill>
                <a:schemeClr val="tx1"/>
              </a:solidFill>
            </a:endParaRPr>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16134843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502606"/>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24036067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2" r:id="rId4"/>
    <p:sldLayoutId id="2147483671" r:id="rId5"/>
    <p:sldLayoutId id="2147483667" r:id="rId6"/>
    <p:sldLayoutId id="2147483668" r:id="rId7"/>
    <p:sldLayoutId id="2147483669" r:id="rId8"/>
    <p:sldLayoutId id="2147483670" r:id="rId9"/>
    <p:sldLayoutId id="2147483673" r:id="rId10"/>
    <p:sldLayoutId id="2147483674" r:id="rId11"/>
    <p:sldLayoutId id="2147483663" r:id="rId12"/>
    <p:sldLayoutId id="2147483666"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C9C5E-52E1-4FE5-8A1D-C4294FD58D3E}" type="datetimeFigureOut">
              <a:rPr lang="en-GB" smtClean="0"/>
              <a:t>25/02/2021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873E3-1C71-4B91-86F0-77EA9E185DCA}" type="slidenum">
              <a:rPr lang="en-GB" smtClean="0"/>
              <a:t>‹#›</a:t>
            </a:fld>
            <a:endParaRPr lang="en-GB"/>
          </a:p>
        </p:txBody>
      </p:sp>
    </p:spTree>
    <p:extLst>
      <p:ext uri="{BB962C8B-B14F-4D97-AF65-F5344CB8AC3E}">
        <p14:creationId xmlns:p14="http://schemas.microsoft.com/office/powerpoint/2010/main" val="170160907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373603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3.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287" t="46185" r="8289" b="30588"/>
          <a:stretch/>
        </p:blipFill>
        <p:spPr>
          <a:xfrm>
            <a:off x="757880" y="3213452"/>
            <a:ext cx="7628239" cy="1416908"/>
          </a:xfrm>
          <a:prstGeom prst="rect">
            <a:avLst/>
          </a:prstGeom>
        </p:spPr>
      </p:pic>
      <p:sp>
        <p:nvSpPr>
          <p:cNvPr id="21" name="Title 20"/>
          <p:cNvSpPr>
            <a:spLocks noGrp="1"/>
          </p:cNvSpPr>
          <p:nvPr>
            <p:ph type="title"/>
          </p:nvPr>
        </p:nvSpPr>
        <p:spPr/>
        <p:txBody>
          <a:bodyPr/>
          <a:lstStyle/>
          <a:p>
            <a:r>
              <a:rPr lang="en-GB" dirty="0" smtClean="0"/>
              <a:t>Disguise and Warning</a:t>
            </a:r>
            <a:endParaRPr lang="en-GB" dirty="0"/>
          </a:p>
        </p:txBody>
      </p:sp>
      <p:sp>
        <p:nvSpPr>
          <p:cNvPr id="8" name="Rectangle 7"/>
          <p:cNvSpPr/>
          <p:nvPr/>
        </p:nvSpPr>
        <p:spPr>
          <a:xfrm>
            <a:off x="755650" y="3196282"/>
            <a:ext cx="7632700" cy="1433383"/>
          </a:xfrm>
          <a:prstGeom prst="rect">
            <a:avLst/>
          </a:prstGeom>
          <a:solidFill>
            <a:srgbClr val="F1C71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55651" y="1473201"/>
            <a:ext cx="7632698" cy="1492421"/>
          </a:xfrm>
          <a:prstGeom prst="rect">
            <a:avLst/>
          </a:prstGeom>
          <a:solidFill>
            <a:srgbClr val="F1C71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755651" y="4688703"/>
            <a:ext cx="7632700" cy="14041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750" dirty="0">
                <a:solidFill>
                  <a:schemeClr val="tx1"/>
                </a:solidFill>
                <a:latin typeface="Sassoon Infant Md" panose="02000603050000020003" pitchFamily="50" charset="0"/>
              </a:rPr>
              <a:t>Another kind of camouflage is mimicry, with insects looking like twigs, bark and leaves. The disguise of many insects is so good, rather than wasting their time looking for them, flocks of birds just wave through the forest. What ever small creature one bird knocks off the bird behind snaps up. </a:t>
            </a:r>
          </a:p>
        </p:txBody>
      </p:sp>
      <p:sp>
        <p:nvSpPr>
          <p:cNvPr id="12" name="Rounded Rectangle 11"/>
          <p:cNvSpPr/>
          <p:nvPr/>
        </p:nvSpPr>
        <p:spPr>
          <a:xfrm>
            <a:off x="755651" y="1473199"/>
            <a:ext cx="6749020" cy="14924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Animals and insects use camouflage in an effort to avoid being eaten. Colour and shape either make an animal indistinguishable from its background, or trick a predator into thinking it is dealing with something larger and more dangerous.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892"/>
          <a:stretch/>
        </p:blipFill>
        <p:spPr>
          <a:xfrm>
            <a:off x="6391833" y="2173751"/>
            <a:ext cx="2248930" cy="1279963"/>
          </a:xfrm>
          <a:prstGeom prst="rect">
            <a:avLst/>
          </a:prstGeom>
        </p:spPr>
      </p:pic>
      <p:sp>
        <p:nvSpPr>
          <p:cNvPr id="14" name="Rounded Rectangle 13"/>
          <p:cNvSpPr/>
          <p:nvPr/>
        </p:nvSpPr>
        <p:spPr>
          <a:xfrm>
            <a:off x="755650" y="3211383"/>
            <a:ext cx="7632700" cy="14182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Some animals have colours and patterns that closely </a:t>
            </a:r>
            <a:r>
              <a:rPr lang="en-GB" dirty="0" smtClean="0">
                <a:solidFill>
                  <a:schemeClr val="tx1"/>
                </a:solidFill>
                <a:latin typeface="Sassoon Infant Md" panose="02000603050000020003" pitchFamily="50" charset="0"/>
              </a:rPr>
              <a:t>match </a:t>
            </a:r>
            <a:r>
              <a:rPr lang="en-GB" dirty="0">
                <a:solidFill>
                  <a:schemeClr val="tx1"/>
                </a:solidFill>
                <a:latin typeface="Sassoon Infant Md" panose="02000603050000020003" pitchFamily="50" charset="0"/>
              </a:rPr>
              <a:t>their background. Some </a:t>
            </a:r>
            <a:r>
              <a:rPr lang="en-GB" dirty="0" smtClean="0">
                <a:solidFill>
                  <a:schemeClr val="tx1"/>
                </a:solidFill>
                <a:latin typeface="Sassoon Infant Md" panose="02000603050000020003" pitchFamily="50" charset="0"/>
              </a:rPr>
              <a:t>patterns </a:t>
            </a:r>
            <a:r>
              <a:rPr lang="en-GB" dirty="0">
                <a:solidFill>
                  <a:schemeClr val="tx1"/>
                </a:solidFill>
                <a:latin typeface="Sassoon Infant Md" panose="02000603050000020003" pitchFamily="50" charset="0"/>
              </a:rPr>
              <a:t>seem bold and conspicuous, but actually break up the animal’s outline, making it impossible to see against the mosaic of leaves and twigs. </a:t>
            </a:r>
          </a:p>
        </p:txBody>
      </p:sp>
    </p:spTree>
    <p:extLst>
      <p:ext uri="{BB962C8B-B14F-4D97-AF65-F5344CB8AC3E}">
        <p14:creationId xmlns:p14="http://schemas.microsoft.com/office/powerpoint/2010/main" val="357493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Disguise and Warning</a:t>
            </a:r>
          </a:p>
        </p:txBody>
      </p:sp>
      <p:sp>
        <p:nvSpPr>
          <p:cNvPr id="8" name="Rectangle 7"/>
          <p:cNvSpPr/>
          <p:nvPr/>
        </p:nvSpPr>
        <p:spPr>
          <a:xfrm>
            <a:off x="755651" y="1473201"/>
            <a:ext cx="3628581" cy="3441700"/>
          </a:xfrm>
          <a:prstGeom prst="rect">
            <a:avLst/>
          </a:prstGeom>
          <a:solidFill>
            <a:srgbClr val="F1C71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55651" y="1473200"/>
            <a:ext cx="3616080" cy="27368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Sassoon Infant Md" panose="02000603050000020003" pitchFamily="50" charset="0"/>
              </a:rPr>
              <a:t>Camouflage cat</a:t>
            </a:r>
          </a:p>
          <a:p>
            <a:r>
              <a:rPr lang="en-GB" sz="1600" dirty="0">
                <a:solidFill>
                  <a:schemeClr val="tx1"/>
                </a:solidFill>
                <a:latin typeface="Sassoon Infant Md" panose="02000603050000020003" pitchFamily="50" charset="0"/>
              </a:rPr>
              <a:t>Light-coloured fur with dark stripes, spots or blotches imitates the dappled effect of sunlight in the dense vegetation of the rainforest. Tigers rely on </a:t>
            </a:r>
            <a:r>
              <a:rPr lang="en-GB" sz="1600" dirty="0" smtClean="0">
                <a:solidFill>
                  <a:schemeClr val="tx1"/>
                </a:solidFill>
                <a:latin typeface="Sassoon Infant Md" panose="02000603050000020003" pitchFamily="50" charset="0"/>
              </a:rPr>
              <a:t>their </a:t>
            </a:r>
          </a:p>
          <a:p>
            <a:r>
              <a:rPr lang="en-GB" sz="1600" dirty="0" smtClean="0">
                <a:solidFill>
                  <a:schemeClr val="tx1"/>
                </a:solidFill>
                <a:latin typeface="Sassoon Infant Md" panose="02000603050000020003" pitchFamily="50" charset="0"/>
              </a:rPr>
              <a:t>ability to </a:t>
            </a:r>
            <a:r>
              <a:rPr lang="en-GB" sz="1600" dirty="0">
                <a:solidFill>
                  <a:schemeClr val="tx1"/>
                </a:solidFill>
                <a:latin typeface="Sassoon Infant Md" panose="02000603050000020003" pitchFamily="50" charset="0"/>
              </a:rPr>
              <a:t>remain </a:t>
            </a:r>
            <a:endParaRPr lang="en-GB" sz="1600" dirty="0" smtClean="0">
              <a:solidFill>
                <a:schemeClr val="tx1"/>
              </a:solidFill>
              <a:latin typeface="Sassoon Infant Md" panose="02000603050000020003" pitchFamily="50" charset="0"/>
            </a:endParaRPr>
          </a:p>
          <a:p>
            <a:r>
              <a:rPr lang="en-GB" sz="1600" dirty="0" smtClean="0">
                <a:solidFill>
                  <a:schemeClr val="tx1"/>
                </a:solidFill>
                <a:latin typeface="Sassoon Infant Md" panose="02000603050000020003" pitchFamily="50" charset="0"/>
              </a:rPr>
              <a:t>unseen </a:t>
            </a:r>
            <a:r>
              <a:rPr lang="en-GB" sz="1600" dirty="0">
                <a:solidFill>
                  <a:schemeClr val="tx1"/>
                </a:solidFill>
                <a:latin typeface="Sassoon Infant Md" panose="02000603050000020003" pitchFamily="50" charset="0"/>
              </a:rPr>
              <a:t>as they </a:t>
            </a:r>
            <a:endParaRPr lang="en-GB" sz="1600" dirty="0" smtClean="0">
              <a:solidFill>
                <a:schemeClr val="tx1"/>
              </a:solidFill>
              <a:latin typeface="Sassoon Infant Md" panose="02000603050000020003" pitchFamily="50" charset="0"/>
            </a:endParaRPr>
          </a:p>
          <a:p>
            <a:r>
              <a:rPr lang="en-GB" sz="1600" dirty="0" smtClean="0">
                <a:solidFill>
                  <a:schemeClr val="tx1"/>
                </a:solidFill>
                <a:latin typeface="Sassoon Infant Md" panose="02000603050000020003" pitchFamily="50" charset="0"/>
              </a:rPr>
              <a:t>stalk </a:t>
            </a:r>
            <a:r>
              <a:rPr lang="en-GB" sz="1600" dirty="0">
                <a:solidFill>
                  <a:schemeClr val="tx1"/>
                </a:solidFill>
                <a:latin typeface="Sassoon Infant Md" panose="02000603050000020003" pitchFamily="50" charset="0"/>
              </a:rPr>
              <a:t>their prey. </a:t>
            </a:r>
          </a:p>
        </p:txBody>
      </p:sp>
      <p:sp>
        <p:nvSpPr>
          <p:cNvPr id="14" name="Rectangle 13"/>
          <p:cNvSpPr/>
          <p:nvPr/>
        </p:nvSpPr>
        <p:spPr>
          <a:xfrm>
            <a:off x="4668592" y="1473201"/>
            <a:ext cx="3711819" cy="3441700"/>
          </a:xfrm>
          <a:prstGeom prst="rect">
            <a:avLst/>
          </a:prstGeom>
          <a:solidFill>
            <a:srgbClr val="F1C71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4668593" y="1473200"/>
            <a:ext cx="3711818" cy="22320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Sassoon Infant Md" panose="02000603050000020003" pitchFamily="50" charset="0"/>
              </a:rPr>
              <a:t>Butterflies</a:t>
            </a:r>
          </a:p>
          <a:p>
            <a:r>
              <a:rPr lang="en-GB" sz="1600" dirty="0">
                <a:solidFill>
                  <a:schemeClr val="tx1"/>
                </a:solidFill>
                <a:latin typeface="Sassoon Infant Md" panose="02000603050000020003" pitchFamily="50" charset="0"/>
              </a:rPr>
              <a:t>Many butterflies have vivid patterns to warn predators that they taste unpleasant. Some harmless butterflies copy the appearance of bad tasting ones to trick predators into leaving them alone. </a:t>
            </a:r>
          </a:p>
        </p:txBody>
      </p:sp>
      <p:sp>
        <p:nvSpPr>
          <p:cNvPr id="16" name="Rectangle 15"/>
          <p:cNvSpPr/>
          <p:nvPr/>
        </p:nvSpPr>
        <p:spPr>
          <a:xfrm>
            <a:off x="755651" y="5204356"/>
            <a:ext cx="7624760" cy="888468"/>
          </a:xfrm>
          <a:prstGeom prst="rect">
            <a:avLst/>
          </a:prstGeom>
          <a:solidFill>
            <a:srgbClr val="F1C71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755650" y="5204356"/>
            <a:ext cx="7624761" cy="888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Sassoon Infant Md" panose="02000603050000020003" pitchFamily="50" charset="0"/>
              </a:rPr>
              <a:t>Poison arrow frog</a:t>
            </a:r>
          </a:p>
          <a:p>
            <a:r>
              <a:rPr lang="en-GB" sz="1600" dirty="0">
                <a:solidFill>
                  <a:schemeClr val="tx1"/>
                </a:solidFill>
                <a:latin typeface="Sassoon Infant Md" panose="02000603050000020003" pitchFamily="50" charset="0"/>
              </a:rPr>
              <a:t>The bright colours of this frog warn other animals that it is poisonous.</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 r="-726" b="-1985"/>
          <a:stretch/>
        </p:blipFill>
        <p:spPr>
          <a:xfrm>
            <a:off x="4952950" y="3705225"/>
            <a:ext cx="3143101" cy="167244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026972"/>
            <a:ext cx="3629085" cy="256618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994" t="18060"/>
          <a:stretch/>
        </p:blipFill>
        <p:spPr>
          <a:xfrm>
            <a:off x="7058025" y="5114925"/>
            <a:ext cx="1218757" cy="1226854"/>
          </a:xfrm>
          <a:prstGeom prst="rect">
            <a:avLst/>
          </a:prstGeom>
        </p:spPr>
      </p:pic>
    </p:spTree>
    <p:extLst>
      <p:ext uri="{BB962C8B-B14F-4D97-AF65-F5344CB8AC3E}">
        <p14:creationId xmlns:p14="http://schemas.microsoft.com/office/powerpoint/2010/main" val="329565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Among the Branches</a:t>
            </a:r>
          </a:p>
        </p:txBody>
      </p:sp>
      <p:sp>
        <p:nvSpPr>
          <p:cNvPr id="8" name="Rectangle 7"/>
          <p:cNvSpPr/>
          <p:nvPr/>
        </p:nvSpPr>
        <p:spPr>
          <a:xfrm>
            <a:off x="763589" y="2375499"/>
            <a:ext cx="5151437" cy="2025052"/>
          </a:xfrm>
          <a:prstGeom prst="rect">
            <a:avLst/>
          </a:prstGeom>
          <a:solidFill>
            <a:srgbClr val="F075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63590" y="2375500"/>
            <a:ext cx="5151436" cy="2044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Sassoon Infant Md" panose="02000603050000020003" pitchFamily="50" charset="0"/>
              </a:rPr>
              <a:t>Sloth </a:t>
            </a:r>
          </a:p>
          <a:p>
            <a:r>
              <a:rPr lang="en-GB" sz="1600" dirty="0">
                <a:solidFill>
                  <a:schemeClr val="tx1"/>
                </a:solidFill>
                <a:latin typeface="Sassoon Infant Md" panose="02000603050000020003" pitchFamily="50" charset="0"/>
              </a:rPr>
              <a:t>They move very slowly. They hang underneath branches, hooked on by their long curved claws. Sloths are rarely the right way up. Tiny plants live right inside the hairs  on a sloth, this helps to make them  hard to see among the leaves. </a:t>
            </a:r>
          </a:p>
        </p:txBody>
      </p:sp>
      <p:sp>
        <p:nvSpPr>
          <p:cNvPr id="14" name="Rectangle 13"/>
          <p:cNvSpPr/>
          <p:nvPr/>
        </p:nvSpPr>
        <p:spPr>
          <a:xfrm>
            <a:off x="6191250" y="2375499"/>
            <a:ext cx="2197100" cy="3717325"/>
          </a:xfrm>
          <a:prstGeom prst="rect">
            <a:avLst/>
          </a:prstGeom>
          <a:solidFill>
            <a:srgbClr val="F0751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191250" y="2375500"/>
            <a:ext cx="2197100" cy="29489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tx1"/>
                </a:solidFill>
                <a:latin typeface="Sassoon Infant Md" panose="02000603050000020003" pitchFamily="50" charset="0"/>
              </a:rPr>
              <a:t>Flying Squirrels</a:t>
            </a:r>
            <a:endParaRPr lang="en-GB" b="1" dirty="0">
              <a:solidFill>
                <a:schemeClr val="tx1"/>
              </a:solidFill>
              <a:latin typeface="Sassoon Infant Md" panose="02000603050000020003" pitchFamily="50" charset="0"/>
            </a:endParaRPr>
          </a:p>
          <a:p>
            <a:r>
              <a:rPr lang="en-GB" sz="1600" dirty="0">
                <a:solidFill>
                  <a:schemeClr val="tx1"/>
                </a:solidFill>
                <a:latin typeface="Sassoon Infant Md" panose="02000603050000020003" pitchFamily="50" charset="0"/>
              </a:rPr>
              <a:t>They sleep in the day in tree holes. They can glide as far as 100 metres between trees. At dusk they climb into the tree tops to feed on plant shoots, leaves and nuts.</a:t>
            </a:r>
          </a:p>
        </p:txBody>
      </p:sp>
      <p:sp>
        <p:nvSpPr>
          <p:cNvPr id="17" name="Rounded Rectangle 16"/>
          <p:cNvSpPr/>
          <p:nvPr/>
        </p:nvSpPr>
        <p:spPr>
          <a:xfrm>
            <a:off x="754854" y="1324575"/>
            <a:ext cx="7624761" cy="968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Under the tree tops canopy the vines wind among the tree branches. Everything that lives here has to be an expert climber. </a:t>
            </a:r>
          </a:p>
        </p:txBody>
      </p:sp>
      <p:sp>
        <p:nvSpPr>
          <p:cNvPr id="19" name="Rounded Rectangle 18"/>
          <p:cNvSpPr/>
          <p:nvPr/>
        </p:nvSpPr>
        <p:spPr>
          <a:xfrm>
            <a:off x="754855" y="4400552"/>
            <a:ext cx="5160172" cy="16922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Some animals can glide from tree to tree instead of leaping. Gliders are easy targets for birds so many of them are patterned to blend in with their surroundings. Most of them only come out at night.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723" y="5162852"/>
            <a:ext cx="1411451" cy="1091596"/>
          </a:xfrm>
          <a:prstGeom prst="rect">
            <a:avLst/>
          </a:prstGeom>
        </p:spPr>
      </p:pic>
    </p:spTree>
    <p:extLst>
      <p:ext uri="{BB962C8B-B14F-4D97-AF65-F5344CB8AC3E}">
        <p14:creationId xmlns:p14="http://schemas.microsoft.com/office/powerpoint/2010/main" val="112966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On the Ground</a:t>
            </a:r>
          </a:p>
        </p:txBody>
      </p:sp>
      <p:sp>
        <p:nvSpPr>
          <p:cNvPr id="9" name="Rectangle 8"/>
          <p:cNvSpPr/>
          <p:nvPr/>
        </p:nvSpPr>
        <p:spPr>
          <a:xfrm>
            <a:off x="755651" y="1473200"/>
            <a:ext cx="4235449" cy="2777351"/>
          </a:xfrm>
          <a:prstGeom prst="rect">
            <a:avLst/>
          </a:prstGeom>
          <a:solidFill>
            <a:srgbClr val="80C1E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755651" y="4250553"/>
            <a:ext cx="4244979" cy="1064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750" dirty="0">
                <a:solidFill>
                  <a:schemeClr val="tx1"/>
                </a:solidFill>
                <a:latin typeface="Sassoon Infant Md" panose="02000603050000020003" pitchFamily="50" charset="0"/>
              </a:rPr>
              <a:t>Because it is so dark, many forest plants and creatures are </a:t>
            </a:r>
            <a:r>
              <a:rPr lang="en-GB" sz="1750" dirty="0">
                <a:solidFill>
                  <a:schemeClr val="accent5"/>
                </a:solidFill>
                <a:latin typeface="Sassoon Infant Md" panose="02000603050000020003" pitchFamily="50" charset="0"/>
              </a:rPr>
              <a:t>brightly coloured </a:t>
            </a:r>
            <a:r>
              <a:rPr lang="en-GB" sz="1750" dirty="0">
                <a:solidFill>
                  <a:schemeClr val="tx1"/>
                </a:solidFill>
                <a:latin typeface="Sassoon Infant Md" panose="02000603050000020003" pitchFamily="50" charset="0"/>
              </a:rPr>
              <a:t>so that they can be seen. </a:t>
            </a:r>
          </a:p>
        </p:txBody>
      </p:sp>
      <p:sp>
        <p:nvSpPr>
          <p:cNvPr id="12" name="Rounded Rectangle 11"/>
          <p:cNvSpPr/>
          <p:nvPr/>
        </p:nvSpPr>
        <p:spPr>
          <a:xfrm>
            <a:off x="755651" y="1473198"/>
            <a:ext cx="4235449" cy="27773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On the ground it is </a:t>
            </a:r>
            <a:r>
              <a:rPr lang="en-GB" b="1" dirty="0">
                <a:solidFill>
                  <a:schemeClr val="tx1"/>
                </a:solidFill>
                <a:latin typeface="Sassoon Infant Md" panose="02000603050000020003" pitchFamily="50" charset="0"/>
              </a:rPr>
              <a:t>warm</a:t>
            </a:r>
            <a:r>
              <a:rPr lang="en-GB" dirty="0">
                <a:solidFill>
                  <a:schemeClr val="tx1"/>
                </a:solidFill>
                <a:latin typeface="Sassoon Infant Md" panose="02000603050000020003" pitchFamily="50" charset="0"/>
              </a:rPr>
              <a:t> and </a:t>
            </a:r>
            <a:r>
              <a:rPr lang="en-GB" b="1" dirty="0">
                <a:solidFill>
                  <a:schemeClr val="tx1"/>
                </a:solidFill>
                <a:latin typeface="Sassoon Infant Md" panose="02000603050000020003" pitchFamily="50" charset="0"/>
              </a:rPr>
              <a:t>damp</a:t>
            </a:r>
            <a:r>
              <a:rPr lang="en-GB" dirty="0">
                <a:solidFill>
                  <a:schemeClr val="tx1"/>
                </a:solidFill>
                <a:latin typeface="Sassoon Infant Md" panose="02000603050000020003" pitchFamily="50" charset="0"/>
              </a:rPr>
              <a:t>. Everything that falls from above leaves, fruit, animals and droppings are gobbled up by the ants, giant millipedes, beetles and other creatures that swarm there. Nothing is wasted. Even fallen trees are eaten up by termites. On the forest floor scavenging is a way of life. </a:t>
            </a:r>
          </a:p>
        </p:txBody>
      </p:sp>
      <p:sp>
        <p:nvSpPr>
          <p:cNvPr id="10" name="Rectangle 9"/>
          <p:cNvSpPr/>
          <p:nvPr/>
        </p:nvSpPr>
        <p:spPr>
          <a:xfrm>
            <a:off x="5289553" y="1473201"/>
            <a:ext cx="3098797" cy="3556000"/>
          </a:xfrm>
          <a:prstGeom prst="rect">
            <a:avLst/>
          </a:prstGeom>
          <a:solidFill>
            <a:srgbClr val="80C1E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5289553" y="1473199"/>
            <a:ext cx="3098797" cy="30321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There are not many large animals down here, </a:t>
            </a:r>
            <a:r>
              <a:rPr lang="en-GB" dirty="0" smtClean="0">
                <a:solidFill>
                  <a:schemeClr val="tx1"/>
                </a:solidFill>
                <a:latin typeface="Sassoon Infant Md" panose="02000603050000020003" pitchFamily="50" charset="0"/>
              </a:rPr>
              <a:t>except </a:t>
            </a:r>
            <a:r>
              <a:rPr lang="en-GB" dirty="0">
                <a:solidFill>
                  <a:schemeClr val="tx1"/>
                </a:solidFill>
                <a:latin typeface="Sassoon Infant Md" panose="02000603050000020003" pitchFamily="50" charset="0"/>
              </a:rPr>
              <a:t>for a few scavengers such as wild pigs and tapirs. Tapirs come from the horse and rhinoceros families. They uses their long nose and upper lip in the same way an elephant uses his trunk. </a:t>
            </a:r>
          </a:p>
        </p:txBody>
      </p:sp>
      <p:sp>
        <p:nvSpPr>
          <p:cNvPr id="15" name="Rectangle 14"/>
          <p:cNvSpPr/>
          <p:nvPr/>
        </p:nvSpPr>
        <p:spPr>
          <a:xfrm>
            <a:off x="755650" y="5314950"/>
            <a:ext cx="7632699" cy="803275"/>
          </a:xfrm>
          <a:prstGeom prst="rect">
            <a:avLst/>
          </a:prstGeom>
          <a:solidFill>
            <a:srgbClr val="80C1E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755650" y="5314951"/>
            <a:ext cx="5749925" cy="7778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750" dirty="0">
                <a:solidFill>
                  <a:schemeClr val="tx1"/>
                </a:solidFill>
                <a:latin typeface="Sassoon Infant Md" panose="02000603050000020003" pitchFamily="50" charset="0"/>
              </a:rPr>
              <a:t>Making noises is another way to attract attention in the dark, and this is the reason rainforests are so noisy.</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0320"/>
          <a:stretch/>
        </p:blipFill>
        <p:spPr>
          <a:xfrm>
            <a:off x="6238800" y="4381501"/>
            <a:ext cx="2400375" cy="1963737"/>
          </a:xfrm>
          <a:prstGeom prst="rect">
            <a:avLst/>
          </a:prstGeom>
        </p:spPr>
      </p:pic>
    </p:spTree>
    <p:extLst>
      <p:ext uri="{BB962C8B-B14F-4D97-AF65-F5344CB8AC3E}">
        <p14:creationId xmlns:p14="http://schemas.microsoft.com/office/powerpoint/2010/main" val="1755540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Hidden Dangers </a:t>
            </a:r>
          </a:p>
        </p:txBody>
      </p:sp>
      <p:sp>
        <p:nvSpPr>
          <p:cNvPr id="9" name="Rectangle 8"/>
          <p:cNvSpPr/>
          <p:nvPr/>
        </p:nvSpPr>
        <p:spPr>
          <a:xfrm>
            <a:off x="755650" y="3028951"/>
            <a:ext cx="7632698" cy="1285876"/>
          </a:xfrm>
          <a:prstGeom prst="rect">
            <a:avLst/>
          </a:prstGeom>
          <a:solidFill>
            <a:schemeClr val="accent6">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55650" y="3028951"/>
            <a:ext cx="7632698" cy="12858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Venomous creatures such as snakes and spiders need powerful venom to subdue prey that might inflict injury during a struggle. </a:t>
            </a:r>
          </a:p>
        </p:txBody>
      </p:sp>
      <p:sp>
        <p:nvSpPr>
          <p:cNvPr id="11" name="Rounded Rectangle 10"/>
          <p:cNvSpPr/>
          <p:nvPr/>
        </p:nvSpPr>
        <p:spPr>
          <a:xfrm>
            <a:off x="755650" y="1443040"/>
            <a:ext cx="7632700" cy="14335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Lurking in the depths of the jungle are animals and plant equipped with lethal, foul-tasting poisons. They either make the poison themselves, or use what is in their food. Animals advertise that they are dangerous with </a:t>
            </a:r>
            <a:r>
              <a:rPr lang="en-GB" dirty="0">
                <a:solidFill>
                  <a:schemeClr val="accent6"/>
                </a:solidFill>
                <a:latin typeface="Sassoon Infant Md" panose="02000603050000020003" pitchFamily="50" charset="0"/>
              </a:rPr>
              <a:t>bright colours</a:t>
            </a:r>
            <a:r>
              <a:rPr lang="en-GB" dirty="0">
                <a:solidFill>
                  <a:schemeClr val="tx1"/>
                </a:solidFill>
                <a:latin typeface="Sassoon Infant Md" panose="02000603050000020003" pitchFamily="50" charset="0"/>
              </a:rPr>
              <a:t>. </a:t>
            </a:r>
          </a:p>
        </p:txBody>
      </p:sp>
      <p:sp>
        <p:nvSpPr>
          <p:cNvPr id="15" name="Rectangle 14"/>
          <p:cNvSpPr/>
          <p:nvPr/>
        </p:nvSpPr>
        <p:spPr>
          <a:xfrm>
            <a:off x="755650" y="4629150"/>
            <a:ext cx="7632699" cy="1489076"/>
          </a:xfrm>
          <a:prstGeom prst="rect">
            <a:avLst/>
          </a:prstGeom>
          <a:solidFill>
            <a:schemeClr val="accent6">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755650" y="4629150"/>
            <a:ext cx="7632699" cy="14636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Plants contain poison to prevent herbivores from eating their foliage. </a:t>
            </a:r>
            <a:endParaRPr lang="en-GB" dirty="0" smtClean="0">
              <a:solidFill>
                <a:schemeClr val="tx1"/>
              </a:solidFill>
              <a:latin typeface="Sassoon Infant Md" panose="02000603050000020003" pitchFamily="50" charset="0"/>
            </a:endParaRPr>
          </a:p>
          <a:p>
            <a:r>
              <a:rPr lang="en-GB" dirty="0" smtClean="0">
                <a:solidFill>
                  <a:schemeClr val="tx1"/>
                </a:solidFill>
                <a:latin typeface="Sassoon Infant Md" panose="02000603050000020003" pitchFamily="50" charset="0"/>
              </a:rPr>
              <a:t>The </a:t>
            </a:r>
            <a:r>
              <a:rPr lang="en-GB" dirty="0">
                <a:solidFill>
                  <a:schemeClr val="tx1"/>
                </a:solidFill>
                <a:latin typeface="Sassoon Infant Md" panose="02000603050000020003" pitchFamily="50" charset="0"/>
              </a:rPr>
              <a:t>only indication that their leaves are poisonous is their bad smell and taste. Animals soon learn not to eat them!</a:t>
            </a:r>
          </a:p>
        </p:txBody>
      </p:sp>
    </p:spTree>
    <p:extLst>
      <p:ext uri="{BB962C8B-B14F-4D97-AF65-F5344CB8AC3E}">
        <p14:creationId xmlns:p14="http://schemas.microsoft.com/office/powerpoint/2010/main" val="1916781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Hidden Dangers </a:t>
            </a:r>
          </a:p>
        </p:txBody>
      </p:sp>
      <p:sp>
        <p:nvSpPr>
          <p:cNvPr id="8" name="Rectangle 7"/>
          <p:cNvSpPr/>
          <p:nvPr/>
        </p:nvSpPr>
        <p:spPr>
          <a:xfrm>
            <a:off x="755650" y="1473200"/>
            <a:ext cx="4083050" cy="4619625"/>
          </a:xfrm>
          <a:prstGeom prst="rect">
            <a:avLst/>
          </a:prstGeom>
          <a:solidFill>
            <a:schemeClr val="accent6">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200650" y="1473201"/>
            <a:ext cx="3187698" cy="1908173"/>
          </a:xfrm>
          <a:prstGeom prst="rect">
            <a:avLst/>
          </a:prstGeom>
          <a:solidFill>
            <a:schemeClr val="accent6">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200650" y="3705225"/>
            <a:ext cx="3187699" cy="2387600"/>
          </a:xfrm>
          <a:prstGeom prst="rect">
            <a:avLst/>
          </a:prstGeom>
          <a:solidFill>
            <a:schemeClr val="accent6">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5200650" y="1473199"/>
            <a:ext cx="3187700" cy="19081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tx1"/>
                </a:solidFill>
                <a:latin typeface="Sassoon Infant Md" panose="02000603050000020003" pitchFamily="50" charset="0"/>
              </a:rPr>
              <a:t>African Giant Swallowtail</a:t>
            </a:r>
            <a:endParaRPr lang="en-GB" b="1" dirty="0">
              <a:solidFill>
                <a:schemeClr val="tx1"/>
              </a:solidFill>
              <a:latin typeface="Sassoon Infant Md" panose="02000603050000020003" pitchFamily="50" charset="0"/>
            </a:endParaRPr>
          </a:p>
          <a:p>
            <a:r>
              <a:rPr lang="en-GB" sz="1600" dirty="0">
                <a:solidFill>
                  <a:schemeClr val="tx1"/>
                </a:solidFill>
                <a:latin typeface="Sassoon Infant Md" panose="02000603050000020003" pitchFamily="50" charset="0"/>
              </a:rPr>
              <a:t>This is an enormous butterfly, it can have a wingspan up to 10inches. It is very poisonous and is completely avoided by all its enemies. </a:t>
            </a:r>
          </a:p>
        </p:txBody>
      </p:sp>
      <p:sp>
        <p:nvSpPr>
          <p:cNvPr id="13" name="Rounded Rectangle 12"/>
          <p:cNvSpPr/>
          <p:nvPr/>
        </p:nvSpPr>
        <p:spPr>
          <a:xfrm>
            <a:off x="755650" y="1478607"/>
            <a:ext cx="4083050" cy="22266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tx1"/>
                </a:solidFill>
                <a:latin typeface="Sassoon Infant Md" panose="02000603050000020003" pitchFamily="50" charset="0"/>
              </a:rPr>
              <a:t>Cobra</a:t>
            </a:r>
            <a:endParaRPr lang="en-GB" b="1" dirty="0">
              <a:solidFill>
                <a:schemeClr val="tx1"/>
              </a:solidFill>
              <a:latin typeface="Sassoon Infant Md" panose="02000603050000020003" pitchFamily="50" charset="0"/>
            </a:endParaRPr>
          </a:p>
          <a:p>
            <a:r>
              <a:rPr lang="en-GB" sz="1600" dirty="0">
                <a:solidFill>
                  <a:schemeClr val="tx1"/>
                </a:solidFill>
                <a:latin typeface="Sassoon Infant Md" panose="02000603050000020003" pitchFamily="50" charset="0"/>
              </a:rPr>
              <a:t>The cobra is very poisonous. It hunts at dusk and in the early morning. Its front fangs inject a highly toxic venom. The poison is also fatal to people. When threatened, cobras rear up, hiss and puff out their hood. </a:t>
            </a:r>
          </a:p>
        </p:txBody>
      </p:sp>
      <p:sp>
        <p:nvSpPr>
          <p:cNvPr id="12" name="Rounded Rectangle 11"/>
          <p:cNvSpPr/>
          <p:nvPr/>
        </p:nvSpPr>
        <p:spPr>
          <a:xfrm>
            <a:off x="5200650" y="3705225"/>
            <a:ext cx="3187699" cy="23875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tx1"/>
                </a:solidFill>
                <a:latin typeface="Sassoon Infant Md" panose="02000603050000020003" pitchFamily="50" charset="0"/>
              </a:rPr>
              <a:t>Poison Plant</a:t>
            </a:r>
            <a:endParaRPr lang="en-GB" b="1" dirty="0">
              <a:solidFill>
                <a:schemeClr val="tx1"/>
              </a:solidFill>
              <a:latin typeface="Sassoon Infant Md" panose="02000603050000020003" pitchFamily="50" charset="0"/>
            </a:endParaRPr>
          </a:p>
          <a:p>
            <a:r>
              <a:rPr lang="en-GB" sz="1600" dirty="0">
                <a:solidFill>
                  <a:schemeClr val="tx1"/>
                </a:solidFill>
                <a:latin typeface="Sassoon Infant Md" panose="02000603050000020003" pitchFamily="50" charset="0"/>
              </a:rPr>
              <a:t>If a plant loses all its leaves it is unable to take in carbon dioxide and make food. The leaves of the climbing “passion flower” plant contain several poisonous chemicals. Mammals will not eat it.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675" y="3347077"/>
            <a:ext cx="3883025" cy="2745747"/>
          </a:xfrm>
          <a:prstGeom prst="rect">
            <a:avLst/>
          </a:prstGeom>
        </p:spPr>
      </p:pic>
    </p:spTree>
    <p:extLst>
      <p:ext uri="{BB962C8B-B14F-4D97-AF65-F5344CB8AC3E}">
        <p14:creationId xmlns:p14="http://schemas.microsoft.com/office/powerpoint/2010/main" val="11858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GB" dirty="0" smtClean="0"/>
              <a:t>Who do you think lives in the Rainforest?</a:t>
            </a:r>
            <a:endParaRPr lang="en-GB" dirty="0"/>
          </a:p>
        </p:txBody>
      </p:sp>
      <p:sp>
        <p:nvSpPr>
          <p:cNvPr id="3" name="Content Placeholder 2"/>
          <p:cNvSpPr>
            <a:spLocks noGrp="1"/>
          </p:cNvSpPr>
          <p:nvPr>
            <p:ph idx="1"/>
          </p:nvPr>
        </p:nvSpPr>
        <p:spPr>
          <a:xfrm>
            <a:off x="457200" y="1600200"/>
            <a:ext cx="8363272" cy="4853136"/>
          </a:xfrm>
        </p:spPr>
        <p:txBody>
          <a:bodyPr>
            <a:normAutofit fontScale="92500" lnSpcReduction="10000"/>
          </a:bodyPr>
          <a:lstStyle/>
          <a:p>
            <a:r>
              <a:rPr lang="en-GB" dirty="0" smtClean="0"/>
              <a:t>Native people have lived in the rainforests for thousands of years. </a:t>
            </a:r>
          </a:p>
          <a:p>
            <a:r>
              <a:rPr lang="en-GB" dirty="0" smtClean="0"/>
              <a:t>In Brazil about 2,500 </a:t>
            </a:r>
            <a:r>
              <a:rPr lang="en-GB" dirty="0" err="1" smtClean="0"/>
              <a:t>Kayapo</a:t>
            </a:r>
            <a:r>
              <a:rPr lang="en-GB" dirty="0" smtClean="0"/>
              <a:t> natives live in an area about the size of Wales. </a:t>
            </a:r>
          </a:p>
          <a:p>
            <a:r>
              <a:rPr lang="en-GB" dirty="0" smtClean="0"/>
              <a:t>They garden, hunt, fish </a:t>
            </a:r>
          </a:p>
          <a:p>
            <a:pPr>
              <a:buNone/>
            </a:pPr>
            <a:r>
              <a:rPr lang="en-GB" dirty="0" smtClean="0"/>
              <a:t>and gather wild foods. </a:t>
            </a:r>
          </a:p>
          <a:p>
            <a:r>
              <a:rPr lang="en-GB" dirty="0" smtClean="0"/>
              <a:t>They use over 600 </a:t>
            </a:r>
          </a:p>
          <a:p>
            <a:pPr>
              <a:buNone/>
            </a:pPr>
            <a:r>
              <a:rPr lang="en-GB" dirty="0" smtClean="0"/>
              <a:t>species of plants for food, </a:t>
            </a:r>
          </a:p>
          <a:p>
            <a:pPr>
              <a:buNone/>
            </a:pPr>
            <a:r>
              <a:rPr lang="en-GB" dirty="0" smtClean="0"/>
              <a:t>medicine, dyes,  soaps and</a:t>
            </a:r>
          </a:p>
          <a:p>
            <a:pPr>
              <a:buNone/>
            </a:pPr>
            <a:r>
              <a:rPr lang="en-GB" dirty="0" smtClean="0"/>
              <a:t>insect repellent. </a:t>
            </a:r>
          </a:p>
          <a:p>
            <a:endParaRPr lang="en-GB" dirty="0"/>
          </a:p>
        </p:txBody>
      </p:sp>
      <p:pic>
        <p:nvPicPr>
          <p:cNvPr id="2050" name="Picture 2" descr="http://www.bigtravelweb.com/images/equador_amazon_l.jpg"/>
          <p:cNvPicPr>
            <a:picLocks noChangeAspect="1" noChangeArrowheads="1"/>
          </p:cNvPicPr>
          <p:nvPr/>
        </p:nvPicPr>
        <p:blipFill>
          <a:blip r:embed="rId3" cstate="print"/>
          <a:srcRect/>
          <a:stretch>
            <a:fillRect/>
          </a:stretch>
        </p:blipFill>
        <p:spPr bwMode="auto">
          <a:xfrm>
            <a:off x="5004048" y="3717032"/>
            <a:ext cx="3491880" cy="2560713"/>
          </a:xfrm>
          <a:prstGeom prst="rect">
            <a:avLst/>
          </a:prstGeom>
          <a:noFill/>
        </p:spPr>
      </p:pic>
    </p:spTree>
    <p:extLst>
      <p:ext uri="{BB962C8B-B14F-4D97-AF65-F5344CB8AC3E}">
        <p14:creationId xmlns:p14="http://schemas.microsoft.com/office/powerpoint/2010/main" val="228546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0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20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50"/>
                                        </p:tgtEl>
                                        <p:attrNameLst>
                                          <p:attrName>style.visibility</p:attrName>
                                        </p:attrNameLst>
                                      </p:cBhvr>
                                      <p:to>
                                        <p:strVal val="visible"/>
                                      </p:to>
                                    </p:set>
                                    <p:anim calcmode="lin" valueType="num">
                                      <p:cBhvr additive="base">
                                        <p:cTn id="53" dur="500" fill="hold"/>
                                        <p:tgtEl>
                                          <p:spTgt spid="2050"/>
                                        </p:tgtEl>
                                        <p:attrNameLst>
                                          <p:attrName>ppt_x</p:attrName>
                                        </p:attrNameLst>
                                      </p:cBhvr>
                                      <p:tavLst>
                                        <p:tav tm="0">
                                          <p:val>
                                            <p:strVal val="#ppt_x"/>
                                          </p:val>
                                        </p:tav>
                                        <p:tav tm="100000">
                                          <p:val>
                                            <p:strVal val="#ppt_x"/>
                                          </p:val>
                                        </p:tav>
                                      </p:tavLst>
                                    </p:anim>
                                    <p:anim calcmode="lin" valueType="num">
                                      <p:cBhvr additive="base">
                                        <p:cTn id="5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2696"/>
            <a:ext cx="7772400" cy="1728192"/>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r>
              <a:rPr lang="en-GB" dirty="0" smtClean="0"/>
              <a:t>Do you think the tribes are Affected by the modern western world?</a:t>
            </a:r>
            <a:endParaRPr lang="en-GB" dirty="0"/>
          </a:p>
        </p:txBody>
      </p:sp>
      <p:sp>
        <p:nvSpPr>
          <p:cNvPr id="3" name="Text Placeholder 2"/>
          <p:cNvSpPr>
            <a:spLocks noGrp="1"/>
          </p:cNvSpPr>
          <p:nvPr>
            <p:ph type="body" idx="1"/>
          </p:nvPr>
        </p:nvSpPr>
        <p:spPr>
          <a:xfrm>
            <a:off x="683568" y="3455393"/>
            <a:ext cx="7772400" cy="3402607"/>
          </a:xfrm>
        </p:spPr>
        <p:txBody>
          <a:bodyPr>
            <a:normAutofit/>
          </a:bodyPr>
          <a:lstStyle/>
          <a:p>
            <a:r>
              <a:rPr lang="en-GB" sz="2800" dirty="0" smtClean="0">
                <a:solidFill>
                  <a:schemeClr val="bg2">
                    <a:lumMod val="10000"/>
                  </a:schemeClr>
                </a:solidFill>
              </a:rPr>
              <a:t>Having been largely </a:t>
            </a:r>
            <a:r>
              <a:rPr lang="en-GB" sz="2800" dirty="0">
                <a:solidFill>
                  <a:schemeClr val="bg2">
                    <a:lumMod val="10000"/>
                  </a:schemeClr>
                </a:solidFill>
              </a:rPr>
              <a:t>untouched for years, </a:t>
            </a:r>
            <a:r>
              <a:rPr lang="en-GB" sz="2800" dirty="0" smtClean="0">
                <a:solidFill>
                  <a:schemeClr val="bg2">
                    <a:lumMod val="10000"/>
                  </a:schemeClr>
                </a:solidFill>
              </a:rPr>
              <a:t>tribes flourished and grew as did their environment. </a:t>
            </a:r>
            <a:endParaRPr lang="en-GB" sz="2800" dirty="0">
              <a:solidFill>
                <a:schemeClr val="bg2">
                  <a:lumMod val="10000"/>
                </a:schemeClr>
              </a:solidFill>
            </a:endParaRPr>
          </a:p>
          <a:p>
            <a:r>
              <a:rPr lang="en-GB" sz="2800" dirty="0" smtClean="0">
                <a:solidFill>
                  <a:schemeClr val="bg2">
                    <a:lumMod val="10000"/>
                  </a:schemeClr>
                </a:solidFill>
              </a:rPr>
              <a:t>HOWEVER…</a:t>
            </a:r>
          </a:p>
          <a:p>
            <a:r>
              <a:rPr lang="en-GB" sz="2800" dirty="0" smtClean="0">
                <a:solidFill>
                  <a:schemeClr val="bg2">
                    <a:lumMod val="10000"/>
                  </a:schemeClr>
                </a:solidFill>
              </a:rPr>
              <a:t>The tribes are now </a:t>
            </a:r>
            <a:r>
              <a:rPr lang="en-GB" sz="2800" dirty="0">
                <a:solidFill>
                  <a:schemeClr val="bg2">
                    <a:lumMod val="10000"/>
                  </a:schemeClr>
                </a:solidFill>
              </a:rPr>
              <a:t>moving deeper and deeper into the forest as outsiders come in. They are trying to set up  a PROTECTED AREA so that the groups do not have to keep trying to run away.</a:t>
            </a:r>
          </a:p>
          <a:p>
            <a:endParaRPr lang="en-GB" dirty="0"/>
          </a:p>
          <a:p>
            <a:endParaRPr lang="en-GB" dirty="0"/>
          </a:p>
        </p:txBody>
      </p:sp>
    </p:spTree>
    <p:extLst>
      <p:ext uri="{BB962C8B-B14F-4D97-AF65-F5344CB8AC3E}">
        <p14:creationId xmlns:p14="http://schemas.microsoft.com/office/powerpoint/2010/main" val="370403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elistmania.com/images/articles/86/Original/kalash.jpg"/>
          <p:cNvPicPr>
            <a:picLocks noChangeAspect="1" noChangeArrowheads="1"/>
          </p:cNvPicPr>
          <p:nvPr/>
        </p:nvPicPr>
        <p:blipFill>
          <a:blip r:embed="rId3" cstate="print">
            <a:lum bright="40000"/>
          </a:blip>
          <a:srcRect/>
          <a:stretch>
            <a:fillRect/>
          </a:stretch>
        </p:blipFill>
        <p:spPr bwMode="auto">
          <a:xfrm>
            <a:off x="899591" y="1628800"/>
            <a:ext cx="7742793" cy="4320480"/>
          </a:xfrm>
          <a:prstGeom prst="rect">
            <a:avLst/>
          </a:prstGeom>
          <a:noFill/>
        </p:spPr>
      </p:pic>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GB" dirty="0" smtClean="0"/>
              <a:t>School...</a:t>
            </a:r>
            <a:endParaRPr lang="en-GB" dirty="0"/>
          </a:p>
        </p:txBody>
      </p:sp>
      <p:sp>
        <p:nvSpPr>
          <p:cNvPr id="3" name="Content Placeholder 2"/>
          <p:cNvSpPr>
            <a:spLocks noGrp="1"/>
          </p:cNvSpPr>
          <p:nvPr>
            <p:ph idx="1"/>
          </p:nvPr>
        </p:nvSpPr>
        <p:spPr/>
        <p:txBody>
          <a:bodyPr>
            <a:normAutofit/>
          </a:bodyPr>
          <a:lstStyle/>
          <a:p>
            <a:r>
              <a:rPr lang="en-GB" dirty="0" smtClean="0">
                <a:solidFill>
                  <a:schemeClr val="tx2">
                    <a:lumMod val="50000"/>
                  </a:schemeClr>
                </a:solidFill>
              </a:rPr>
              <a:t>Tribal children go </a:t>
            </a:r>
            <a:r>
              <a:rPr lang="en-GB" dirty="0">
                <a:solidFill>
                  <a:schemeClr val="tx2">
                    <a:lumMod val="50000"/>
                  </a:schemeClr>
                </a:solidFill>
              </a:rPr>
              <a:t>to </a:t>
            </a:r>
            <a:r>
              <a:rPr lang="en-GB" dirty="0" smtClean="0">
                <a:solidFill>
                  <a:schemeClr val="tx2">
                    <a:lumMod val="50000"/>
                  </a:schemeClr>
                </a:solidFill>
              </a:rPr>
              <a:t>school often </a:t>
            </a:r>
            <a:r>
              <a:rPr lang="en-GB" dirty="0">
                <a:solidFill>
                  <a:schemeClr val="tx2">
                    <a:lumMod val="50000"/>
                  </a:schemeClr>
                </a:solidFill>
              </a:rPr>
              <a:t>in the central hut for two hours a day to learn how to speak </a:t>
            </a:r>
            <a:r>
              <a:rPr lang="en-GB" dirty="0" smtClean="0">
                <a:solidFill>
                  <a:schemeClr val="tx2">
                    <a:lumMod val="50000"/>
                  </a:schemeClr>
                </a:solidFill>
              </a:rPr>
              <a:t>their </a:t>
            </a:r>
            <a:r>
              <a:rPr lang="en-GB" dirty="0">
                <a:solidFill>
                  <a:schemeClr val="tx2">
                    <a:lumMod val="50000"/>
                  </a:schemeClr>
                </a:solidFill>
              </a:rPr>
              <a:t>own and other </a:t>
            </a:r>
            <a:r>
              <a:rPr lang="en-GB" dirty="0" smtClean="0">
                <a:solidFill>
                  <a:schemeClr val="tx2">
                    <a:lumMod val="50000"/>
                  </a:schemeClr>
                </a:solidFill>
              </a:rPr>
              <a:t>languages.</a:t>
            </a:r>
          </a:p>
          <a:p>
            <a:r>
              <a:rPr lang="en-GB" dirty="0" smtClean="0">
                <a:solidFill>
                  <a:schemeClr val="tx2">
                    <a:lumMod val="50000"/>
                  </a:schemeClr>
                </a:solidFill>
              </a:rPr>
              <a:t>They have to find their own lunch every day, from the rainforest.</a:t>
            </a:r>
          </a:p>
          <a:p>
            <a:r>
              <a:rPr lang="en-GB" dirty="0" smtClean="0">
                <a:solidFill>
                  <a:schemeClr val="tx2">
                    <a:lumMod val="50000"/>
                  </a:schemeClr>
                </a:solidFill>
              </a:rPr>
              <a:t>After school  they go swimming or climb before having to go and help with the chores e.g. collecting wood and water.</a:t>
            </a:r>
          </a:p>
        </p:txBody>
      </p:sp>
    </p:spTree>
    <p:extLst>
      <p:ext uri="{BB962C8B-B14F-4D97-AF65-F5344CB8AC3E}">
        <p14:creationId xmlns:p14="http://schemas.microsoft.com/office/powerpoint/2010/main" val="28683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GB" dirty="0"/>
              <a:t>Why do the tribes respect the Rainforest so much?</a:t>
            </a:r>
          </a:p>
        </p:txBody>
      </p:sp>
      <p:sp>
        <p:nvSpPr>
          <p:cNvPr id="3" name="Content Placeholder 2"/>
          <p:cNvSpPr>
            <a:spLocks noGrp="1"/>
          </p:cNvSpPr>
          <p:nvPr>
            <p:ph idx="1"/>
          </p:nvPr>
        </p:nvSpPr>
        <p:spPr>
          <a:xfrm>
            <a:off x="4211960" y="1700808"/>
            <a:ext cx="4474840" cy="4525963"/>
          </a:xfrm>
        </p:spPr>
        <p:txBody>
          <a:bodyPr>
            <a:normAutofit fontScale="92500" lnSpcReduction="20000"/>
          </a:bodyPr>
          <a:lstStyle/>
          <a:p>
            <a:r>
              <a:rPr lang="en-GB" dirty="0" smtClean="0"/>
              <a:t>Tribes respect every aspect of the Rainforest, only catching and using what they need for that day so as not to be wasteful. </a:t>
            </a:r>
          </a:p>
          <a:p>
            <a:r>
              <a:rPr lang="en-GB" dirty="0" smtClean="0"/>
              <a:t>They believe in the spirit of the world. They </a:t>
            </a:r>
            <a:r>
              <a:rPr lang="en-GB" smtClean="0"/>
              <a:t>believe that </a:t>
            </a:r>
            <a:r>
              <a:rPr lang="en-GB" dirty="0" smtClean="0"/>
              <a:t>if you are kind to the world the world will be kind to you. </a:t>
            </a:r>
            <a:endParaRPr lang="en-GB" dirty="0"/>
          </a:p>
        </p:txBody>
      </p:sp>
      <p:pic>
        <p:nvPicPr>
          <p:cNvPr id="25602" name="Picture 2" descr="http://t3.gstatic.com/images?q=tbn:ANd9GcTvwGj86GKNicYO-vnfz5PfCv3TKH_eHd-wtNQWIpsygzErPWCNyeqziWSi"/>
          <p:cNvPicPr>
            <a:picLocks noChangeAspect="1" noChangeArrowheads="1"/>
          </p:cNvPicPr>
          <p:nvPr/>
        </p:nvPicPr>
        <p:blipFill>
          <a:blip r:embed="rId3" cstate="print"/>
          <a:srcRect/>
          <a:stretch>
            <a:fillRect/>
          </a:stretch>
        </p:blipFill>
        <p:spPr bwMode="auto">
          <a:xfrm>
            <a:off x="467544" y="2420888"/>
            <a:ext cx="3753026" cy="2520280"/>
          </a:xfrm>
          <a:prstGeom prst="rect">
            <a:avLst/>
          </a:prstGeom>
          <a:noFill/>
        </p:spPr>
      </p:pic>
    </p:spTree>
    <p:extLst>
      <p:ext uri="{BB962C8B-B14F-4D97-AF65-F5344CB8AC3E}">
        <p14:creationId xmlns:p14="http://schemas.microsoft.com/office/powerpoint/2010/main" val="14453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79425"/>
            <a:ext cx="8220075" cy="993775"/>
          </a:xfrm>
        </p:spPr>
        <p:txBody>
          <a:bodyPr/>
          <a:lstStyle/>
          <a:p>
            <a:pPr eaLnBrk="1" hangingPunct="1"/>
            <a:r>
              <a:rPr lang="en-GB" altLang="en-US" b="1" smtClean="0">
                <a:latin typeface="Sassoon Infant Md" panose="02000603050000020003" charset="0"/>
              </a:rPr>
              <a:t>Where are the Rainforests?</a:t>
            </a:r>
            <a:endParaRPr lang="en-GB" altLang="en-US" smtClean="0">
              <a:latin typeface="Sassoon Infant Md" panose="02000603050000020003" charset="0"/>
            </a:endParaRPr>
          </a:p>
        </p:txBody>
      </p:sp>
      <p:sp>
        <p:nvSpPr>
          <p:cNvPr id="3" name="Content Placeholder 2"/>
          <p:cNvSpPr>
            <a:spLocks noGrp="1"/>
          </p:cNvSpPr>
          <p:nvPr>
            <p:ph idx="1"/>
          </p:nvPr>
        </p:nvSpPr>
        <p:spPr>
          <a:xfrm>
            <a:off x="974725" y="1289050"/>
            <a:ext cx="7185025" cy="376238"/>
          </a:xfrm>
        </p:spPr>
        <p:txBody>
          <a:bodyPr rtlCol="0">
            <a:normAutofit/>
          </a:bodyPr>
          <a:lstStyle/>
          <a:p>
            <a:pPr algn="ctr" eaLnBrk="1" fontAlgn="auto" hangingPunct="1">
              <a:spcAft>
                <a:spcPts val="0"/>
              </a:spcAft>
              <a:defRPr/>
            </a:pPr>
            <a:r>
              <a:rPr lang="en-GB">
                <a:latin typeface="+mj-lt"/>
                <a:cs typeface="+mn-cs"/>
              </a:rPr>
              <a:t>Tropical rainforests </a:t>
            </a:r>
            <a:r>
              <a:rPr lang="en-GB" dirty="0">
                <a:latin typeface="+mj-lt"/>
                <a:cs typeface="+mn-cs"/>
              </a:rPr>
              <a:t>are found in a belt around the Equator of the Earth.</a:t>
            </a:r>
          </a:p>
        </p:txBody>
      </p:sp>
      <p:pic>
        <p:nvPicPr>
          <p:cNvPr id="8" name="Content Placeholder 7"/>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1067701" y="1633429"/>
            <a:ext cx="6999063" cy="4949146"/>
          </a:xfrm>
          <a:prstGeom prst="roundRect">
            <a:avLst>
              <a:gd name="adj" fmla="val 0"/>
            </a:avLst>
          </a:prstGeom>
        </p:spPr>
      </p:pic>
      <p:sp>
        <p:nvSpPr>
          <p:cNvPr id="9" name="TextBox 8"/>
          <p:cNvSpPr txBox="1"/>
          <p:nvPr/>
        </p:nvSpPr>
        <p:spPr>
          <a:xfrm>
            <a:off x="974725" y="2051050"/>
            <a:ext cx="1768475" cy="5842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4F2F2">
                    <a:lumMod val="50000"/>
                  </a:srgbClr>
                </a:solidFill>
                <a:effectLst/>
                <a:uLnTx/>
                <a:uFillTx/>
                <a:latin typeface="Sassoon Infant Rg"/>
                <a:ea typeface="+mn-ea"/>
                <a:cs typeface="+mn-cs"/>
              </a:rPr>
              <a:t>There are tropical rainforests in</a:t>
            </a:r>
          </a:p>
        </p:txBody>
      </p:sp>
      <p:sp>
        <p:nvSpPr>
          <p:cNvPr id="12" name="TextBox 11"/>
          <p:cNvSpPr txBox="1"/>
          <p:nvPr/>
        </p:nvSpPr>
        <p:spPr>
          <a:xfrm>
            <a:off x="1068388" y="3976688"/>
            <a:ext cx="1274762"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Sassoon Infant Md"/>
                <a:ea typeface="+mn-ea"/>
                <a:cs typeface="+mn-cs"/>
              </a:rPr>
              <a:t>Central America</a:t>
            </a:r>
          </a:p>
        </p:txBody>
      </p:sp>
      <p:sp>
        <p:nvSpPr>
          <p:cNvPr id="13" name="TextBox 12"/>
          <p:cNvSpPr txBox="1"/>
          <p:nvPr/>
        </p:nvSpPr>
        <p:spPr>
          <a:xfrm>
            <a:off x="1674813" y="4786313"/>
            <a:ext cx="1335087"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Sassoon Infant Md"/>
                <a:ea typeface="+mn-ea"/>
                <a:cs typeface="+mn-cs"/>
              </a:rPr>
              <a:t>South America</a:t>
            </a:r>
          </a:p>
        </p:txBody>
      </p:sp>
      <p:sp>
        <p:nvSpPr>
          <p:cNvPr id="14" name="TextBox 13"/>
          <p:cNvSpPr txBox="1"/>
          <p:nvPr/>
        </p:nvSpPr>
        <p:spPr>
          <a:xfrm>
            <a:off x="3603625" y="4540250"/>
            <a:ext cx="1116013" cy="33813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Sassoon Infant Md"/>
                <a:ea typeface="+mn-ea"/>
                <a:cs typeface="+mn-cs"/>
              </a:rPr>
              <a:t>Africa</a:t>
            </a:r>
          </a:p>
        </p:txBody>
      </p:sp>
      <p:sp>
        <p:nvSpPr>
          <p:cNvPr id="15" name="TextBox 14"/>
          <p:cNvSpPr txBox="1"/>
          <p:nvPr/>
        </p:nvSpPr>
        <p:spPr>
          <a:xfrm>
            <a:off x="6951663" y="3649663"/>
            <a:ext cx="1114425" cy="58578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Sassoon Infant Md"/>
                <a:ea typeface="+mn-ea"/>
                <a:cs typeface="+mn-cs"/>
              </a:rPr>
              <a:t>South East Asia</a:t>
            </a:r>
          </a:p>
        </p:txBody>
      </p:sp>
      <p:sp>
        <p:nvSpPr>
          <p:cNvPr id="16" name="TextBox 15"/>
          <p:cNvSpPr txBox="1"/>
          <p:nvPr/>
        </p:nvSpPr>
        <p:spPr>
          <a:xfrm>
            <a:off x="5549900" y="5297488"/>
            <a:ext cx="1401763" cy="33813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C1C1C"/>
                </a:solidFill>
                <a:effectLst/>
                <a:uLnTx/>
                <a:uFillTx/>
                <a:latin typeface="Sassoon Infant Md"/>
                <a:ea typeface="+mn-ea"/>
                <a:cs typeface="+mn-cs"/>
              </a:rPr>
              <a:t>Australia</a:t>
            </a:r>
          </a:p>
        </p:txBody>
      </p:sp>
    </p:spTree>
    <p:extLst>
      <p:ext uri="{BB962C8B-B14F-4D97-AF65-F5344CB8AC3E}">
        <p14:creationId xmlns:p14="http://schemas.microsoft.com/office/powerpoint/2010/main" val="1878756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479425"/>
            <a:ext cx="8220075" cy="993775"/>
          </a:xfrm>
        </p:spPr>
        <p:txBody>
          <a:bodyPr/>
          <a:lstStyle/>
          <a:p>
            <a:pPr eaLnBrk="1" hangingPunct="1"/>
            <a:r>
              <a:rPr lang="en-GB" altLang="en-US" b="1" smtClean="0">
                <a:latin typeface="Sassoon Infant Md" panose="02000603050000020003" charset="0"/>
              </a:rPr>
              <a:t>Layers of the Rainforests</a:t>
            </a:r>
          </a:p>
        </p:txBody>
      </p:sp>
      <p:sp>
        <p:nvSpPr>
          <p:cNvPr id="3" name="Content Placeholder 2"/>
          <p:cNvSpPr>
            <a:spLocks noGrp="1"/>
          </p:cNvSpPr>
          <p:nvPr>
            <p:ph idx="11"/>
          </p:nvPr>
        </p:nvSpPr>
        <p:spPr>
          <a:xfrm>
            <a:off x="754063" y="1614488"/>
            <a:ext cx="5513387" cy="1085850"/>
          </a:xfrm>
        </p:spPr>
        <p:txBody>
          <a:bodyPr rtlCol="0">
            <a:normAutofit fontScale="85000" lnSpcReduction="20000"/>
          </a:bodyPr>
          <a:lstStyle/>
          <a:p>
            <a:pPr eaLnBrk="1" fontAlgn="auto" hangingPunct="1">
              <a:spcAft>
                <a:spcPts val="0"/>
              </a:spcAft>
              <a:defRPr/>
            </a:pPr>
            <a:r>
              <a:rPr lang="en-GB" dirty="0">
                <a:latin typeface="+mj-lt"/>
                <a:cs typeface="+mn-cs"/>
              </a:rPr>
              <a:t>Emergent Layer </a:t>
            </a:r>
            <a:r>
              <a:rPr lang="en-GB" dirty="0">
                <a:cs typeface="+mn-cs"/>
              </a:rPr>
              <a:t>– these are the tallest trees in the rainforest and can reach 70 metres tall. They have huge leafy crowns that spread out to catch as much sunlight as possible.</a:t>
            </a:r>
          </a:p>
        </p:txBody>
      </p:sp>
      <p:sp>
        <p:nvSpPr>
          <p:cNvPr id="4" name="Content Placeholder 3"/>
          <p:cNvSpPr>
            <a:spLocks noGrp="1"/>
          </p:cNvSpPr>
          <p:nvPr>
            <p:ph idx="12"/>
          </p:nvPr>
        </p:nvSpPr>
        <p:spPr>
          <a:xfrm>
            <a:off x="754063" y="2635250"/>
            <a:ext cx="5513387" cy="1085850"/>
          </a:xfrm>
        </p:spPr>
        <p:txBody>
          <a:bodyPr rtlCol="0">
            <a:normAutofit fontScale="77500" lnSpcReduction="20000"/>
          </a:bodyPr>
          <a:lstStyle/>
          <a:p>
            <a:pPr eaLnBrk="1" fontAlgn="auto" hangingPunct="1">
              <a:spcAft>
                <a:spcPts val="0"/>
              </a:spcAft>
              <a:defRPr/>
            </a:pPr>
            <a:r>
              <a:rPr lang="en-GB" dirty="0">
                <a:latin typeface="+mj-lt"/>
                <a:cs typeface="+mn-cs"/>
              </a:rPr>
              <a:t>Canopy</a:t>
            </a:r>
            <a:r>
              <a:rPr lang="en-GB" dirty="0">
                <a:cs typeface="+mn-cs"/>
              </a:rPr>
              <a:t> – This is the dense leafy  layer with trees about 40 metres tall. They spread their branches out to catch most of the sunlight and rain. This is the most popular place to live in the jungle.</a:t>
            </a:r>
          </a:p>
        </p:txBody>
      </p:sp>
      <p:sp>
        <p:nvSpPr>
          <p:cNvPr id="5" name="Content Placeholder 4"/>
          <p:cNvSpPr>
            <a:spLocks noGrp="1"/>
          </p:cNvSpPr>
          <p:nvPr>
            <p:ph idx="13"/>
          </p:nvPr>
        </p:nvSpPr>
        <p:spPr>
          <a:xfrm>
            <a:off x="754063" y="3654425"/>
            <a:ext cx="5513387" cy="1085850"/>
          </a:xfrm>
        </p:spPr>
        <p:txBody>
          <a:bodyPr rtlCol="0">
            <a:normAutofit fontScale="77500" lnSpcReduction="20000"/>
          </a:bodyPr>
          <a:lstStyle/>
          <a:p>
            <a:pPr eaLnBrk="1" fontAlgn="auto" hangingPunct="1">
              <a:spcAft>
                <a:spcPts val="0"/>
              </a:spcAft>
              <a:defRPr/>
            </a:pPr>
            <a:r>
              <a:rPr lang="en-GB" dirty="0">
                <a:latin typeface="+mj-lt"/>
                <a:cs typeface="+mn-cs"/>
              </a:rPr>
              <a:t>The Understorey </a:t>
            </a:r>
            <a:r>
              <a:rPr lang="en-GB" dirty="0">
                <a:cs typeface="+mn-cs"/>
              </a:rPr>
              <a:t>– Leafy bushes and small trees entwined with vines make up this layer. It is dark and hot here. Many animals cross between this layer and the canopy above and many are nocturnal. </a:t>
            </a:r>
          </a:p>
        </p:txBody>
      </p:sp>
      <p:sp>
        <p:nvSpPr>
          <p:cNvPr id="6" name="Content Placeholder 5"/>
          <p:cNvSpPr>
            <a:spLocks noGrp="1"/>
          </p:cNvSpPr>
          <p:nvPr>
            <p:ph idx="14"/>
          </p:nvPr>
        </p:nvSpPr>
        <p:spPr>
          <a:xfrm>
            <a:off x="754063" y="4673600"/>
            <a:ext cx="5513387" cy="1087438"/>
          </a:xfrm>
        </p:spPr>
        <p:txBody>
          <a:bodyPr rtlCol="0">
            <a:normAutofit fontScale="85000" lnSpcReduction="20000"/>
          </a:bodyPr>
          <a:lstStyle/>
          <a:p>
            <a:pPr eaLnBrk="1" fontAlgn="auto" hangingPunct="1">
              <a:spcAft>
                <a:spcPts val="0"/>
              </a:spcAft>
              <a:defRPr/>
            </a:pPr>
            <a:r>
              <a:rPr lang="en-GB" dirty="0">
                <a:latin typeface="+mj-lt"/>
                <a:cs typeface="+mn-cs"/>
              </a:rPr>
              <a:t>Forest Floor </a:t>
            </a:r>
            <a:r>
              <a:rPr lang="en-GB" dirty="0">
                <a:cs typeface="+mn-cs"/>
              </a:rPr>
              <a:t>– A carpet of dead leaves forms the base of this dim and shady layer. The lack of sunlight means fewer plants grow here. </a:t>
            </a:r>
          </a:p>
        </p:txBody>
      </p:sp>
      <p:pic>
        <p:nvPicPr>
          <p:cNvPr id="19" name="Content Placeholder 18"/>
          <p:cNvPicPr>
            <a:picLocks noGrp="1" noChangeAspect="1"/>
          </p:cNvPicPr>
          <p:nvPr>
            <p:ph idx="11"/>
          </p:nvPr>
        </p:nvPicPr>
        <p:blipFill>
          <a:blip r:embed="rId2" cstate="print">
            <a:extLst>
              <a:ext uri="{28A0092B-C50C-407E-A947-70E740481C1C}">
                <a14:useLocalDpi xmlns:a14="http://schemas.microsoft.com/office/drawing/2010/main" val="0"/>
              </a:ext>
            </a:extLst>
          </a:blip>
          <a:stretch>
            <a:fillRect/>
          </a:stretch>
        </p:blipFill>
        <p:spPr>
          <a:xfrm>
            <a:off x="6266725" y="1860380"/>
            <a:ext cx="2229575" cy="591116"/>
          </a:xfrm>
        </p:spPr>
      </p:pic>
      <p:pic>
        <p:nvPicPr>
          <p:cNvPr id="20" name="Content Placeholder 19"/>
          <p:cNvPicPr>
            <a:picLocks noGrp="1" noChangeAspect="1"/>
          </p:cNvPicPr>
          <p:nvPr>
            <p:ph idx="12"/>
          </p:nvPr>
        </p:nvPicPr>
        <p:blipFill>
          <a:blip r:embed="rId3" cstate="print">
            <a:extLst>
              <a:ext uri="{28A0092B-C50C-407E-A947-70E740481C1C}">
                <a14:useLocalDpi xmlns:a14="http://schemas.microsoft.com/office/drawing/2010/main" val="0"/>
              </a:ext>
            </a:extLst>
          </a:blip>
          <a:stretch>
            <a:fillRect/>
          </a:stretch>
        </p:blipFill>
        <p:spPr>
          <a:xfrm>
            <a:off x="6266724" y="2815679"/>
            <a:ext cx="2229576" cy="664564"/>
          </a:xfrm>
        </p:spPr>
      </p:pic>
      <p:pic>
        <p:nvPicPr>
          <p:cNvPr id="21" name="Content Placeholder 20"/>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6266724" y="3844426"/>
            <a:ext cx="2229576" cy="668802"/>
          </a:xfrm>
        </p:spPr>
      </p:pic>
      <p:pic>
        <p:nvPicPr>
          <p:cNvPr id="22" name="Content Placeholder 21"/>
          <p:cNvPicPr>
            <a:picLocks noGrp="1" noChangeAspect="1"/>
          </p:cNvPicPr>
          <p:nvPr>
            <p:ph idx="14"/>
          </p:nvPr>
        </p:nvPicPr>
        <p:blipFill>
          <a:blip r:embed="rId5" cstate="print">
            <a:extLst>
              <a:ext uri="{28A0092B-C50C-407E-A947-70E740481C1C}">
                <a14:useLocalDpi xmlns:a14="http://schemas.microsoft.com/office/drawing/2010/main" val="0"/>
              </a:ext>
            </a:extLst>
          </a:blip>
          <a:stretch>
            <a:fillRect/>
          </a:stretch>
        </p:blipFill>
        <p:spPr>
          <a:xfrm>
            <a:off x="6266724" y="4877411"/>
            <a:ext cx="2229576" cy="511312"/>
          </a:xfrm>
        </p:spPr>
      </p:pic>
    </p:spTree>
    <p:extLst>
      <p:ext uri="{BB962C8B-B14F-4D97-AF65-F5344CB8AC3E}">
        <p14:creationId xmlns:p14="http://schemas.microsoft.com/office/powerpoint/2010/main" val="2971857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585788"/>
            <a:ext cx="8220075" cy="993775"/>
          </a:xfrm>
        </p:spPr>
        <p:txBody>
          <a:bodyPr/>
          <a:lstStyle/>
          <a:p>
            <a:pPr algn="ctr" eaLnBrk="1" hangingPunct="1"/>
            <a:r>
              <a:rPr lang="en-GB" altLang="en-US" sz="3600" smtClean="0">
                <a:latin typeface="Sassoon Infant Md" panose="02000603050000020003" charset="0"/>
              </a:rPr>
              <a:t>Different animals live in different layers of the rainforest</a:t>
            </a:r>
          </a:p>
        </p:txBody>
      </p:sp>
      <p:sp>
        <p:nvSpPr>
          <p:cNvPr id="14" name="Content Placeholder 13"/>
          <p:cNvSpPr>
            <a:spLocks noGrp="1"/>
          </p:cNvSpPr>
          <p:nvPr>
            <p:ph idx="14"/>
          </p:nvPr>
        </p:nvSpPr>
        <p:spPr>
          <a:xfrm>
            <a:off x="5045075" y="4608513"/>
            <a:ext cx="3343275" cy="1484312"/>
          </a:xfrm>
        </p:spPr>
        <p:txBody>
          <a:bodyPr rtlCol="0">
            <a:normAutofit fontScale="92500" lnSpcReduction="10000"/>
          </a:bodyPr>
          <a:lstStyle/>
          <a:p>
            <a:pPr algn="l" eaLnBrk="1" fontAlgn="auto" hangingPunct="1">
              <a:spcAft>
                <a:spcPts val="0"/>
              </a:spcAft>
              <a:defRPr/>
            </a:pPr>
            <a:r>
              <a:rPr lang="en-GB" dirty="0">
                <a:cs typeface="+mn-cs"/>
              </a:rPr>
              <a:t>Large animals like jaguars generally live on the forest floor, but others like monkeys and sloths are more arboreal.</a:t>
            </a:r>
          </a:p>
        </p:txBody>
      </p:sp>
      <p:sp>
        <p:nvSpPr>
          <p:cNvPr id="13" name="Content Placeholder 12"/>
          <p:cNvSpPr>
            <a:spLocks noGrp="1"/>
          </p:cNvSpPr>
          <p:nvPr>
            <p:ph idx="13"/>
          </p:nvPr>
        </p:nvSpPr>
        <p:spPr>
          <a:xfrm>
            <a:off x="5045075" y="3092450"/>
            <a:ext cx="3343275" cy="1484313"/>
          </a:xfrm>
        </p:spPr>
        <p:txBody>
          <a:bodyPr rtlCol="0">
            <a:normAutofit fontScale="92500" lnSpcReduction="10000"/>
          </a:bodyPr>
          <a:lstStyle/>
          <a:p>
            <a:pPr algn="l" eaLnBrk="1" fontAlgn="auto" hangingPunct="1">
              <a:spcAft>
                <a:spcPts val="0"/>
              </a:spcAft>
              <a:defRPr/>
            </a:pPr>
            <a:r>
              <a:rPr lang="en-GB" dirty="0">
                <a:cs typeface="+mn-cs"/>
              </a:rPr>
              <a:t>Insects are found almost everywhere. The </a:t>
            </a:r>
            <a:r>
              <a:rPr lang="en-GB" dirty="0" err="1">
                <a:cs typeface="+mn-cs"/>
              </a:rPr>
              <a:t>Morpho</a:t>
            </a:r>
            <a:r>
              <a:rPr lang="en-GB" dirty="0">
                <a:cs typeface="+mn-cs"/>
              </a:rPr>
              <a:t> butterfly lives in the canopy and has a wing span of 18cm. </a:t>
            </a:r>
          </a:p>
        </p:txBody>
      </p:sp>
      <p:sp>
        <p:nvSpPr>
          <p:cNvPr id="15" name="Content Placeholder 14"/>
          <p:cNvSpPr>
            <a:spLocks noGrp="1"/>
          </p:cNvSpPr>
          <p:nvPr>
            <p:ph idx="12"/>
          </p:nvPr>
        </p:nvSpPr>
        <p:spPr>
          <a:xfrm>
            <a:off x="5045075" y="1576388"/>
            <a:ext cx="3343275" cy="1484312"/>
          </a:xfrm>
        </p:spPr>
        <p:txBody>
          <a:bodyPr rtlCol="0">
            <a:normAutofit/>
          </a:bodyPr>
          <a:lstStyle/>
          <a:p>
            <a:pPr algn="l" eaLnBrk="1" fontAlgn="auto" hangingPunct="1">
              <a:spcAft>
                <a:spcPts val="0"/>
              </a:spcAft>
              <a:defRPr/>
            </a:pPr>
            <a:r>
              <a:rPr lang="en-GB" dirty="0">
                <a:cs typeface="+mn-cs"/>
              </a:rPr>
              <a:t>Birds live in the canopy layer and the emergent layer.</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rcRect l="36394" t="21049" r="1372" b="491"/>
          <a:stretch>
            <a:fillRect/>
          </a:stretch>
        </p:blipFill>
        <p:spPr bwMode="auto">
          <a:xfrm>
            <a:off x="708025" y="1924050"/>
            <a:ext cx="27511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1924050"/>
            <a:ext cx="10683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4925" y="4949825"/>
            <a:ext cx="11350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4925" y="3387725"/>
            <a:ext cx="1143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14"/>
          <p:cNvSpPr txBox="1">
            <a:spLocks/>
          </p:cNvSpPr>
          <p:nvPr/>
        </p:nvSpPr>
        <p:spPr>
          <a:xfrm>
            <a:off x="708025" y="5753100"/>
            <a:ext cx="2751138" cy="504825"/>
          </a:xfrm>
          <a:prstGeom prst="roundRect">
            <a:avLst>
              <a:gd name="adj" fmla="val 1874"/>
            </a:avLst>
          </a:prstGeom>
          <a:noFill/>
          <a:ln w="25400">
            <a:noFill/>
          </a:ln>
        </p:spPr>
        <p:txBody>
          <a:bodyPr lIns="252000" tIns="252000" rIns="252000" bIns="252000" anchor="ctr"/>
          <a:lstStyle>
            <a:lvl1pPr marL="0" indent="0" algn="ctr" defTabSz="914400" rtl="0" eaLnBrk="1" latinLnBrk="0" hangingPunct="1">
              <a:lnSpc>
                <a:spcPct val="10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Meaning of </a:t>
            </a:r>
            <a:r>
              <a:rPr kumimoji="0" lang="en-GB" sz="1800" b="1" i="0" u="none" strike="noStrike" kern="1200" cap="none" spc="0" normalizeH="0" baseline="0" noProof="0" dirty="0">
                <a:ln>
                  <a:noFill/>
                </a:ln>
                <a:solidFill>
                  <a:srgbClr val="1C1C1C"/>
                </a:solidFill>
                <a:effectLst/>
                <a:uLnTx/>
                <a:uFillTx/>
                <a:latin typeface="Sassoon Infant Md"/>
                <a:cs typeface="+mn-cs"/>
              </a:rPr>
              <a:t>Arboreal</a:t>
            </a:r>
            <a:r>
              <a:rPr kumimoji="0" lang="en-GB" sz="1800" b="0" i="0" u="none" strike="noStrike" kern="1200" cap="none" spc="0" normalizeH="0" baseline="0" noProof="0" dirty="0">
                <a:ln>
                  <a:noFill/>
                </a:ln>
                <a:solidFill>
                  <a:srgbClr val="1C1C1C"/>
                </a:solidFill>
                <a:effectLst/>
                <a:uLnTx/>
                <a:uFillTx/>
                <a:latin typeface="Sassoon Infant Rg" panose="02000503030000020003" pitchFamily="50" charset="0"/>
                <a:cs typeface="+mn-cs"/>
              </a:rPr>
              <a:t> – living in trees</a:t>
            </a:r>
          </a:p>
        </p:txBody>
      </p:sp>
    </p:spTree>
    <p:extLst>
      <p:ext uri="{BB962C8B-B14F-4D97-AF65-F5344CB8AC3E}">
        <p14:creationId xmlns:p14="http://schemas.microsoft.com/office/powerpoint/2010/main" val="24147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bg/>
                                          </p:spTgt>
                                        </p:tgtEl>
                                        <p:attrNameLst>
                                          <p:attrName>style.visibility</p:attrName>
                                        </p:attrNameLst>
                                      </p:cBhvr>
                                      <p:to>
                                        <p:strVal val="visible"/>
                                      </p:to>
                                    </p:set>
                                    <p:animEffect transition="in" filter="fade">
                                      <p:cBhvr>
                                        <p:cTn id="12" dur="500"/>
                                        <p:tgtEl>
                                          <p:spTgt spid="1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bg/>
                                          </p:spTgt>
                                        </p:tgtEl>
                                        <p:attrNameLst>
                                          <p:attrName>style.visibility</p:attrName>
                                        </p:attrNameLst>
                                      </p:cBhvr>
                                      <p:to>
                                        <p:strVal val="visible"/>
                                      </p:to>
                                    </p:set>
                                    <p:animEffect transition="in" filter="fade">
                                      <p:cBhvr>
                                        <p:cTn id="23" dur="500"/>
                                        <p:tgtEl>
                                          <p:spTgt spid="13">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fade">
                                      <p:cBhvr>
                                        <p:cTn id="34" dur="500"/>
                                        <p:tgtEl>
                                          <p:spTgt spid="14">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26" presetClass="emph" presetSubtype="0" fill="hold" grpId="1"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3" grpId="0" build="p" animBg="1"/>
      <p:bldP spid="15" grpId="0" build="p" animBg="1"/>
      <p:bldP spid="23" grpId="0"/>
      <p:bldP spid="2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4"/>
          </p:nvPr>
        </p:nvSpPr>
        <p:spPr>
          <a:xfrm>
            <a:off x="2159000" y="4608513"/>
            <a:ext cx="4076700" cy="1484312"/>
          </a:xfrm>
        </p:spPr>
        <p:txBody>
          <a:bodyPr rtlCol="0">
            <a:normAutofit/>
          </a:bodyPr>
          <a:lstStyle/>
          <a:p>
            <a:pPr algn="l" eaLnBrk="1" fontAlgn="auto" hangingPunct="1">
              <a:spcAft>
                <a:spcPts val="0"/>
              </a:spcAft>
              <a:defRPr/>
            </a:pPr>
            <a:r>
              <a:rPr lang="en-GB" dirty="0">
                <a:cs typeface="+mn-cs"/>
              </a:rPr>
              <a:t>The </a:t>
            </a:r>
            <a:r>
              <a:rPr lang="en-GB" b="1" dirty="0">
                <a:latin typeface="+mj-lt"/>
                <a:cs typeface="+mn-cs"/>
              </a:rPr>
              <a:t>forest floor </a:t>
            </a:r>
            <a:r>
              <a:rPr lang="en-GB" dirty="0">
                <a:cs typeface="+mn-cs"/>
              </a:rPr>
              <a:t>is home to many insects, spiders and large animals like jaguars and </a:t>
            </a:r>
            <a:r>
              <a:rPr lang="en-GB">
                <a:cs typeface="+mn-cs"/>
              </a:rPr>
              <a:t>ocelots</a:t>
            </a:r>
            <a:r>
              <a:rPr lang="en-GB" smtClean="0">
                <a:cs typeface="+mn-cs"/>
              </a:rPr>
              <a:t>.             </a:t>
            </a:r>
            <a:endParaRPr lang="en-GB" dirty="0">
              <a:cs typeface="+mn-cs"/>
            </a:endParaRPr>
          </a:p>
        </p:txBody>
      </p:sp>
      <p:sp>
        <p:nvSpPr>
          <p:cNvPr id="13" name="Content Placeholder 12"/>
          <p:cNvSpPr>
            <a:spLocks noGrp="1"/>
          </p:cNvSpPr>
          <p:nvPr>
            <p:ph idx="13"/>
          </p:nvPr>
        </p:nvSpPr>
        <p:spPr>
          <a:xfrm>
            <a:off x="2159000" y="3171825"/>
            <a:ext cx="4076700" cy="1482725"/>
          </a:xfrm>
        </p:spPr>
        <p:txBody>
          <a:bodyPr rtlCol="0">
            <a:normAutofit/>
          </a:bodyPr>
          <a:lstStyle/>
          <a:p>
            <a:pPr algn="l" eaLnBrk="1" fontAlgn="auto" hangingPunct="1">
              <a:spcAft>
                <a:spcPts val="0"/>
              </a:spcAft>
              <a:defRPr/>
            </a:pPr>
            <a:r>
              <a:rPr lang="en-GB" dirty="0">
                <a:cs typeface="+mn-cs"/>
              </a:rPr>
              <a:t>The </a:t>
            </a:r>
            <a:r>
              <a:rPr lang="en-GB" b="1" dirty="0">
                <a:latin typeface="+mj-lt"/>
                <a:cs typeface="+mn-cs"/>
              </a:rPr>
              <a:t>understorey layer </a:t>
            </a:r>
            <a:r>
              <a:rPr lang="en-GB" dirty="0">
                <a:cs typeface="+mn-cs"/>
              </a:rPr>
              <a:t>gets little light and is home to many animals like frogs, bats, apes and owls</a:t>
            </a:r>
            <a:r>
              <a:rPr lang="en-GB">
                <a:cs typeface="+mn-cs"/>
              </a:rPr>
              <a:t>. </a:t>
            </a:r>
            <a:r>
              <a:rPr lang="en-GB" smtClean="0">
                <a:cs typeface="+mn-cs"/>
              </a:rPr>
              <a:t>  </a:t>
            </a:r>
            <a:endParaRPr lang="en-GB" dirty="0">
              <a:cs typeface="+mn-cs"/>
            </a:endParaRPr>
          </a:p>
        </p:txBody>
      </p:sp>
      <p:sp>
        <p:nvSpPr>
          <p:cNvPr id="15" name="Content Placeholder 14"/>
          <p:cNvSpPr>
            <a:spLocks noGrp="1"/>
          </p:cNvSpPr>
          <p:nvPr>
            <p:ph idx="12"/>
          </p:nvPr>
        </p:nvSpPr>
        <p:spPr>
          <a:xfrm>
            <a:off x="2159000" y="1733550"/>
            <a:ext cx="4076700" cy="1484313"/>
          </a:xfrm>
        </p:spPr>
        <p:txBody>
          <a:bodyPr rtlCol="0">
            <a:normAutofit/>
          </a:bodyPr>
          <a:lstStyle/>
          <a:p>
            <a:pPr algn="l" eaLnBrk="1" fontAlgn="auto" hangingPunct="1">
              <a:spcAft>
                <a:spcPts val="0"/>
              </a:spcAft>
              <a:defRPr/>
            </a:pPr>
            <a:r>
              <a:rPr lang="en-GB" dirty="0">
                <a:cs typeface="+mn-cs"/>
              </a:rPr>
              <a:t>Many birds live in the </a:t>
            </a:r>
            <a:r>
              <a:rPr lang="en-GB" b="1" dirty="0">
                <a:latin typeface="+mj-lt"/>
                <a:cs typeface="+mn-cs"/>
              </a:rPr>
              <a:t>emergent layer</a:t>
            </a:r>
            <a:r>
              <a:rPr lang="en-GB" dirty="0">
                <a:cs typeface="+mn-cs"/>
              </a:rPr>
              <a:t>. They look for nesting places and are away from predators. </a:t>
            </a:r>
          </a:p>
        </p:txBody>
      </p:sp>
      <p:pic>
        <p:nvPicPr>
          <p:cNvPr id="2560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1292225"/>
            <a:ext cx="25114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1658938"/>
            <a:ext cx="6889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itle 1"/>
          <p:cNvSpPr>
            <a:spLocks/>
          </p:cNvSpPr>
          <p:nvPr/>
        </p:nvSpPr>
        <p:spPr bwMode="auto">
          <a:xfrm>
            <a:off x="457200" y="585788"/>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3600" b="0" i="0" u="none" strike="noStrike" kern="1200" cap="none" spc="0" normalizeH="0" baseline="0" noProof="0" smtClean="0">
                <a:ln>
                  <a:noFill/>
                </a:ln>
                <a:solidFill>
                  <a:srgbClr val="1C1C1C"/>
                </a:solidFill>
                <a:effectLst/>
                <a:uLnTx/>
                <a:uFillTx/>
                <a:latin typeface="Sassoon Infant Md" panose="02000603050000020003" charset="0"/>
              </a:rPr>
              <a:t>Different animals live in different layers of the rainforest</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1325" y="5572125"/>
            <a:ext cx="14287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6863" y="3217863"/>
            <a:ext cx="1038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278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2.22222E-6 -4.07407E-6 L -0.62222 0.04514 " pathEditMode="relative" rAng="0" ptsTypes="AA">
                                      <p:cBhvr>
                                        <p:cTn id="6" dur="2000" fill="hold"/>
                                        <p:tgtEl>
                                          <p:spTgt spid="19"/>
                                        </p:tgtEl>
                                        <p:attrNameLst>
                                          <p:attrName>ppt_x</p:attrName>
                                          <p:attrName>ppt_y</p:attrName>
                                        </p:attrNameLst>
                                      </p:cBhvr>
                                      <p:rCtr x="-31111" y="2245"/>
                                    </p:animMotion>
                                  </p:childTnLst>
                                </p:cTn>
                              </p:par>
                              <p:par>
                                <p:cTn id="7" presetID="10" presetClass="entr" presetSubtype="0" fill="hold" grpId="0" nodeType="withEffect">
                                  <p:stCondLst>
                                    <p:cond delay="0"/>
                                  </p:stCondLst>
                                  <p:childTnLst>
                                    <p:set>
                                      <p:cBhvr>
                                        <p:cTn id="8" dur="1" fill="hold">
                                          <p:stCondLst>
                                            <p:cond delay="0"/>
                                          </p:stCondLst>
                                        </p:cTn>
                                        <p:tgtEl>
                                          <p:spTgt spid="15">
                                            <p:bg/>
                                          </p:spTgt>
                                        </p:tgtEl>
                                        <p:attrNameLst>
                                          <p:attrName>style.visibility</p:attrName>
                                        </p:attrNameLst>
                                      </p:cBhvr>
                                      <p:to>
                                        <p:strVal val="visible"/>
                                      </p:to>
                                    </p:set>
                                    <p:animEffect transition="in" filter="fade">
                                      <p:cBhvr>
                                        <p:cTn id="9" dur="500"/>
                                        <p:tgtEl>
                                          <p:spTgt spid="15">
                                            <p:bg/>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path" presetSubtype="0" accel="50000" decel="50000" fill="hold" nodeType="clickEffect">
                                  <p:stCondLst>
                                    <p:cond delay="0"/>
                                  </p:stCondLst>
                                  <p:childTnLst>
                                    <p:animMotion origin="layout" path="M -5.55556E-7 3.7037E-7 L -0.61233 0.02546 " pathEditMode="relative" rAng="0" ptsTypes="AA">
                                      <p:cBhvr>
                                        <p:cTn id="16" dur="2000" fill="hold"/>
                                        <p:tgtEl>
                                          <p:spTgt spid="20"/>
                                        </p:tgtEl>
                                        <p:attrNameLst>
                                          <p:attrName>ppt_x</p:attrName>
                                          <p:attrName>ppt_y</p:attrName>
                                        </p:attrNameLst>
                                      </p:cBhvr>
                                      <p:rCtr x="-30625" y="1273"/>
                                    </p:animMotion>
                                  </p:childTnLst>
                                </p:cTn>
                              </p:par>
                              <p:par>
                                <p:cTn id="17" presetID="10" presetClass="entr" presetSubtype="0" fill="hold" grpId="0" nodeType="with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fade">
                                      <p:cBhvr>
                                        <p:cTn id="19" dur="500"/>
                                        <p:tgtEl>
                                          <p:spTgt spid="13">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path" presetSubtype="0" accel="50000" decel="50000" fill="hold" nodeType="clickEffect">
                                  <p:stCondLst>
                                    <p:cond delay="0"/>
                                  </p:stCondLst>
                                  <p:childTnLst>
                                    <p:animMotion origin="layout" path="M 4.51028E-17 2.59259E-6 L -0.52361 -0.09375 " pathEditMode="relative" rAng="0" ptsTypes="AA">
                                      <p:cBhvr>
                                        <p:cTn id="26" dur="2000" fill="hold"/>
                                        <p:tgtEl>
                                          <p:spTgt spid="17"/>
                                        </p:tgtEl>
                                        <p:attrNameLst>
                                          <p:attrName>ppt_x</p:attrName>
                                          <p:attrName>ppt_y</p:attrName>
                                        </p:attrNameLst>
                                      </p:cBhvr>
                                      <p:rCtr x="-27083" y="-3935"/>
                                    </p:animMotion>
                                  </p:childTnLst>
                                </p:cTn>
                              </p:par>
                              <p:par>
                                <p:cTn id="27" presetID="10" presetClass="entr" presetSubtype="0" fill="hold" grpId="0" nodeType="withEffect">
                                  <p:stCondLst>
                                    <p:cond delay="0"/>
                                  </p:stCondLst>
                                  <p:childTnLst>
                                    <p:set>
                                      <p:cBhvr>
                                        <p:cTn id="28" dur="1" fill="hold">
                                          <p:stCondLst>
                                            <p:cond delay="0"/>
                                          </p:stCondLst>
                                        </p:cTn>
                                        <p:tgtEl>
                                          <p:spTgt spid="14">
                                            <p:bg/>
                                          </p:spTgt>
                                        </p:tgtEl>
                                        <p:attrNameLst>
                                          <p:attrName>style.visibility</p:attrName>
                                        </p:attrNameLst>
                                      </p:cBhvr>
                                      <p:to>
                                        <p:strVal val="visible"/>
                                      </p:to>
                                    </p:set>
                                    <p:animEffect transition="in" filter="fade">
                                      <p:cBhvr>
                                        <p:cTn id="29" dur="500"/>
                                        <p:tgtEl>
                                          <p:spTgt spid="14">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3" grpId="0" build="p" animBg="1"/>
      <p:bldP spid="1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The Tree Tops</a:t>
            </a:r>
          </a:p>
        </p:txBody>
      </p:sp>
      <p:sp>
        <p:nvSpPr>
          <p:cNvPr id="3" name="Rectangle 2"/>
          <p:cNvSpPr/>
          <p:nvPr/>
        </p:nvSpPr>
        <p:spPr>
          <a:xfrm>
            <a:off x="755650" y="1367480"/>
            <a:ext cx="7632700" cy="1231301"/>
          </a:xfrm>
          <a:prstGeom prst="rect">
            <a:avLst/>
          </a:prstGeom>
          <a:solidFill>
            <a:srgbClr val="6CAF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2281881" y="1367480"/>
            <a:ext cx="6106469" cy="12313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High up in the tree tops it is </a:t>
            </a:r>
            <a:r>
              <a:rPr lang="en-GB" b="1" dirty="0">
                <a:solidFill>
                  <a:schemeClr val="tx1"/>
                </a:solidFill>
                <a:latin typeface="Sassoon Infant Md" panose="02000603050000020003" pitchFamily="50" charset="0"/>
              </a:rPr>
              <a:t>sunny</a:t>
            </a:r>
            <a:r>
              <a:rPr lang="en-GB" dirty="0">
                <a:solidFill>
                  <a:schemeClr val="tx1"/>
                </a:solidFill>
                <a:latin typeface="Sassoon Infant Md" panose="02000603050000020003" pitchFamily="50" charset="0"/>
              </a:rPr>
              <a:t> and </a:t>
            </a:r>
            <a:r>
              <a:rPr lang="en-GB" b="1" dirty="0">
                <a:solidFill>
                  <a:schemeClr val="tx1"/>
                </a:solidFill>
                <a:latin typeface="Sassoon Infant Md" panose="02000603050000020003" pitchFamily="50" charset="0"/>
              </a:rPr>
              <a:t>warm</a:t>
            </a:r>
            <a:r>
              <a:rPr lang="en-GB" dirty="0">
                <a:solidFill>
                  <a:schemeClr val="tx1"/>
                </a:solidFill>
                <a:latin typeface="Sassoon Infant Md" panose="02000603050000020003" pitchFamily="50" charset="0"/>
              </a:rPr>
              <a:t>. </a:t>
            </a:r>
            <a:endParaRPr lang="en-GB" dirty="0" smtClean="0">
              <a:solidFill>
                <a:schemeClr val="tx1"/>
              </a:solidFill>
              <a:latin typeface="Sassoon Infant Md" panose="02000603050000020003" pitchFamily="50" charset="0"/>
            </a:endParaRPr>
          </a:p>
          <a:p>
            <a:r>
              <a:rPr lang="en-GB" dirty="0" smtClean="0">
                <a:solidFill>
                  <a:schemeClr val="tx1"/>
                </a:solidFill>
                <a:latin typeface="Sassoon Infant Md" panose="02000603050000020003" pitchFamily="50" charset="0"/>
              </a:rPr>
              <a:t>There </a:t>
            </a:r>
            <a:r>
              <a:rPr lang="en-GB" dirty="0">
                <a:solidFill>
                  <a:schemeClr val="tx1"/>
                </a:solidFill>
                <a:latin typeface="Sassoon Infant Md" panose="02000603050000020003" pitchFamily="50" charset="0"/>
              </a:rPr>
              <a:t>is no winter in the rainforest, so there are leaves, flowers and fruits to eat all year around. </a:t>
            </a:r>
          </a:p>
        </p:txBody>
      </p:sp>
      <p:sp>
        <p:nvSpPr>
          <p:cNvPr id="8" name="Rectangle 7"/>
          <p:cNvSpPr/>
          <p:nvPr/>
        </p:nvSpPr>
        <p:spPr>
          <a:xfrm>
            <a:off x="755650" y="4684154"/>
            <a:ext cx="7632700" cy="1408671"/>
          </a:xfrm>
          <a:prstGeom prst="rect">
            <a:avLst/>
          </a:prstGeom>
          <a:solidFill>
            <a:srgbClr val="6CAF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910" y="1367480"/>
            <a:ext cx="3439723" cy="4864443"/>
          </a:xfrm>
          <a:prstGeom prst="rect">
            <a:avLst/>
          </a:prstGeom>
        </p:spPr>
      </p:pic>
      <p:sp>
        <p:nvSpPr>
          <p:cNvPr id="9" name="Rounded Rectangle 8"/>
          <p:cNvSpPr/>
          <p:nvPr/>
        </p:nvSpPr>
        <p:spPr>
          <a:xfrm>
            <a:off x="2281881" y="2823201"/>
            <a:ext cx="6106469" cy="1637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Langurs are leaf-eating monkeys that live in the tree tops. Where there are leaves there are bound to be caterpillars, and the rainforest is full of glorious butterflies. Iguanas are leaf-eating lizards that climb up to feed and sunbathe.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6841"/>
          <a:stretch/>
        </p:blipFill>
        <p:spPr>
          <a:xfrm>
            <a:off x="6981974" y="1473200"/>
            <a:ext cx="1658789" cy="1639917"/>
          </a:xfrm>
          <a:prstGeom prst="rect">
            <a:avLst/>
          </a:prstGeom>
        </p:spPr>
      </p:pic>
      <p:sp>
        <p:nvSpPr>
          <p:cNvPr id="12" name="Rounded Rectangle 11"/>
          <p:cNvSpPr/>
          <p:nvPr/>
        </p:nvSpPr>
        <p:spPr>
          <a:xfrm>
            <a:off x="2281881" y="4755229"/>
            <a:ext cx="4700093" cy="12313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There are wonderful fruits in the tree tops. Toucans, hornbills and parrots love to eat them and so do spider monkeys. </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11475" b="15633"/>
          <a:stretch/>
        </p:blipFill>
        <p:spPr>
          <a:xfrm>
            <a:off x="7111319" y="4328494"/>
            <a:ext cx="1530173" cy="202287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The Tree Tops</a:t>
            </a:r>
          </a:p>
        </p:txBody>
      </p:sp>
      <p:sp>
        <p:nvSpPr>
          <p:cNvPr id="3" name="Rectangle 2"/>
          <p:cNvSpPr/>
          <p:nvPr/>
        </p:nvSpPr>
        <p:spPr>
          <a:xfrm>
            <a:off x="755650" y="1367480"/>
            <a:ext cx="7632700" cy="1231301"/>
          </a:xfrm>
          <a:prstGeom prst="rect">
            <a:avLst/>
          </a:prstGeom>
          <a:solidFill>
            <a:srgbClr val="6CAF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755650" y="1367480"/>
            <a:ext cx="4697049" cy="12313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Eagles soar above the canopy looking for birds and monkeys to eat. </a:t>
            </a:r>
            <a:r>
              <a:rPr lang="en-GB" dirty="0" smtClean="0">
                <a:solidFill>
                  <a:schemeClr val="tx1"/>
                </a:solidFill>
                <a:latin typeface="Sassoon Infant Md" panose="02000603050000020003" pitchFamily="50" charset="0"/>
              </a:rPr>
              <a:t>       </a:t>
            </a:r>
            <a:endParaRPr lang="en-GB" dirty="0">
              <a:solidFill>
                <a:schemeClr val="tx1"/>
              </a:solidFill>
              <a:latin typeface="Sassoon Infant Md" panose="02000603050000020003" pitchFamily="50" charset="0"/>
            </a:endParaRPr>
          </a:p>
        </p:txBody>
      </p:sp>
      <p:sp>
        <p:nvSpPr>
          <p:cNvPr id="8" name="Rectangle 7"/>
          <p:cNvSpPr/>
          <p:nvPr/>
        </p:nvSpPr>
        <p:spPr>
          <a:xfrm>
            <a:off x="755650" y="4684154"/>
            <a:ext cx="7632700" cy="1408671"/>
          </a:xfrm>
          <a:prstGeom prst="rect">
            <a:avLst/>
          </a:prstGeom>
          <a:solidFill>
            <a:srgbClr val="6CAF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55651" y="2823201"/>
            <a:ext cx="5645149" cy="1637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Many of the animals which live in the tree tops never come down to the ground. If they did, they might not be able to climb back up the smooth tree-trunks. </a:t>
            </a:r>
          </a:p>
        </p:txBody>
      </p:sp>
      <p:sp>
        <p:nvSpPr>
          <p:cNvPr id="12" name="Rounded Rectangle 11"/>
          <p:cNvSpPr/>
          <p:nvPr/>
        </p:nvSpPr>
        <p:spPr>
          <a:xfrm>
            <a:off x="755651" y="4755229"/>
            <a:ext cx="6205322" cy="12313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Even ants climb all the way up here to pick leaves and take them down to their nests under the ground. They don’t eat the leaves but use them to grow mushrooms to eat.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5441" b="4975"/>
          <a:stretch/>
        </p:blipFill>
        <p:spPr>
          <a:xfrm>
            <a:off x="6755027" y="3912482"/>
            <a:ext cx="1886466" cy="243889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6558"/>
          <a:stretch/>
        </p:blipFill>
        <p:spPr>
          <a:xfrm>
            <a:off x="5452701" y="1030724"/>
            <a:ext cx="3188792" cy="3070235"/>
          </a:xfrm>
          <a:prstGeom prst="rect">
            <a:avLst/>
          </a:prstGeom>
        </p:spPr>
      </p:pic>
    </p:spTree>
    <p:extLst>
      <p:ext uri="{BB962C8B-B14F-4D97-AF65-F5344CB8AC3E}">
        <p14:creationId xmlns:p14="http://schemas.microsoft.com/office/powerpoint/2010/main" val="1163831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Hunters and Killers</a:t>
            </a:r>
          </a:p>
        </p:txBody>
      </p:sp>
      <p:sp>
        <p:nvSpPr>
          <p:cNvPr id="3" name="Rectangle 2"/>
          <p:cNvSpPr/>
          <p:nvPr/>
        </p:nvSpPr>
        <p:spPr>
          <a:xfrm>
            <a:off x="4203188" y="1473198"/>
            <a:ext cx="4185162" cy="2629245"/>
          </a:xfrm>
          <a:prstGeom prst="rect">
            <a:avLst/>
          </a:prstGeom>
          <a:solidFill>
            <a:srgbClr val="FF3B3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4203189" y="1491415"/>
            <a:ext cx="4185161" cy="2611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Predators have very acute senses. Predators who hunt during the day rely on their brilliant eyesight to find prey. Nocturnal hunters use other skills, hearing and smell or the ability to detect vibrations made by approaching animals. </a:t>
            </a:r>
          </a:p>
        </p:txBody>
      </p:sp>
      <p:sp>
        <p:nvSpPr>
          <p:cNvPr id="8" name="Rectangle 7"/>
          <p:cNvSpPr/>
          <p:nvPr/>
        </p:nvSpPr>
        <p:spPr>
          <a:xfrm>
            <a:off x="755650" y="1473200"/>
            <a:ext cx="3149085" cy="4619625"/>
          </a:xfrm>
          <a:prstGeom prst="rect">
            <a:avLst/>
          </a:prstGeom>
          <a:solidFill>
            <a:srgbClr val="FF3B3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55651" y="1473199"/>
            <a:ext cx="3149084" cy="31910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Predators have to catch and kill other animals to survive. They need to detect their prey before it sees them, to stalk, ambush or outrun it before it escapes, and incapacitate it before it can do them harm.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3361" b="53531"/>
          <a:stretch/>
        </p:blipFill>
        <p:spPr>
          <a:xfrm flipH="1">
            <a:off x="503338" y="4251029"/>
            <a:ext cx="3210819" cy="2016908"/>
          </a:xfrm>
          <a:prstGeom prst="rect">
            <a:avLst/>
          </a:prstGeom>
        </p:spPr>
      </p:pic>
      <p:sp>
        <p:nvSpPr>
          <p:cNvPr id="14" name="Rounded Rectangle 13"/>
          <p:cNvSpPr/>
          <p:nvPr/>
        </p:nvSpPr>
        <p:spPr>
          <a:xfrm>
            <a:off x="4203189" y="4417276"/>
            <a:ext cx="4185161" cy="13589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Sassoon Infant Md" panose="02000603050000020003" pitchFamily="50" charset="0"/>
              </a:rPr>
              <a:t>Prey animals have their own defences and means of avoiding capture, such as camouflage.</a:t>
            </a:r>
          </a:p>
        </p:txBody>
      </p:sp>
    </p:spTree>
    <p:extLst>
      <p:ext uri="{BB962C8B-B14F-4D97-AF65-F5344CB8AC3E}">
        <p14:creationId xmlns:p14="http://schemas.microsoft.com/office/powerpoint/2010/main" val="2563272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a:t>Hunters and Killers</a:t>
            </a:r>
          </a:p>
        </p:txBody>
      </p:sp>
      <p:sp>
        <p:nvSpPr>
          <p:cNvPr id="8" name="Rectangle 7"/>
          <p:cNvSpPr/>
          <p:nvPr/>
        </p:nvSpPr>
        <p:spPr>
          <a:xfrm>
            <a:off x="755650" y="1473200"/>
            <a:ext cx="2773971" cy="4619625"/>
          </a:xfrm>
          <a:prstGeom prst="rect">
            <a:avLst/>
          </a:prstGeom>
          <a:solidFill>
            <a:srgbClr val="FF3B3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55651" y="1473199"/>
            <a:ext cx="2773970" cy="34283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Sassoon Infant Md" panose="02000603050000020003" pitchFamily="50" charset="0"/>
              </a:rPr>
              <a:t>Red-Kneed Tarantula</a:t>
            </a:r>
          </a:p>
          <a:p>
            <a:r>
              <a:rPr lang="en-GB" sz="1600" dirty="0">
                <a:solidFill>
                  <a:schemeClr val="tx1"/>
                </a:solidFill>
                <a:latin typeface="Sassoon Infant Md" panose="02000603050000020003" pitchFamily="50" charset="0"/>
              </a:rPr>
              <a:t>As well as dry rocky places, the red-kneed tarantula lives in humid forests. During the day, it stays in its silk lined burrow. After dark, it emerges to hunt for large insects or small invertebrates. It injects prey with venom that quickly causes paralysis.</a:t>
            </a:r>
          </a:p>
        </p:txBody>
      </p:sp>
      <p:sp>
        <p:nvSpPr>
          <p:cNvPr id="9" name="Rectangle 8"/>
          <p:cNvSpPr/>
          <p:nvPr/>
        </p:nvSpPr>
        <p:spPr>
          <a:xfrm>
            <a:off x="3826180" y="1473201"/>
            <a:ext cx="4562168" cy="1403349"/>
          </a:xfrm>
          <a:prstGeom prst="rect">
            <a:avLst/>
          </a:prstGeom>
          <a:solidFill>
            <a:srgbClr val="FF3B3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826180" y="3196282"/>
            <a:ext cx="4562169" cy="2896544"/>
          </a:xfrm>
          <a:prstGeom prst="rect">
            <a:avLst/>
          </a:prstGeom>
          <a:solidFill>
            <a:srgbClr val="FF3B3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3826180" y="1473200"/>
            <a:ext cx="3519241" cy="1403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tx1"/>
                </a:solidFill>
                <a:latin typeface="Sassoon Infant Md" panose="02000603050000020003" pitchFamily="50" charset="0"/>
              </a:rPr>
              <a:t>Leopard</a:t>
            </a:r>
            <a:endParaRPr lang="en-GB" b="1" dirty="0">
              <a:solidFill>
                <a:schemeClr val="tx1"/>
              </a:solidFill>
              <a:latin typeface="Sassoon Infant Md" panose="02000603050000020003" pitchFamily="50" charset="0"/>
            </a:endParaRPr>
          </a:p>
          <a:p>
            <a:r>
              <a:rPr lang="en-GB" sz="1600" dirty="0">
                <a:solidFill>
                  <a:schemeClr val="tx1"/>
                </a:solidFill>
                <a:latin typeface="Sassoon Infant Md" panose="02000603050000020003" pitchFamily="50" charset="0"/>
              </a:rPr>
              <a:t>The leopard hunts by leaping on prey from above and killing it with a bite to the throat or neck. </a:t>
            </a:r>
          </a:p>
        </p:txBody>
      </p:sp>
      <p:sp>
        <p:nvSpPr>
          <p:cNvPr id="13" name="Rounded Rectangle 12"/>
          <p:cNvSpPr/>
          <p:nvPr/>
        </p:nvSpPr>
        <p:spPr>
          <a:xfrm>
            <a:off x="3826180" y="3196282"/>
            <a:ext cx="4562170" cy="19029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tx1"/>
                </a:solidFill>
                <a:latin typeface="Sassoon Infant Md" panose="02000603050000020003" pitchFamily="50" charset="0"/>
              </a:rPr>
              <a:t>Nile Crocodile</a:t>
            </a:r>
            <a:endParaRPr lang="en-GB" b="1" dirty="0">
              <a:solidFill>
                <a:schemeClr val="tx1"/>
              </a:solidFill>
              <a:latin typeface="Sassoon Infant Md" panose="02000603050000020003" pitchFamily="50" charset="0"/>
            </a:endParaRPr>
          </a:p>
          <a:p>
            <a:r>
              <a:rPr lang="en-GB" sz="1600" dirty="0">
                <a:solidFill>
                  <a:schemeClr val="tx1"/>
                </a:solidFill>
                <a:latin typeface="Sassoon Infant Md" panose="02000603050000020003" pitchFamily="50" charset="0"/>
              </a:rPr>
              <a:t>Lurking unseen in the water, crocodiles are capable of surprising bursts of speed as they lunge forward to grab an animal drinking by the muzzle. They kill their catch by dragging it underwater until it drowns.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5422"/>
          <a:stretch/>
        </p:blipFill>
        <p:spPr>
          <a:xfrm>
            <a:off x="835438" y="4747098"/>
            <a:ext cx="2614393" cy="159814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 r="17472" b="59467"/>
          <a:stretch/>
        </p:blipFill>
        <p:spPr>
          <a:xfrm>
            <a:off x="4044778" y="4919790"/>
            <a:ext cx="4596714" cy="142334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83636" b="44518"/>
          <a:stretch/>
        </p:blipFill>
        <p:spPr>
          <a:xfrm>
            <a:off x="7496586" y="748315"/>
            <a:ext cx="1134767" cy="2128235"/>
          </a:xfrm>
          <a:prstGeom prst="rect">
            <a:avLst/>
          </a:prstGeom>
        </p:spPr>
      </p:pic>
    </p:spTree>
    <p:extLst>
      <p:ext uri="{BB962C8B-B14F-4D97-AF65-F5344CB8AC3E}">
        <p14:creationId xmlns:p14="http://schemas.microsoft.com/office/powerpoint/2010/main" val="161250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1318</TotalTime>
  <Words>1764</Words>
  <Application>Microsoft Office PowerPoint</Application>
  <PresentationFormat>On-screen Show (4:3)</PresentationFormat>
  <Paragraphs>104</Paragraphs>
  <Slides>19</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Sassoon Infant Md</vt:lpstr>
      <vt:lpstr>Calibri</vt:lpstr>
      <vt:lpstr>Sassoon Infant Rg</vt:lpstr>
      <vt:lpstr>Arial</vt:lpstr>
      <vt:lpstr>Office Theme</vt:lpstr>
      <vt:lpstr>1_Office Theme</vt:lpstr>
      <vt:lpstr>2_Office Theme</vt:lpstr>
      <vt:lpstr>PowerPoint Presentation</vt:lpstr>
      <vt:lpstr>Where are the Rainforests?</vt:lpstr>
      <vt:lpstr>Layers of the Rainforests</vt:lpstr>
      <vt:lpstr>Different animals live in different layers of the rainforest</vt:lpstr>
      <vt:lpstr>PowerPoint Presentation</vt:lpstr>
      <vt:lpstr>The Tree Tops</vt:lpstr>
      <vt:lpstr>The Tree Tops</vt:lpstr>
      <vt:lpstr>Hunters and Killers</vt:lpstr>
      <vt:lpstr>Hunters and Killers</vt:lpstr>
      <vt:lpstr>Disguise and Warning</vt:lpstr>
      <vt:lpstr>Disguise and Warning</vt:lpstr>
      <vt:lpstr>Among the Branches</vt:lpstr>
      <vt:lpstr>On the Ground</vt:lpstr>
      <vt:lpstr>Hidden Dangers </vt:lpstr>
      <vt:lpstr>Hidden Dangers </vt:lpstr>
      <vt:lpstr>Who do you think lives in the Rainforest?</vt:lpstr>
      <vt:lpstr>Do you think the tribes are Affected by the modern western world?</vt:lpstr>
      <vt:lpstr>School...</vt:lpstr>
      <vt:lpstr>Why do the tribes respect the Rainforest so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Fiona McCarthy</cp:lastModifiedBy>
  <cp:revision>117</cp:revision>
  <dcterms:created xsi:type="dcterms:W3CDTF">2014-10-01T16:09:27Z</dcterms:created>
  <dcterms:modified xsi:type="dcterms:W3CDTF">2021-02-25T10:55:25Z</dcterms:modified>
</cp:coreProperties>
</file>