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2" r:id="rId2"/>
    <p:sldId id="297" r:id="rId3"/>
    <p:sldId id="344" r:id="rId4"/>
    <p:sldId id="345" r:id="rId5"/>
    <p:sldId id="296" r:id="rId6"/>
    <p:sldId id="300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./Workouts/Investigation" id="{8E8815FD-E752-4EF5-8F93-707F75928F4A}">
          <p14:sldIdLst/>
        </p14:section>
        <p14:section name="Day 1" id="{44586D41-4751-4857-980B-B337A0C56D3A}">
          <p14:sldIdLst>
            <p14:sldId id="292"/>
            <p14:sldId id="297"/>
            <p14:sldId id="344"/>
            <p14:sldId id="345"/>
            <p14:sldId id="296"/>
            <p14:sldId id="300"/>
            <p14:sldId id="302"/>
          </p14:sldIdLst>
        </p14:section>
        <p14:section name="Day 2" id="{21FC1B20-9ED9-4DBE-9142-F2DD4B446FB6}">
          <p14:sldIdLst/>
        </p14:section>
        <p14:section name="Day 3" id="{A3C02A2E-AE39-44D5-BCE7-4C60237D703D}">
          <p14:sldIdLst/>
        </p14:section>
        <p14:section name="Day 4" id="{DE9B8641-23A3-44E2-B843-BAC3F53BE459}">
          <p14:sldIdLst/>
        </p14:section>
        <p14:section name="Day 5" id="{42F43C6E-2F13-420C-B683-3A85EB88932C}">
          <p14:sldIdLst/>
        </p14:section>
        <p14:section name="Unit end" id="{0D6852FE-F876-41B0-9690-D992B2C5724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600"/>
    <a:srgbClr val="0000C8"/>
    <a:srgbClr val="1F4E79"/>
    <a:srgbClr val="BDD7EE"/>
    <a:srgbClr val="E6E6E6"/>
    <a:srgbClr val="FFE699"/>
    <a:srgbClr val="F2F2F2"/>
    <a:srgbClr val="FFF2CC"/>
    <a:srgbClr val="253746"/>
    <a:srgbClr val="9AF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89054" autoAdjust="0"/>
  </p:normalViewPr>
  <p:slideViewPr>
    <p:cSldViewPr snapToGrid="0">
      <p:cViewPr varScale="1">
        <p:scale>
          <a:sx n="65" d="100"/>
          <a:sy n="65" d="100"/>
        </p:scale>
        <p:origin x="16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3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Teaching with Y3 and Y4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 focus questions on Y4 but ask Y3 children to pay good attention because they will be using the same ideas later.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Repeat with a new set of numbers, still with one decimal place; this time use a sketched landmarked number line from 0 to 10.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Y4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Y4 WT: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decimal numbers on a landmarked line, and circle nearest whole number.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Y4 ARE: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numbers with one decimal place on empty 0–10 number lines. Write numbers with one decimal place that round up and down to a given whole.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Y4 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decimal numbers on a landmarked line, and circle nearest whole number.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Y3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Rounding money. Sheet 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Rounding money. Sheet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69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teaching for Year 3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the ‘0-£5 landmarked line’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Y3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Y4 WT: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amounts of money; round to the nearest pound.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Y4 ARE/GD: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amounts of money; round to the nearest pound.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47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Y4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Rounding numbers with one decimal place. Sheet 3.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WT complete Parts A and B.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ARE/GD complete Parts B and C.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60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34-flexible-maths-block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3/4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3/4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F2F2F2"/>
            </a:gs>
            <a:gs pos="0">
              <a:srgbClr val="FFF2CC"/>
            </a:gs>
            <a:gs pos="100000">
              <a:srgbClr val="FFE6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3/4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3/4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9FF143-D3CF-47B8-AAB4-49D0F0A3EE3F}"/>
              </a:ext>
            </a:extLst>
          </p:cNvPr>
          <p:cNvSpPr txBox="1"/>
          <p:nvPr/>
        </p:nvSpPr>
        <p:spPr>
          <a:xfrm>
            <a:off x="433953" y="1225912"/>
            <a:ext cx="8566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253746"/>
                </a:solidFill>
              </a:rPr>
              <a:t>Day 1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006400"/>
                </a:solidFill>
              </a:rPr>
              <a:t>Y3: Mark amounts of money on a line; round to the nearest £1.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400" b="1" dirty="0">
                <a:solidFill>
                  <a:srgbClr val="0000C8"/>
                </a:solidFill>
              </a:rPr>
              <a:t>Y4: Mark 1-place decimals on a number line; round to the nearest whole number.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231CE7-88FD-4EC2-99EC-B5144B635BDC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Fractions and Decimals </a:t>
            </a:r>
            <a:br>
              <a:rPr lang="en-GB" sz="2800" b="1" dirty="0">
                <a:solidFill>
                  <a:srgbClr val="253746"/>
                </a:solidFill>
              </a:rPr>
            </a:br>
            <a:r>
              <a:rPr lang="en-GB" sz="2400" b="1" dirty="0"/>
              <a:t>Decimals and Money 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3/4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EB327E-9A08-438B-920F-2DF06AF17504}"/>
              </a:ext>
            </a:extLst>
          </p:cNvPr>
          <p:cNvSpPr txBox="1"/>
          <p:nvPr/>
        </p:nvSpPr>
        <p:spPr>
          <a:xfrm>
            <a:off x="76925" y="88950"/>
            <a:ext cx="893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1  </a:t>
            </a:r>
            <a:r>
              <a:rPr lang="en-GB" b="1" dirty="0">
                <a:solidFill>
                  <a:srgbClr val="006400"/>
                </a:solidFill>
              </a:rPr>
              <a:t>Y3: Mark amounts of money on a line; round to the nearest £1.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0000C8"/>
                </a:solidFill>
              </a:rPr>
              <a:t>Y4: Mark 1-place decimals on a number line; round to the nearest whole number.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98" y="1489466"/>
            <a:ext cx="9129604" cy="959537"/>
            <a:chOff x="7198" y="1489466"/>
            <a:chExt cx="9129604" cy="959537"/>
          </a:xfrm>
        </p:grpSpPr>
        <p:sp>
          <p:nvSpPr>
            <p:cNvPr id="6" name="AutoShape 8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406479" y="16037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7" name="AutoShape 4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292179" y="14894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8" name="AutoShape 8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406479" y="16037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7198" y="1562263"/>
              <a:ext cx="8982000" cy="886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32417" y="1852311"/>
              <a:ext cx="87567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76841" y="1742263"/>
              <a:ext cx="357" cy="2360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917273" y="1742262"/>
              <a:ext cx="0" cy="2360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8"/>
            <p:cNvSpPr txBox="1"/>
            <p:nvPr/>
          </p:nvSpPr>
          <p:spPr>
            <a:xfrm>
              <a:off x="7198" y="1886263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0</a:t>
              </a:r>
            </a:p>
          </p:txBody>
        </p:sp>
        <p:sp>
          <p:nvSpPr>
            <p:cNvPr id="16" name="TextBox 19"/>
            <p:cNvSpPr txBox="1"/>
            <p:nvPr/>
          </p:nvSpPr>
          <p:spPr>
            <a:xfrm>
              <a:off x="8665198" y="1886264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10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459634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21"/>
            <p:cNvSpPr txBox="1"/>
            <p:nvPr/>
          </p:nvSpPr>
          <p:spPr>
            <a:xfrm>
              <a:off x="4337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5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86834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23"/>
            <p:cNvSpPr txBox="1"/>
            <p:nvPr/>
          </p:nvSpPr>
          <p:spPr>
            <a:xfrm>
              <a:off x="2617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3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6325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141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6"/>
            <p:cNvSpPr txBox="1"/>
            <p:nvPr/>
          </p:nvSpPr>
          <p:spPr>
            <a:xfrm>
              <a:off x="6937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8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7189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8"/>
            <p:cNvSpPr txBox="1"/>
            <p:nvPr/>
          </p:nvSpPr>
          <p:spPr>
            <a:xfrm>
              <a:off x="34703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4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8053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30"/>
            <p:cNvSpPr txBox="1"/>
            <p:nvPr/>
          </p:nvSpPr>
          <p:spPr>
            <a:xfrm>
              <a:off x="5201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6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5461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32"/>
            <p:cNvSpPr txBox="1"/>
            <p:nvPr/>
          </p:nvSpPr>
          <p:spPr>
            <a:xfrm>
              <a:off x="7801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9</a:t>
              </a:r>
            </a:p>
          </p:txBody>
        </p:sp>
        <p:sp>
          <p:nvSpPr>
            <p:cNvPr id="30" name="TextBox 33"/>
            <p:cNvSpPr txBox="1"/>
            <p:nvPr/>
          </p:nvSpPr>
          <p:spPr>
            <a:xfrm>
              <a:off x="899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1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2005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733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6"/>
            <p:cNvSpPr txBox="1"/>
            <p:nvPr/>
          </p:nvSpPr>
          <p:spPr>
            <a:xfrm>
              <a:off x="17603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2</a:t>
              </a:r>
            </a:p>
          </p:txBody>
        </p:sp>
        <p:sp>
          <p:nvSpPr>
            <p:cNvPr id="34" name="TextBox 37"/>
            <p:cNvSpPr txBox="1"/>
            <p:nvPr/>
          </p:nvSpPr>
          <p:spPr>
            <a:xfrm>
              <a:off x="6073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7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860000" y="1850263"/>
            <a:ext cx="574200" cy="621332"/>
            <a:chOff x="1425600" y="936001"/>
            <a:chExt cx="574200" cy="62133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5.6</a:t>
              </a:r>
            </a:p>
          </p:txBody>
        </p:sp>
      </p:grpSp>
      <p:cxnSp>
        <p:nvCxnSpPr>
          <p:cNvPr id="38" name="Straight Connector 37"/>
          <p:cNvCxnSpPr/>
          <p:nvPr/>
        </p:nvCxnSpPr>
        <p:spPr>
          <a:xfrm flipV="1">
            <a:off x="6595200" y="1850263"/>
            <a:ext cx="0" cy="3240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46"/>
          <p:cNvSpPr txBox="1"/>
          <p:nvPr/>
        </p:nvSpPr>
        <p:spPr>
          <a:xfrm>
            <a:off x="6372000" y="2102263"/>
            <a:ext cx="57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7.3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211427" y="2732941"/>
            <a:ext cx="4718461" cy="2346287"/>
            <a:chOff x="4299869" y="2599201"/>
            <a:chExt cx="4718461" cy="2346287"/>
          </a:xfrm>
        </p:grpSpPr>
        <p:sp>
          <p:nvSpPr>
            <p:cNvPr id="41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4299869" y="3056727"/>
              <a:ext cx="4718461" cy="1888761"/>
            </a:xfrm>
            <a:prstGeom prst="wedgeEllipseCallout">
              <a:avLst>
                <a:gd name="adj1" fmla="val -3823"/>
                <a:gd name="adj2" fmla="val -785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rgbClr val="253746"/>
                  </a:solidFill>
                </a:rPr>
                <a:t>Which number would go here on this line?</a:t>
              </a:r>
              <a:br>
                <a:rPr lang="en-GB" b="1" dirty="0">
                  <a:solidFill>
                    <a:srgbClr val="253746"/>
                  </a:solidFill>
                </a:rPr>
              </a:br>
              <a:r>
                <a:rPr lang="en-GB" b="1" dirty="0">
                  <a:solidFill>
                    <a:srgbClr val="253746"/>
                  </a:solidFill>
                </a:rPr>
                <a:t>Remember… each whole number can be split into tenths.</a:t>
              </a:r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95036" y="2599201"/>
              <a:ext cx="988324" cy="6574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3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314290" y="3132576"/>
            <a:ext cx="4040616" cy="868531"/>
          </a:xfrm>
          <a:prstGeom prst="wedgeEllipseCallout">
            <a:avLst>
              <a:gd name="adj1" fmla="val 18653"/>
              <a:gd name="adj2" fmla="val -9531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7.3 or 7 and 3 tenths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337998" y="3262349"/>
            <a:ext cx="4718461" cy="1888761"/>
            <a:chOff x="941174" y="4324968"/>
            <a:chExt cx="4718461" cy="1888761"/>
          </a:xfrm>
        </p:grpSpPr>
        <p:sp>
          <p:nvSpPr>
            <p:cNvPr id="45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941174" y="4324968"/>
              <a:ext cx="4718461" cy="1888761"/>
            </a:xfrm>
            <a:prstGeom prst="wedgeEllipseCallout">
              <a:avLst>
                <a:gd name="adj1" fmla="val 46270"/>
                <a:gd name="adj2" fmla="val 64818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rgbClr val="253746"/>
                  </a:solidFill>
                </a:rPr>
                <a:t>Talk to your neighbour.</a:t>
              </a:r>
              <a:br>
                <a:rPr lang="en-GB" b="1" dirty="0">
                  <a:solidFill>
                    <a:srgbClr val="253746"/>
                  </a:solidFill>
                </a:rPr>
              </a:br>
              <a:r>
                <a:rPr lang="en-GB" b="1" dirty="0">
                  <a:solidFill>
                    <a:srgbClr val="253746"/>
                  </a:solidFill>
                </a:rPr>
                <a:t>Where would 5.6, 2.5, 3.9 and 8.1 go on this line?</a:t>
              </a:r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8274" y="4399150"/>
              <a:ext cx="988324" cy="6574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7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314290" y="3109245"/>
            <a:ext cx="4040616" cy="868531"/>
          </a:xfrm>
          <a:prstGeom prst="wedgeEllipseCallout">
            <a:avLst>
              <a:gd name="adj1" fmla="val 18653"/>
              <a:gd name="adj2" fmla="val -9531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Let’s check…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196000" y="1850400"/>
            <a:ext cx="574200" cy="621332"/>
            <a:chOff x="1425600" y="936001"/>
            <a:chExt cx="574200" cy="621332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2.5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84000" y="1850400"/>
            <a:ext cx="574200" cy="621332"/>
            <a:chOff x="1425600" y="936001"/>
            <a:chExt cx="574200" cy="621332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3.9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34400" y="1850400"/>
            <a:ext cx="574200" cy="621332"/>
            <a:chOff x="1425600" y="936001"/>
            <a:chExt cx="574200" cy="62133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8.1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284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 animBg="1"/>
      <p:bldP spid="43" grpId="1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3/4</a:t>
            </a:r>
            <a:endParaRPr lang="en-GB" dirty="0"/>
          </a:p>
        </p:txBody>
      </p:sp>
      <p:grpSp>
        <p:nvGrpSpPr>
          <p:cNvPr id="57" name="Group 56"/>
          <p:cNvGrpSpPr/>
          <p:nvPr/>
        </p:nvGrpSpPr>
        <p:grpSpPr>
          <a:xfrm>
            <a:off x="7198" y="1489466"/>
            <a:ext cx="9129604" cy="959537"/>
            <a:chOff x="7198" y="1489466"/>
            <a:chExt cx="9129604" cy="959537"/>
          </a:xfrm>
        </p:grpSpPr>
        <p:sp>
          <p:nvSpPr>
            <p:cNvPr id="58" name="AutoShape 8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406479" y="16037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59" name="AutoShape 4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292179" y="14894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60" name="AutoShape 8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406479" y="16037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7198" y="1562263"/>
              <a:ext cx="8982000" cy="886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32417" y="1852311"/>
              <a:ext cx="87567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76841" y="1742263"/>
              <a:ext cx="357" cy="2360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917273" y="1742262"/>
              <a:ext cx="0" cy="2360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18"/>
            <p:cNvSpPr txBox="1"/>
            <p:nvPr/>
          </p:nvSpPr>
          <p:spPr>
            <a:xfrm>
              <a:off x="7198" y="1886263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0</a:t>
              </a:r>
            </a:p>
          </p:txBody>
        </p:sp>
        <p:sp>
          <p:nvSpPr>
            <p:cNvPr id="66" name="TextBox 19"/>
            <p:cNvSpPr txBox="1"/>
            <p:nvPr/>
          </p:nvSpPr>
          <p:spPr>
            <a:xfrm>
              <a:off x="8665198" y="1886264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10</a:t>
              </a: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459634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21"/>
            <p:cNvSpPr txBox="1"/>
            <p:nvPr/>
          </p:nvSpPr>
          <p:spPr>
            <a:xfrm>
              <a:off x="4337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5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286834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23"/>
            <p:cNvSpPr txBox="1"/>
            <p:nvPr/>
          </p:nvSpPr>
          <p:spPr>
            <a:xfrm>
              <a:off x="2617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3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6325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1141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26"/>
            <p:cNvSpPr txBox="1"/>
            <p:nvPr/>
          </p:nvSpPr>
          <p:spPr>
            <a:xfrm>
              <a:off x="6937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8</a:t>
              </a:r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7189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TextBox 28"/>
            <p:cNvSpPr txBox="1"/>
            <p:nvPr/>
          </p:nvSpPr>
          <p:spPr>
            <a:xfrm>
              <a:off x="34703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4</a:t>
              </a: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8053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Box 30"/>
            <p:cNvSpPr txBox="1"/>
            <p:nvPr/>
          </p:nvSpPr>
          <p:spPr>
            <a:xfrm>
              <a:off x="5201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6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5461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TextBox 32"/>
            <p:cNvSpPr txBox="1"/>
            <p:nvPr/>
          </p:nvSpPr>
          <p:spPr>
            <a:xfrm>
              <a:off x="7801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9</a:t>
              </a:r>
            </a:p>
          </p:txBody>
        </p:sp>
        <p:sp>
          <p:nvSpPr>
            <p:cNvPr id="80" name="TextBox 33"/>
            <p:cNvSpPr txBox="1"/>
            <p:nvPr/>
          </p:nvSpPr>
          <p:spPr>
            <a:xfrm>
              <a:off x="899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1</a:t>
              </a:r>
            </a:p>
          </p:txBody>
        </p:sp>
        <p:cxnSp>
          <p:nvCxnSpPr>
            <p:cNvPr id="81" name="Straight Connector 80"/>
            <p:cNvCxnSpPr/>
            <p:nvPr/>
          </p:nvCxnSpPr>
          <p:spPr>
            <a:xfrm flipV="1">
              <a:off x="2005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3733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36"/>
            <p:cNvSpPr txBox="1"/>
            <p:nvPr/>
          </p:nvSpPr>
          <p:spPr>
            <a:xfrm>
              <a:off x="17603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2</a:t>
              </a:r>
            </a:p>
          </p:txBody>
        </p:sp>
        <p:sp>
          <p:nvSpPr>
            <p:cNvPr id="84" name="TextBox 37"/>
            <p:cNvSpPr txBox="1"/>
            <p:nvPr/>
          </p:nvSpPr>
          <p:spPr>
            <a:xfrm>
              <a:off x="6073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7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860000" y="1850263"/>
            <a:ext cx="574200" cy="621332"/>
            <a:chOff x="1425600" y="936001"/>
            <a:chExt cx="574200" cy="621332"/>
          </a:xfrm>
        </p:grpSpPr>
        <p:cxnSp>
          <p:nvCxnSpPr>
            <p:cNvPr id="86" name="Straight Connector 85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5.6</a:t>
              </a:r>
            </a:p>
          </p:txBody>
        </p:sp>
      </p:grpSp>
      <p:cxnSp>
        <p:nvCxnSpPr>
          <p:cNvPr id="88" name="Straight Connector 87"/>
          <p:cNvCxnSpPr/>
          <p:nvPr/>
        </p:nvCxnSpPr>
        <p:spPr>
          <a:xfrm flipV="1">
            <a:off x="6595200" y="1850263"/>
            <a:ext cx="0" cy="324000"/>
          </a:xfrm>
          <a:prstGeom prst="line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46"/>
          <p:cNvSpPr txBox="1"/>
          <p:nvPr/>
        </p:nvSpPr>
        <p:spPr>
          <a:xfrm>
            <a:off x="6372000" y="2102263"/>
            <a:ext cx="57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7.3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4299869" y="2599201"/>
            <a:ext cx="4718461" cy="2088709"/>
            <a:chOff x="4299869" y="2599201"/>
            <a:chExt cx="4718461" cy="2088709"/>
          </a:xfrm>
        </p:grpSpPr>
        <p:sp>
          <p:nvSpPr>
            <p:cNvPr id="91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4299869" y="3056727"/>
              <a:ext cx="4718461" cy="1631183"/>
            </a:xfrm>
            <a:prstGeom prst="wedgeEllipseCallout">
              <a:avLst>
                <a:gd name="adj1" fmla="val -3823"/>
                <a:gd name="adj2" fmla="val -785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rgbClr val="253746"/>
                  </a:solidFill>
                </a:rPr>
                <a:t>Which </a:t>
              </a:r>
              <a:r>
                <a:rPr lang="en-GB" b="1" dirty="0">
                  <a:solidFill>
                    <a:srgbClr val="FF0000"/>
                  </a:solidFill>
                </a:rPr>
                <a:t>whole number is 7.3 closest </a:t>
              </a:r>
              <a:r>
                <a:rPr lang="en-GB" b="1" dirty="0">
                  <a:solidFill>
                    <a:srgbClr val="253746"/>
                  </a:solidFill>
                </a:rPr>
                <a:t>to? Which whole number does it </a:t>
              </a:r>
              <a:r>
                <a:rPr lang="en-GB" b="1" dirty="0">
                  <a:solidFill>
                    <a:srgbClr val="FF0000"/>
                  </a:solidFill>
                </a:rPr>
                <a:t>round to? </a:t>
              </a:r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95036" y="2599201"/>
              <a:ext cx="988324" cy="6574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3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97198" y="3059270"/>
            <a:ext cx="4040616" cy="868531"/>
          </a:xfrm>
          <a:prstGeom prst="wedgeEllipseCallout">
            <a:avLst>
              <a:gd name="adj1" fmla="val 18653"/>
              <a:gd name="adj2" fmla="val -9531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It rounds down to 7!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4315776" y="2481612"/>
            <a:ext cx="4694683" cy="2309330"/>
            <a:chOff x="6007385" y="2152873"/>
            <a:chExt cx="4694683" cy="2309330"/>
          </a:xfrm>
        </p:grpSpPr>
        <p:sp>
          <p:nvSpPr>
            <p:cNvPr id="95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6007385" y="2601744"/>
              <a:ext cx="4694683" cy="1860459"/>
            </a:xfrm>
            <a:prstGeom prst="wedgeEllipseCallout">
              <a:avLst>
                <a:gd name="adj1" fmla="val 50295"/>
                <a:gd name="adj2" fmla="val 64218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b="1" dirty="0">
                <a:solidFill>
                  <a:srgbClr val="253746"/>
                </a:solidFill>
              </a:endParaRPr>
            </a:p>
            <a:p>
              <a:pPr algn="ctr"/>
              <a:r>
                <a:rPr lang="en-GB" b="1" dirty="0">
                  <a:solidFill>
                    <a:srgbClr val="253746"/>
                  </a:solidFill>
                </a:rPr>
                <a:t>Agree with your neighbour what whole number the other numbers round to.</a:t>
              </a:r>
              <a:br>
                <a:rPr lang="en-GB" b="1" dirty="0">
                  <a:solidFill>
                    <a:srgbClr val="253746"/>
                  </a:solidFill>
                </a:rPr>
              </a:br>
              <a:r>
                <a:rPr lang="en-GB" b="1" dirty="0">
                  <a:solidFill>
                    <a:srgbClr val="253746"/>
                  </a:solidFill>
                </a:rPr>
                <a:t>Which ones round up and which round down?</a:t>
              </a:r>
              <a:endParaRPr lang="en-GB" b="1" dirty="0">
                <a:solidFill>
                  <a:srgbClr val="FF0000"/>
                </a:solidFill>
              </a:endParaRPr>
            </a:p>
            <a:p>
              <a:pPr algn="ctr"/>
              <a:endParaRPr lang="en-GB" b="1" dirty="0">
                <a:solidFill>
                  <a:srgbClr val="253746"/>
                </a:solidFill>
              </a:endParaRPr>
            </a:p>
          </p:txBody>
        </p:sp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9252" y="2152873"/>
              <a:ext cx="988324" cy="6574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7" name="Group 96"/>
          <p:cNvGrpSpPr/>
          <p:nvPr/>
        </p:nvGrpSpPr>
        <p:grpSpPr>
          <a:xfrm>
            <a:off x="2196000" y="1850400"/>
            <a:ext cx="574200" cy="621332"/>
            <a:chOff x="1425600" y="936001"/>
            <a:chExt cx="574200" cy="621332"/>
          </a:xfrm>
        </p:grpSpPr>
        <p:cxnSp>
          <p:nvCxnSpPr>
            <p:cNvPr id="98" name="Straight Connector 97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2.5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384000" y="1850400"/>
            <a:ext cx="574200" cy="621332"/>
            <a:chOff x="1425600" y="936001"/>
            <a:chExt cx="574200" cy="621332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3.9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034400" y="1850400"/>
            <a:ext cx="574200" cy="621332"/>
            <a:chOff x="1425600" y="936001"/>
            <a:chExt cx="574200" cy="621332"/>
          </a:xfrm>
        </p:grpSpPr>
        <p:cxnSp>
          <p:nvCxnSpPr>
            <p:cNvPr id="104" name="Straight Connector 103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FF0000"/>
                  </a:solidFill>
                </a:rPr>
                <a:t>8.1</a:t>
              </a:r>
            </a:p>
          </p:txBody>
        </p:sp>
      </p:grpSp>
      <p:sp>
        <p:nvSpPr>
          <p:cNvPr id="106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848040" y="4790942"/>
            <a:ext cx="4040616" cy="1130938"/>
          </a:xfrm>
          <a:prstGeom prst="wedgeEllipseCallout">
            <a:avLst>
              <a:gd name="adj1" fmla="val 18653"/>
              <a:gd name="adj2" fmla="val -9531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2.5 is </a:t>
            </a:r>
            <a:r>
              <a:rPr lang="en-GB" b="1" dirty="0">
                <a:solidFill>
                  <a:srgbClr val="FF0000"/>
                </a:solidFill>
              </a:rPr>
              <a:t>halfway</a:t>
            </a:r>
            <a:r>
              <a:rPr lang="en-GB" b="1" dirty="0">
                <a:solidFill>
                  <a:srgbClr val="253746"/>
                </a:solidFill>
              </a:rPr>
              <a:t> between 2 and 3 so it </a:t>
            </a:r>
            <a:r>
              <a:rPr lang="en-GB" b="1" dirty="0">
                <a:solidFill>
                  <a:srgbClr val="FF0000"/>
                </a:solidFill>
              </a:rPr>
              <a:t>rounds up!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7431DF-15D1-4B04-BF26-C93603E33F64}"/>
              </a:ext>
            </a:extLst>
          </p:cNvPr>
          <p:cNvSpPr txBox="1"/>
          <p:nvPr/>
        </p:nvSpPr>
        <p:spPr>
          <a:xfrm>
            <a:off x="76925" y="88950"/>
            <a:ext cx="893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1  </a:t>
            </a:r>
            <a:r>
              <a:rPr lang="en-GB" b="1" dirty="0">
                <a:solidFill>
                  <a:srgbClr val="006400"/>
                </a:solidFill>
              </a:rPr>
              <a:t>Y3: Mark amounts of money on a line; round to the nearest £1.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0000C8"/>
                </a:solidFill>
              </a:rPr>
              <a:t>Y4: Mark 1-place decimals on a number line; round to the nearest whole number.</a:t>
            </a:r>
          </a:p>
        </p:txBody>
      </p:sp>
    </p:spTree>
    <p:extLst>
      <p:ext uri="{BB962C8B-B14F-4D97-AF65-F5344CB8AC3E}">
        <p14:creationId xmlns:p14="http://schemas.microsoft.com/office/powerpoint/2010/main" val="25315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3/4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7198" y="1489466"/>
            <a:ext cx="9129604" cy="959537"/>
            <a:chOff x="7198" y="1489466"/>
            <a:chExt cx="9129604" cy="959537"/>
          </a:xfrm>
        </p:grpSpPr>
        <p:sp>
          <p:nvSpPr>
            <p:cNvPr id="6" name="AutoShape 8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406479" y="16037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7" name="AutoShape 4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292179" y="14894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8" name="AutoShape 8" descr="Image result for hamilton trust"/>
            <p:cNvSpPr>
              <a:spLocks noChangeAspect="1" noChangeArrowheads="1"/>
            </p:cNvSpPr>
            <p:nvPr/>
          </p:nvSpPr>
          <p:spPr bwMode="auto">
            <a:xfrm>
              <a:off x="406479" y="1603766"/>
              <a:ext cx="228600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35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7198" y="1562263"/>
              <a:ext cx="8982000" cy="886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32417" y="1852311"/>
              <a:ext cx="87567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76841" y="1742263"/>
              <a:ext cx="357" cy="2360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917273" y="1742262"/>
              <a:ext cx="0" cy="2360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8"/>
            <p:cNvSpPr txBox="1"/>
            <p:nvPr/>
          </p:nvSpPr>
          <p:spPr>
            <a:xfrm>
              <a:off x="7198" y="1886263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0</a:t>
              </a:r>
            </a:p>
          </p:txBody>
        </p:sp>
        <p:sp>
          <p:nvSpPr>
            <p:cNvPr id="16" name="TextBox 19"/>
            <p:cNvSpPr txBox="1"/>
            <p:nvPr/>
          </p:nvSpPr>
          <p:spPr>
            <a:xfrm>
              <a:off x="8665198" y="1886264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10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459634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21"/>
            <p:cNvSpPr txBox="1"/>
            <p:nvPr/>
          </p:nvSpPr>
          <p:spPr>
            <a:xfrm>
              <a:off x="4337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5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86834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23"/>
            <p:cNvSpPr txBox="1"/>
            <p:nvPr/>
          </p:nvSpPr>
          <p:spPr>
            <a:xfrm>
              <a:off x="2617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3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6325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141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6"/>
            <p:cNvSpPr txBox="1"/>
            <p:nvPr/>
          </p:nvSpPr>
          <p:spPr>
            <a:xfrm>
              <a:off x="6937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8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7189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8"/>
            <p:cNvSpPr txBox="1"/>
            <p:nvPr/>
          </p:nvSpPr>
          <p:spPr>
            <a:xfrm>
              <a:off x="34703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4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8053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30"/>
            <p:cNvSpPr txBox="1"/>
            <p:nvPr/>
          </p:nvSpPr>
          <p:spPr>
            <a:xfrm>
              <a:off x="5201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6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5461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32"/>
            <p:cNvSpPr txBox="1"/>
            <p:nvPr/>
          </p:nvSpPr>
          <p:spPr>
            <a:xfrm>
              <a:off x="7801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9</a:t>
              </a:r>
            </a:p>
          </p:txBody>
        </p:sp>
        <p:sp>
          <p:nvSpPr>
            <p:cNvPr id="30" name="TextBox 33"/>
            <p:cNvSpPr txBox="1"/>
            <p:nvPr/>
          </p:nvSpPr>
          <p:spPr>
            <a:xfrm>
              <a:off x="8999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1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2005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733198" y="1850263"/>
              <a:ext cx="0" cy="108000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6"/>
            <p:cNvSpPr txBox="1"/>
            <p:nvPr/>
          </p:nvSpPr>
          <p:spPr>
            <a:xfrm>
              <a:off x="17603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2</a:t>
              </a:r>
            </a:p>
          </p:txBody>
        </p:sp>
        <p:sp>
          <p:nvSpPr>
            <p:cNvPr id="34" name="TextBox 37"/>
            <p:cNvSpPr txBox="1"/>
            <p:nvPr/>
          </p:nvSpPr>
          <p:spPr>
            <a:xfrm>
              <a:off x="6073198" y="1886263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/>
                <a:t>  7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532000" y="1850263"/>
            <a:ext cx="574200" cy="621332"/>
            <a:chOff x="1425600" y="936001"/>
            <a:chExt cx="574200" cy="62133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00B050"/>
                  </a:solidFill>
                </a:rPr>
                <a:t>9.8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44598" y="2789917"/>
            <a:ext cx="4718461" cy="2346287"/>
            <a:chOff x="4299869" y="2599201"/>
            <a:chExt cx="4718461" cy="2346287"/>
          </a:xfrm>
        </p:grpSpPr>
        <p:sp>
          <p:nvSpPr>
            <p:cNvPr id="39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4299869" y="3056727"/>
              <a:ext cx="4718461" cy="1888761"/>
            </a:xfrm>
            <a:prstGeom prst="wedgeEllipseCallout">
              <a:avLst>
                <a:gd name="adj1" fmla="val -3823"/>
                <a:gd name="adj2" fmla="val -785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rgbClr val="253746"/>
                  </a:solidFill>
                </a:rPr>
                <a:t>Talk to your neighbour.</a:t>
              </a:r>
              <a:br>
                <a:rPr lang="en-GB" b="1" dirty="0">
                  <a:solidFill>
                    <a:srgbClr val="253746"/>
                  </a:solidFill>
                </a:rPr>
              </a:br>
              <a:r>
                <a:rPr lang="en-GB" b="1" dirty="0">
                  <a:solidFill>
                    <a:srgbClr val="253746"/>
                  </a:solidFill>
                </a:rPr>
                <a:t>Where would 9.8, 4.5, 0.7 and 6.3 go on the line?</a:t>
              </a: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95036" y="2599201"/>
              <a:ext cx="988324" cy="6574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1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175692" y="3598758"/>
            <a:ext cx="4040616" cy="868531"/>
          </a:xfrm>
          <a:prstGeom prst="wedgeEllipseCallout">
            <a:avLst>
              <a:gd name="adj1" fmla="val 18653"/>
              <a:gd name="adj2" fmla="val -9531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Let’s check…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924000" y="1850400"/>
            <a:ext cx="574200" cy="621332"/>
            <a:chOff x="1425600" y="936001"/>
            <a:chExt cx="574200" cy="621332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00B050"/>
                  </a:solidFill>
                </a:rPr>
                <a:t>4.5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37200" y="1850400"/>
            <a:ext cx="574200" cy="621332"/>
            <a:chOff x="1425600" y="936001"/>
            <a:chExt cx="574200" cy="621332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00B050"/>
                  </a:solidFill>
                </a:rPr>
                <a:t>0.7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482800" y="1850400"/>
            <a:ext cx="574200" cy="621332"/>
            <a:chOff x="1425600" y="936001"/>
            <a:chExt cx="574200" cy="621332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670400" y="936001"/>
              <a:ext cx="0" cy="324000"/>
            </a:xfrm>
            <a:prstGeom prst="line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425600" y="1188001"/>
              <a:ext cx="57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solidFill>
                    <a:srgbClr val="00B050"/>
                  </a:solidFill>
                </a:rPr>
                <a:t>6.3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047498" y="3429000"/>
            <a:ext cx="5230414" cy="2189196"/>
            <a:chOff x="6007385" y="2273007"/>
            <a:chExt cx="5230414" cy="2189196"/>
          </a:xfrm>
        </p:grpSpPr>
        <p:sp>
          <p:nvSpPr>
            <p:cNvPr id="52" name="Speech Bubble: Rectangle with Corners Rounded 10">
              <a:extLst>
                <a:ext uri="{FF2B5EF4-FFF2-40B4-BE49-F238E27FC236}">
                  <a16:creationId xmlns:a16="http://schemas.microsoft.com/office/drawing/2014/main" id="{CD2579CE-2DB8-4F93-8ECD-0E9BF715B235}"/>
                </a:ext>
              </a:extLst>
            </p:cNvPr>
            <p:cNvSpPr/>
            <p:nvPr/>
          </p:nvSpPr>
          <p:spPr>
            <a:xfrm>
              <a:off x="6007385" y="2601744"/>
              <a:ext cx="5230414" cy="1860459"/>
            </a:xfrm>
            <a:prstGeom prst="wedgeEllipseCallout">
              <a:avLst>
                <a:gd name="adj1" fmla="val -3823"/>
                <a:gd name="adj2" fmla="val -785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b="1" dirty="0">
                <a:solidFill>
                  <a:srgbClr val="253746"/>
                </a:solidFill>
              </a:endParaRPr>
            </a:p>
            <a:p>
              <a:pPr algn="ctr"/>
              <a:r>
                <a:rPr lang="en-GB" b="1" dirty="0">
                  <a:solidFill>
                    <a:srgbClr val="253746"/>
                  </a:solidFill>
                </a:rPr>
                <a:t>Agree with your neighbour what whole number each of these round to. Which ones round up and which round down?</a:t>
              </a:r>
              <a:endParaRPr lang="en-GB" b="1" dirty="0">
                <a:solidFill>
                  <a:srgbClr val="FF0000"/>
                </a:solidFill>
              </a:endParaRPr>
            </a:p>
            <a:p>
              <a:pPr algn="ctr"/>
              <a:endParaRPr lang="en-GB" b="1" dirty="0">
                <a:solidFill>
                  <a:srgbClr val="253746"/>
                </a:solidFill>
              </a:endParaRPr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880572" y="2273007"/>
              <a:ext cx="988324" cy="6574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44AB6F88-6B6A-4A29-A2B1-83B264256AF4}"/>
              </a:ext>
            </a:extLst>
          </p:cNvPr>
          <p:cNvSpPr txBox="1"/>
          <p:nvPr/>
        </p:nvSpPr>
        <p:spPr>
          <a:xfrm>
            <a:off x="76925" y="88950"/>
            <a:ext cx="893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1  </a:t>
            </a:r>
            <a:r>
              <a:rPr lang="en-GB" b="1" dirty="0">
                <a:solidFill>
                  <a:srgbClr val="006400"/>
                </a:solidFill>
              </a:rPr>
              <a:t>Y3: Mark amounts of money on a line; round to the nearest £1.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0000C8"/>
                </a:solidFill>
              </a:rPr>
              <a:t>Y4: Mark 1-place decimals on a number line; round to the nearest whole number.</a:t>
            </a:r>
          </a:p>
        </p:txBody>
      </p:sp>
    </p:spTree>
    <p:extLst>
      <p:ext uri="{BB962C8B-B14F-4D97-AF65-F5344CB8AC3E}">
        <p14:creationId xmlns:p14="http://schemas.microsoft.com/office/powerpoint/2010/main" val="35121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3/4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33CFEF8-B6C4-4376-9340-F2A18B539F01}"/>
              </a:ext>
            </a:extLst>
          </p:cNvPr>
          <p:cNvGrpSpPr/>
          <p:nvPr/>
        </p:nvGrpSpPr>
        <p:grpSpPr>
          <a:xfrm>
            <a:off x="6687438" y="5059678"/>
            <a:ext cx="1713640" cy="1160976"/>
            <a:chOff x="1834709" y="4015907"/>
            <a:chExt cx="1606379" cy="952832"/>
          </a:xfrm>
        </p:grpSpPr>
        <p:sp>
          <p:nvSpPr>
            <p:cNvPr id="12" name="Rounded Rectangle 13">
              <a:extLst>
                <a:ext uri="{FF2B5EF4-FFF2-40B4-BE49-F238E27FC236}">
                  <a16:creationId xmlns:a16="http://schemas.microsoft.com/office/drawing/2014/main" id="{96EECB6A-4DFD-4E29-ABB0-E9C6CBA8199E}"/>
                </a:ext>
              </a:extLst>
            </p:cNvPr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3" name="Picture 2" descr="Related image">
              <a:extLst>
                <a:ext uri="{FF2B5EF4-FFF2-40B4-BE49-F238E27FC236}">
                  <a16:creationId xmlns:a16="http://schemas.microsoft.com/office/drawing/2014/main" id="{376AA295-0A7A-4B91-A15D-70159298B6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079CB4D-D848-4A80-A1DD-B30A56FFA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692" y="150440"/>
            <a:ext cx="8251509" cy="4807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BC1877-DBB1-4692-8938-D8B27899D4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403" y="5278053"/>
            <a:ext cx="8710366" cy="605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569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23D5F4-1C94-4156-8609-B255BFA0D6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0"/>
          <a:stretch/>
        </p:blipFill>
        <p:spPr>
          <a:xfrm>
            <a:off x="323472" y="586912"/>
            <a:ext cx="8461198" cy="1443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3/4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F6861C-19DE-44DA-968D-5E85CE52692D}"/>
              </a:ext>
            </a:extLst>
          </p:cNvPr>
          <p:cNvSpPr txBox="1"/>
          <p:nvPr/>
        </p:nvSpPr>
        <p:spPr>
          <a:xfrm>
            <a:off x="76925" y="88950"/>
            <a:ext cx="893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1  </a:t>
            </a:r>
            <a:r>
              <a:rPr lang="en-GB" b="1" dirty="0">
                <a:solidFill>
                  <a:srgbClr val="0000C8"/>
                </a:solidFill>
              </a:rPr>
              <a:t>Y4: Mark 1-place decimals on a number line; round to the nearest whole number.</a:t>
            </a: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236827" y="2560212"/>
            <a:ext cx="4040616" cy="868531"/>
          </a:xfrm>
          <a:prstGeom prst="wedgeEllipseCallout">
            <a:avLst>
              <a:gd name="adj1" fmla="val 18653"/>
              <a:gd name="adj2" fmla="val -9531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Where would £1.50 go on the line?</a:t>
            </a:r>
          </a:p>
        </p:txBody>
      </p:sp>
      <p:sp>
        <p:nvSpPr>
          <p:cNvPr id="7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784998" y="2685323"/>
            <a:ext cx="4040616" cy="868531"/>
          </a:xfrm>
          <a:prstGeom prst="wedgeEllipseCallout">
            <a:avLst>
              <a:gd name="adj1" fmla="val -29092"/>
              <a:gd name="adj2" fmla="val -9531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What about £2.80? Would it be closer to £2 or £3?</a:t>
            </a:r>
          </a:p>
        </p:txBody>
      </p: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545497" y="4011637"/>
            <a:ext cx="4040616" cy="868531"/>
          </a:xfrm>
          <a:prstGeom prst="wedgeEllipseCallout">
            <a:avLst>
              <a:gd name="adj1" fmla="val 35487"/>
              <a:gd name="adj2" fmla="val -92746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What about £3.25? Would it be closer to £3 or £4?</a:t>
            </a: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688070" y="4067269"/>
            <a:ext cx="4040616" cy="868531"/>
          </a:xfrm>
          <a:prstGeom prst="wedgeEllipseCallout">
            <a:avLst>
              <a:gd name="adj1" fmla="val -40959"/>
              <a:gd name="adj2" fmla="val -8889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And £4.90? Would it be closer to £4 or £5?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890741" y="5063568"/>
            <a:ext cx="4040616" cy="868531"/>
          </a:xfrm>
          <a:prstGeom prst="wedgeEllipseCallout">
            <a:avLst>
              <a:gd name="adj1" fmla="val 42662"/>
              <a:gd name="adj2" fmla="val 87003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Where would £1.20 go? Would it be closer to £1 or £2?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4B29E1-161D-47C4-837E-C8724A55B52C}"/>
              </a:ext>
            </a:extLst>
          </p:cNvPr>
          <p:cNvGrpSpPr/>
          <p:nvPr/>
        </p:nvGrpSpPr>
        <p:grpSpPr>
          <a:xfrm>
            <a:off x="185652" y="1743722"/>
            <a:ext cx="5838007" cy="3258618"/>
            <a:chOff x="-60564" y="961511"/>
            <a:chExt cx="5675405" cy="3285177"/>
          </a:xfrm>
        </p:grpSpPr>
        <p:sp>
          <p:nvSpPr>
            <p:cNvPr id="14" name="Speech Bubble: Rectangle with Corners Rounded 14">
              <a:extLst>
                <a:ext uri="{FF2B5EF4-FFF2-40B4-BE49-F238E27FC236}">
                  <a16:creationId xmlns:a16="http://schemas.microsoft.com/office/drawing/2014/main" id="{DB9E29E8-CA16-4472-9224-9EDC2178042C}"/>
                </a:ext>
              </a:extLst>
            </p:cNvPr>
            <p:cNvSpPr/>
            <p:nvPr/>
          </p:nvSpPr>
          <p:spPr>
            <a:xfrm>
              <a:off x="-60564" y="961511"/>
              <a:ext cx="5675405" cy="3285177"/>
            </a:xfrm>
            <a:prstGeom prst="irregularSeal2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Discuss in pairs what each of the amounts would be if rounded to the nearest pound. 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47025" y="1328656"/>
              <a:ext cx="1319248" cy="76737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5462085" y="3373031"/>
            <a:ext cx="3567617" cy="1007867"/>
          </a:xfrm>
          <a:prstGeom prst="wedgeEllipseCallout">
            <a:avLst>
              <a:gd name="adj1" fmla="val -40959"/>
              <a:gd name="adj2" fmla="val -88894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What are the rules for rounding whole numbers and decimals? </a:t>
            </a:r>
          </a:p>
        </p:txBody>
      </p: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4172916" y="4353660"/>
            <a:ext cx="4040616" cy="1128669"/>
          </a:xfrm>
          <a:prstGeom prst="wedgeEllipseCallout">
            <a:avLst>
              <a:gd name="adj1" fmla="val 32451"/>
              <a:gd name="adj2" fmla="val 85719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How do we decide if an amount should be rounded up or down?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D2579CE-2DB8-4F93-8ECD-0E9BF715B235}"/>
              </a:ext>
            </a:extLst>
          </p:cNvPr>
          <p:cNvSpPr/>
          <p:nvPr/>
        </p:nvSpPr>
        <p:spPr>
          <a:xfrm>
            <a:off x="632430" y="4978395"/>
            <a:ext cx="3567617" cy="1007867"/>
          </a:xfrm>
          <a:prstGeom prst="wedgeEllipseCallout">
            <a:avLst>
              <a:gd name="adj1" fmla="val 26868"/>
              <a:gd name="adj2" fmla="val 7817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253746"/>
                </a:solidFill>
              </a:rPr>
              <a:t>What would happen to £1.50?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AE29974-DAAC-482E-AC2C-DB330A860E13}"/>
              </a:ext>
            </a:extLst>
          </p:cNvPr>
          <p:cNvGrpSpPr/>
          <p:nvPr/>
        </p:nvGrpSpPr>
        <p:grpSpPr>
          <a:xfrm>
            <a:off x="2381402" y="1071997"/>
            <a:ext cx="1058777" cy="621995"/>
            <a:chOff x="-3513221" y="3176337"/>
            <a:chExt cx="1058777" cy="621995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A232D37-AC23-4AF2-9389-08FBAA7F3263}"/>
                </a:ext>
              </a:extLst>
            </p:cNvPr>
            <p:cNvCxnSpPr>
              <a:cxnSpLocks/>
            </p:cNvCxnSpPr>
            <p:nvPr/>
          </p:nvCxnSpPr>
          <p:spPr>
            <a:xfrm>
              <a:off x="-2967789" y="3176337"/>
              <a:ext cx="0" cy="25266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204DC4-383A-429F-A400-53AA4110B079}"/>
                </a:ext>
              </a:extLst>
            </p:cNvPr>
            <p:cNvSpPr txBox="1"/>
            <p:nvPr/>
          </p:nvSpPr>
          <p:spPr>
            <a:xfrm>
              <a:off x="-3513221" y="3429000"/>
              <a:ext cx="1058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£1.50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B8D3D9A-AD80-4038-A4AB-86BD2EA37C7D}"/>
              </a:ext>
            </a:extLst>
          </p:cNvPr>
          <p:cNvGrpSpPr/>
          <p:nvPr/>
        </p:nvGrpSpPr>
        <p:grpSpPr>
          <a:xfrm>
            <a:off x="4457772" y="679116"/>
            <a:ext cx="1058777" cy="605553"/>
            <a:chOff x="-3543197" y="2823447"/>
            <a:chExt cx="1058777" cy="605553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C2763C0-8362-48A9-A71F-9A5B6708D674}"/>
                </a:ext>
              </a:extLst>
            </p:cNvPr>
            <p:cNvCxnSpPr>
              <a:cxnSpLocks/>
            </p:cNvCxnSpPr>
            <p:nvPr/>
          </p:nvCxnSpPr>
          <p:spPr>
            <a:xfrm>
              <a:off x="-2967789" y="3176337"/>
              <a:ext cx="0" cy="25266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A542508-90AD-4DC6-AA5C-E7D8B25EAFE8}"/>
                </a:ext>
              </a:extLst>
            </p:cNvPr>
            <p:cNvSpPr txBox="1"/>
            <p:nvPr/>
          </p:nvSpPr>
          <p:spPr>
            <a:xfrm>
              <a:off x="-3543197" y="2823447"/>
              <a:ext cx="1058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£2.80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31A799-C31A-4C67-A67A-42244FDBD6D7}"/>
              </a:ext>
            </a:extLst>
          </p:cNvPr>
          <p:cNvGrpSpPr/>
          <p:nvPr/>
        </p:nvGrpSpPr>
        <p:grpSpPr>
          <a:xfrm>
            <a:off x="5144742" y="1044143"/>
            <a:ext cx="1058777" cy="621995"/>
            <a:chOff x="-3513221" y="3176337"/>
            <a:chExt cx="1058777" cy="621995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77F6DB0-59C7-4988-96C5-D33035DA612D}"/>
                </a:ext>
              </a:extLst>
            </p:cNvPr>
            <p:cNvCxnSpPr>
              <a:cxnSpLocks/>
            </p:cNvCxnSpPr>
            <p:nvPr/>
          </p:nvCxnSpPr>
          <p:spPr>
            <a:xfrm>
              <a:off x="-2967789" y="3176337"/>
              <a:ext cx="0" cy="25266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D3ACC8E-9A9D-4686-87AE-4D377E7862F1}"/>
                </a:ext>
              </a:extLst>
            </p:cNvPr>
            <p:cNvSpPr txBox="1"/>
            <p:nvPr/>
          </p:nvSpPr>
          <p:spPr>
            <a:xfrm>
              <a:off x="-3513221" y="3429000"/>
              <a:ext cx="1058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£3.25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793E058-7F76-4D79-854D-4B81A42F549B}"/>
              </a:ext>
            </a:extLst>
          </p:cNvPr>
          <p:cNvGrpSpPr/>
          <p:nvPr/>
        </p:nvGrpSpPr>
        <p:grpSpPr>
          <a:xfrm>
            <a:off x="7766837" y="702107"/>
            <a:ext cx="1058777" cy="582259"/>
            <a:chOff x="1374070" y="2321951"/>
            <a:chExt cx="1058777" cy="582259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8B168A3-33F4-4837-A1F2-CD71D075352C}"/>
                </a:ext>
              </a:extLst>
            </p:cNvPr>
            <p:cNvCxnSpPr>
              <a:cxnSpLocks/>
            </p:cNvCxnSpPr>
            <p:nvPr/>
          </p:nvCxnSpPr>
          <p:spPr>
            <a:xfrm>
              <a:off x="1944402" y="2651547"/>
              <a:ext cx="0" cy="25266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009A1EA-6B4F-4885-9729-BFB99B203324}"/>
                </a:ext>
              </a:extLst>
            </p:cNvPr>
            <p:cNvSpPr txBox="1"/>
            <p:nvPr/>
          </p:nvSpPr>
          <p:spPr>
            <a:xfrm>
              <a:off x="1374070" y="2321951"/>
              <a:ext cx="1058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£4.90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B304A49-103F-4B72-A046-A9A17396D4B8}"/>
              </a:ext>
            </a:extLst>
          </p:cNvPr>
          <p:cNvGrpSpPr/>
          <p:nvPr/>
        </p:nvGrpSpPr>
        <p:grpSpPr>
          <a:xfrm>
            <a:off x="1835556" y="710144"/>
            <a:ext cx="1058777" cy="582259"/>
            <a:chOff x="1374070" y="2321951"/>
            <a:chExt cx="1058777" cy="582259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EF9518F-FB2F-4BDB-915D-2974ECBE5625}"/>
                </a:ext>
              </a:extLst>
            </p:cNvPr>
            <p:cNvCxnSpPr>
              <a:cxnSpLocks/>
            </p:cNvCxnSpPr>
            <p:nvPr/>
          </p:nvCxnSpPr>
          <p:spPr>
            <a:xfrm>
              <a:off x="1944402" y="2651547"/>
              <a:ext cx="0" cy="25266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6FAC1E-2C60-4A87-9561-8F1AAD5902AF}"/>
                </a:ext>
              </a:extLst>
            </p:cNvPr>
            <p:cNvSpPr txBox="1"/>
            <p:nvPr/>
          </p:nvSpPr>
          <p:spPr>
            <a:xfrm>
              <a:off x="1374070" y="2321951"/>
              <a:ext cx="10587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£1.20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02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3/4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0ED6D1-22E1-40BF-B4C6-3D27A88BE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14" y="376130"/>
            <a:ext cx="8037771" cy="5383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70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3168</TotalTime>
  <Words>825</Words>
  <Application>Microsoft Office PowerPoint</Application>
  <PresentationFormat>On-screen Show (4:3)</PresentationFormat>
  <Paragraphs>132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Clerk</cp:lastModifiedBy>
  <cp:revision>252</cp:revision>
  <dcterms:created xsi:type="dcterms:W3CDTF">2018-09-13T11:08:58Z</dcterms:created>
  <dcterms:modified xsi:type="dcterms:W3CDTF">2021-03-02T09:10:03Z</dcterms:modified>
</cp:coreProperties>
</file>