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04" autoAdjust="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08E7-E947-4EF5-B931-FE2384B167EE}" type="datetimeFigureOut">
              <a:rPr lang="en-GB" smtClean="0"/>
              <a:pPr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4161-56D1-474C-8CD0-2B4B4FCC70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08E7-E947-4EF5-B931-FE2384B167EE}" type="datetimeFigureOut">
              <a:rPr lang="en-GB" smtClean="0"/>
              <a:pPr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4161-56D1-474C-8CD0-2B4B4FCC70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08E7-E947-4EF5-B931-FE2384B167EE}" type="datetimeFigureOut">
              <a:rPr lang="en-GB" smtClean="0"/>
              <a:pPr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4161-56D1-474C-8CD0-2B4B4FCC70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08E7-E947-4EF5-B931-FE2384B167EE}" type="datetimeFigureOut">
              <a:rPr lang="en-GB" smtClean="0"/>
              <a:pPr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4161-56D1-474C-8CD0-2B4B4FCC70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08E7-E947-4EF5-B931-FE2384B167EE}" type="datetimeFigureOut">
              <a:rPr lang="en-GB" smtClean="0"/>
              <a:pPr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4161-56D1-474C-8CD0-2B4B4FCC70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08E7-E947-4EF5-B931-FE2384B167EE}" type="datetimeFigureOut">
              <a:rPr lang="en-GB" smtClean="0"/>
              <a:pPr/>
              <a:t>24/02/2021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4161-56D1-474C-8CD0-2B4B4FCC70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08E7-E947-4EF5-B931-FE2384B167EE}" type="datetimeFigureOut">
              <a:rPr lang="en-GB" smtClean="0"/>
              <a:pPr/>
              <a:t>24/02/2021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4161-56D1-474C-8CD0-2B4B4FCC70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08E7-E947-4EF5-B931-FE2384B167EE}" type="datetimeFigureOut">
              <a:rPr lang="en-GB" smtClean="0"/>
              <a:pPr/>
              <a:t>24/02/2021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4161-56D1-474C-8CD0-2B4B4FCC70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08E7-E947-4EF5-B931-FE2384B167EE}" type="datetimeFigureOut">
              <a:rPr lang="en-GB" smtClean="0"/>
              <a:pPr/>
              <a:t>24/02/2021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4161-56D1-474C-8CD0-2B4B4FCC70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08E7-E947-4EF5-B931-FE2384B167EE}" type="datetimeFigureOut">
              <a:rPr lang="en-GB" smtClean="0"/>
              <a:pPr/>
              <a:t>24/02/2021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4161-56D1-474C-8CD0-2B4B4FCC70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08E7-E947-4EF5-B931-FE2384B167EE}" type="datetimeFigureOut">
              <a:rPr lang="en-GB" smtClean="0"/>
              <a:pPr/>
              <a:t>24/02/2021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94161-56D1-474C-8CD0-2B4B4FCC70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608E7-E947-4EF5-B931-FE2384B167EE}" type="datetimeFigureOut">
              <a:rPr lang="en-GB" smtClean="0"/>
              <a:pPr/>
              <a:t>24/02/2021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94161-56D1-474C-8CD0-2B4B4FCC705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51000" contrast="-48000"/>
          </a:blip>
          <a:srcRect/>
          <a:stretch>
            <a:fillRect/>
          </a:stretch>
        </p:blipFill>
        <p:spPr bwMode="auto">
          <a:xfrm>
            <a:off x="0" y="-16"/>
            <a:ext cx="9144000" cy="6858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714348" y="5286388"/>
            <a:ext cx="7786742" cy="92333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The Orangutan Quiz!!!!!</a:t>
            </a:r>
            <a:endParaRPr lang="en-US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lum bright="51000" contrast="-48000"/>
          </a:blip>
          <a:srcRect/>
          <a:stretch>
            <a:fillRect/>
          </a:stretch>
        </p:blipFill>
        <p:spPr bwMode="auto">
          <a:xfrm>
            <a:off x="0" y="0"/>
            <a:ext cx="9144000" cy="6858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Male and female orangutans look the same.</a:t>
            </a:r>
            <a:endParaRPr lang="en-GB" dirty="0"/>
          </a:p>
        </p:txBody>
      </p:sp>
      <p:grpSp>
        <p:nvGrpSpPr>
          <p:cNvPr id="3" name="Group 8"/>
          <p:cNvGrpSpPr/>
          <p:nvPr/>
        </p:nvGrpSpPr>
        <p:grpSpPr>
          <a:xfrm>
            <a:off x="887760" y="1916832"/>
            <a:ext cx="3240360" cy="4536504"/>
            <a:chOff x="971600" y="1916832"/>
            <a:chExt cx="3240360" cy="4536504"/>
          </a:xfrm>
        </p:grpSpPr>
        <p:sp>
          <p:nvSpPr>
            <p:cNvPr id="4" name="Rounded Rectangle 3"/>
            <p:cNvSpPr/>
            <p:nvPr/>
          </p:nvSpPr>
          <p:spPr>
            <a:xfrm>
              <a:off x="971600" y="1916832"/>
              <a:ext cx="3240360" cy="4536504"/>
            </a:xfrm>
            <a:prstGeom prst="roundRect">
              <a:avLst/>
            </a:prstGeom>
            <a:solidFill>
              <a:schemeClr val="bg1"/>
            </a:solidFill>
            <a:effectLst>
              <a:outerShdw blurRad="101600" dist="114300" dir="2700000" sx="101000" sy="101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4800" b="1" dirty="0" smtClean="0">
                  <a:solidFill>
                    <a:schemeClr val="tx1"/>
                  </a:solidFill>
                </a:rPr>
                <a:t>TRUE</a:t>
              </a:r>
              <a:endParaRPr lang="en-GB" sz="4800" b="1" dirty="0">
                <a:solidFill>
                  <a:schemeClr val="tx1"/>
                </a:solidFill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74168" y="2780928"/>
              <a:ext cx="2035224" cy="3388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up 7"/>
          <p:cNvGrpSpPr/>
          <p:nvPr/>
        </p:nvGrpSpPr>
        <p:grpSpPr>
          <a:xfrm>
            <a:off x="5015880" y="1916832"/>
            <a:ext cx="3240360" cy="4536504"/>
            <a:chOff x="5292080" y="1700808"/>
            <a:chExt cx="3240360" cy="4536504"/>
          </a:xfrm>
        </p:grpSpPr>
        <p:sp>
          <p:nvSpPr>
            <p:cNvPr id="5" name="Rounded Rectangle 4"/>
            <p:cNvSpPr/>
            <p:nvPr/>
          </p:nvSpPr>
          <p:spPr>
            <a:xfrm>
              <a:off x="5292080" y="1700808"/>
              <a:ext cx="3240360" cy="4536504"/>
            </a:xfrm>
            <a:prstGeom prst="roundRect">
              <a:avLst/>
            </a:prstGeom>
            <a:solidFill>
              <a:schemeClr val="bg1"/>
            </a:solidFill>
            <a:effectLst>
              <a:outerShdw blurRad="101600" dist="114300" dir="2700000" sx="101000" sy="101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4800" b="1" dirty="0" smtClean="0">
                  <a:solidFill>
                    <a:schemeClr val="tx1"/>
                  </a:solidFill>
                </a:rPr>
                <a:t>FALSE</a:t>
              </a:r>
              <a:endParaRPr lang="en-GB" sz="4800" b="1" dirty="0">
                <a:solidFill>
                  <a:schemeClr val="tx1"/>
                </a:solidFill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60132" y="2564904"/>
              <a:ext cx="2304256" cy="3481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Multiply 8"/>
          <p:cNvSpPr/>
          <p:nvPr/>
        </p:nvSpPr>
        <p:spPr>
          <a:xfrm>
            <a:off x="709694" y="2816163"/>
            <a:ext cx="3600000" cy="360000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5028419" y="1938608"/>
            <a:ext cx="3240360" cy="4536504"/>
          </a:xfrm>
          <a:prstGeom prst="roundRect">
            <a:avLst/>
          </a:prstGeom>
          <a:solidFill>
            <a:schemeClr val="bg1"/>
          </a:solidFill>
          <a:effectLst>
            <a:outerShdw blurRad="101600" dist="1143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4800" b="1" dirty="0" smtClean="0">
                <a:solidFill>
                  <a:schemeClr val="tx1"/>
                </a:solidFill>
              </a:rPr>
              <a:t>FALSE</a:t>
            </a:r>
            <a:br>
              <a:rPr lang="en-GB" sz="4800" b="1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GB" sz="2800" dirty="0">
                <a:solidFill>
                  <a:schemeClr val="tx1"/>
                </a:solidFill>
              </a:rPr>
              <a:t>T</a:t>
            </a:r>
            <a:r>
              <a:rPr lang="en-GB" sz="2800" dirty="0" smtClean="0">
                <a:solidFill>
                  <a:schemeClr val="tx1"/>
                </a:solidFill>
              </a:rPr>
              <a:t>here </a:t>
            </a:r>
            <a:r>
              <a:rPr lang="en-GB" sz="2800" dirty="0">
                <a:solidFill>
                  <a:schemeClr val="tx1"/>
                </a:solidFill>
              </a:rPr>
              <a:t>are significant differences in size and shape between males and females</a:t>
            </a:r>
            <a:endParaRPr lang="en-GB" sz="2800" b="1" dirty="0" smtClean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57290" y="5929330"/>
            <a:ext cx="657229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What do male and femal</a:t>
            </a:r>
            <a:r>
              <a:rPr lang="en-US" sz="2200" b="1" dirty="0" smtClean="0"/>
              <a:t>e orangutans look like</a:t>
            </a:r>
            <a:r>
              <a:rPr lang="en-US" sz="2200" b="1" dirty="0" smtClean="0"/>
              <a:t>?</a:t>
            </a:r>
            <a:endParaRPr lang="en-US" sz="2200" b="1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lum bright="51000" contrast="-48000"/>
          </a:blip>
          <a:srcRect/>
          <a:stretch>
            <a:fillRect/>
          </a:stretch>
        </p:blipFill>
        <p:spPr bwMode="auto">
          <a:xfrm>
            <a:off x="0" y="0"/>
            <a:ext cx="9144000" cy="6858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" name="Group 8"/>
          <p:cNvGrpSpPr/>
          <p:nvPr/>
        </p:nvGrpSpPr>
        <p:grpSpPr>
          <a:xfrm>
            <a:off x="887760" y="1916832"/>
            <a:ext cx="3240360" cy="4536504"/>
            <a:chOff x="971600" y="1916832"/>
            <a:chExt cx="3240360" cy="4536504"/>
          </a:xfrm>
        </p:grpSpPr>
        <p:sp>
          <p:nvSpPr>
            <p:cNvPr id="4" name="Rounded Rectangle 3"/>
            <p:cNvSpPr/>
            <p:nvPr/>
          </p:nvSpPr>
          <p:spPr>
            <a:xfrm>
              <a:off x="971600" y="1916832"/>
              <a:ext cx="3240360" cy="4536504"/>
            </a:xfrm>
            <a:prstGeom prst="roundRect">
              <a:avLst/>
            </a:prstGeom>
            <a:solidFill>
              <a:schemeClr val="bg1"/>
            </a:solidFill>
            <a:effectLst>
              <a:outerShdw blurRad="101600" dist="114300" dir="2700000" sx="101000" sy="101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4800" b="1" dirty="0" smtClean="0">
                  <a:solidFill>
                    <a:schemeClr val="tx1"/>
                  </a:solidFill>
                </a:rPr>
                <a:t>TRUE</a:t>
              </a:r>
              <a:endParaRPr lang="en-GB" sz="4800" b="1" dirty="0">
                <a:solidFill>
                  <a:schemeClr val="tx1"/>
                </a:solidFill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74168" y="2780928"/>
              <a:ext cx="2035224" cy="3388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Rounded Rectangle 10"/>
          <p:cNvSpPr/>
          <p:nvPr/>
        </p:nvSpPr>
        <p:spPr>
          <a:xfrm>
            <a:off x="887493" y="1919196"/>
            <a:ext cx="3240360" cy="4536504"/>
          </a:xfrm>
          <a:prstGeom prst="roundRect">
            <a:avLst/>
          </a:prstGeom>
          <a:solidFill>
            <a:schemeClr val="bg1"/>
          </a:solidFill>
          <a:effectLst>
            <a:outerShdw blurRad="101600" dist="1143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4800" b="1" dirty="0" smtClean="0">
                <a:solidFill>
                  <a:schemeClr val="tx1"/>
                </a:solidFill>
              </a:rPr>
              <a:t>TRUE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WWF is one of many conservation organisations who are helping to protect orangutans.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60733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WWF are helping to protect Orangutans.</a:t>
            </a:r>
            <a:endParaRPr lang="en-GB" dirty="0"/>
          </a:p>
        </p:txBody>
      </p:sp>
      <p:grpSp>
        <p:nvGrpSpPr>
          <p:cNvPr id="6" name="Group 7"/>
          <p:cNvGrpSpPr/>
          <p:nvPr/>
        </p:nvGrpSpPr>
        <p:grpSpPr>
          <a:xfrm>
            <a:off x="4929190" y="1928802"/>
            <a:ext cx="3240360" cy="4536504"/>
            <a:chOff x="5292080" y="1700808"/>
            <a:chExt cx="3240360" cy="4536504"/>
          </a:xfrm>
        </p:grpSpPr>
        <p:sp>
          <p:nvSpPr>
            <p:cNvPr id="5" name="Rounded Rectangle 4"/>
            <p:cNvSpPr/>
            <p:nvPr/>
          </p:nvSpPr>
          <p:spPr>
            <a:xfrm>
              <a:off x="5292080" y="1700808"/>
              <a:ext cx="3240360" cy="4536504"/>
            </a:xfrm>
            <a:prstGeom prst="roundRect">
              <a:avLst/>
            </a:prstGeom>
            <a:solidFill>
              <a:schemeClr val="bg1"/>
            </a:solidFill>
            <a:effectLst>
              <a:outerShdw blurRad="101600" dist="114300" dir="2700000" sx="101000" sy="101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4800" b="1" dirty="0" smtClean="0">
                  <a:solidFill>
                    <a:schemeClr val="tx1"/>
                  </a:solidFill>
                </a:rPr>
                <a:t>FALSE</a:t>
              </a:r>
              <a:endParaRPr lang="en-GB" sz="4800" b="1" dirty="0">
                <a:solidFill>
                  <a:schemeClr val="tx1"/>
                </a:solidFill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60132" y="2564904"/>
              <a:ext cx="2304256" cy="3481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Multiply 8"/>
          <p:cNvSpPr/>
          <p:nvPr/>
        </p:nvSpPr>
        <p:spPr>
          <a:xfrm>
            <a:off x="4837557" y="2816163"/>
            <a:ext cx="3600000" cy="360000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357290" y="5929330"/>
            <a:ext cx="657229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What can be done to help protect </a:t>
            </a:r>
            <a:r>
              <a:rPr lang="en-US" sz="2200" b="1" dirty="0" smtClean="0"/>
              <a:t>orangutans</a:t>
            </a:r>
            <a:r>
              <a:rPr lang="en-US" sz="2200" b="1" dirty="0" smtClean="0"/>
              <a:t>?</a:t>
            </a:r>
            <a:endParaRPr lang="en-US" sz="2200" b="1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lum bright="51000" contrast="-48000"/>
          </a:blip>
          <a:srcRect/>
          <a:stretch>
            <a:fillRect/>
          </a:stretch>
        </p:blipFill>
        <p:spPr bwMode="auto">
          <a:xfrm>
            <a:off x="0" y="0"/>
            <a:ext cx="9144000" cy="6858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There is only one </a:t>
            </a:r>
            <a:r>
              <a:rPr lang="en-GB" dirty="0" smtClean="0"/>
              <a:t>species </a:t>
            </a:r>
            <a:r>
              <a:rPr lang="en-GB" dirty="0" smtClean="0"/>
              <a:t>of </a:t>
            </a:r>
            <a:r>
              <a:rPr lang="en-GB" dirty="0" smtClean="0"/>
              <a:t>Orangutan.</a:t>
            </a:r>
            <a:endParaRPr lang="en-GB" dirty="0"/>
          </a:p>
        </p:txBody>
      </p:sp>
      <p:grpSp>
        <p:nvGrpSpPr>
          <p:cNvPr id="3" name="Group 8"/>
          <p:cNvGrpSpPr/>
          <p:nvPr/>
        </p:nvGrpSpPr>
        <p:grpSpPr>
          <a:xfrm>
            <a:off x="500034" y="1643050"/>
            <a:ext cx="3240360" cy="4536504"/>
            <a:chOff x="971600" y="1916832"/>
            <a:chExt cx="3240360" cy="4536504"/>
          </a:xfrm>
        </p:grpSpPr>
        <p:sp>
          <p:nvSpPr>
            <p:cNvPr id="4" name="Rounded Rectangle 3"/>
            <p:cNvSpPr/>
            <p:nvPr/>
          </p:nvSpPr>
          <p:spPr>
            <a:xfrm>
              <a:off x="971600" y="1916832"/>
              <a:ext cx="3240360" cy="4536504"/>
            </a:xfrm>
            <a:prstGeom prst="roundRect">
              <a:avLst/>
            </a:prstGeom>
            <a:solidFill>
              <a:schemeClr val="bg1"/>
            </a:solidFill>
            <a:effectLst>
              <a:outerShdw blurRad="101600" dist="114300" dir="2700000" sx="101000" sy="101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4800" b="1" dirty="0" smtClean="0">
                  <a:solidFill>
                    <a:schemeClr val="tx1"/>
                  </a:solidFill>
                </a:rPr>
                <a:t>TRUE</a:t>
              </a:r>
              <a:endParaRPr lang="en-GB" sz="4800" b="1" dirty="0">
                <a:solidFill>
                  <a:schemeClr val="tx1"/>
                </a:solidFill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74168" y="2780928"/>
              <a:ext cx="2035224" cy="3388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up 7"/>
          <p:cNvGrpSpPr/>
          <p:nvPr/>
        </p:nvGrpSpPr>
        <p:grpSpPr>
          <a:xfrm>
            <a:off x="5429256" y="1785926"/>
            <a:ext cx="3240360" cy="4536504"/>
            <a:chOff x="5292080" y="1700808"/>
            <a:chExt cx="3240360" cy="4536504"/>
          </a:xfrm>
        </p:grpSpPr>
        <p:sp>
          <p:nvSpPr>
            <p:cNvPr id="5" name="Rounded Rectangle 4"/>
            <p:cNvSpPr/>
            <p:nvPr/>
          </p:nvSpPr>
          <p:spPr>
            <a:xfrm>
              <a:off x="5292080" y="1700808"/>
              <a:ext cx="3240360" cy="4536504"/>
            </a:xfrm>
            <a:prstGeom prst="roundRect">
              <a:avLst/>
            </a:prstGeom>
            <a:solidFill>
              <a:schemeClr val="bg1"/>
            </a:solidFill>
            <a:effectLst>
              <a:outerShdw blurRad="101600" dist="114300" dir="2700000" sx="101000" sy="101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4800" b="1" dirty="0" smtClean="0">
                  <a:solidFill>
                    <a:schemeClr val="tx1"/>
                  </a:solidFill>
                </a:rPr>
                <a:t>FALSE</a:t>
              </a:r>
              <a:endParaRPr lang="en-GB" sz="4800" b="1" dirty="0">
                <a:solidFill>
                  <a:schemeClr val="tx1"/>
                </a:solidFill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60132" y="2564904"/>
              <a:ext cx="2304256" cy="3481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Multiply 8"/>
          <p:cNvSpPr/>
          <p:nvPr/>
        </p:nvSpPr>
        <p:spPr>
          <a:xfrm>
            <a:off x="357158" y="2357430"/>
            <a:ext cx="3600000" cy="360000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5429256" y="1785926"/>
            <a:ext cx="3240360" cy="4536504"/>
          </a:xfrm>
          <a:prstGeom prst="roundRect">
            <a:avLst/>
          </a:prstGeom>
          <a:solidFill>
            <a:schemeClr val="bg1"/>
          </a:solidFill>
          <a:effectLst>
            <a:outerShdw blurRad="101600" dist="1143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4800" b="1" dirty="0" smtClean="0">
                <a:solidFill>
                  <a:schemeClr val="tx1"/>
                </a:solidFill>
              </a:rPr>
              <a:t>FALSE</a:t>
            </a:r>
          </a:p>
          <a:p>
            <a:pPr algn="ctr"/>
            <a:r>
              <a:rPr lang="en-GB" sz="3200" b="1" dirty="0" smtClean="0">
                <a:solidFill>
                  <a:schemeClr val="tx1"/>
                </a:solidFill>
              </a:rPr>
              <a:t>There are </a:t>
            </a:r>
            <a:r>
              <a:rPr lang="en-GB" sz="3200" b="1" dirty="0" smtClean="0">
                <a:solidFill>
                  <a:schemeClr val="tx1"/>
                </a:solidFill>
              </a:rPr>
              <a:t>three! </a:t>
            </a:r>
            <a:endParaRPr lang="en-GB" sz="3200" b="1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Bornean</a:t>
            </a:r>
            <a:endParaRPr lang="en-US" sz="3200" b="1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Sumatran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err="1" smtClean="0">
                <a:solidFill>
                  <a:schemeClr val="tx1"/>
                </a:solidFill>
              </a:rPr>
              <a:t>Tapanulian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4980" y="6000971"/>
            <a:ext cx="7914040" cy="6429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What is the scientific classification for each species?</a:t>
            </a:r>
            <a:endParaRPr lang="en-US" sz="2800" b="1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lum bright="51000" contrast="-48000"/>
          </a:blip>
          <a:srcRect/>
          <a:stretch>
            <a:fillRect/>
          </a:stretch>
        </p:blipFill>
        <p:spPr bwMode="auto">
          <a:xfrm>
            <a:off x="0" y="0"/>
            <a:ext cx="9144000" cy="6858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" name="Group 8"/>
          <p:cNvGrpSpPr/>
          <p:nvPr/>
        </p:nvGrpSpPr>
        <p:grpSpPr>
          <a:xfrm>
            <a:off x="928662" y="1785926"/>
            <a:ext cx="3240360" cy="4536504"/>
            <a:chOff x="971600" y="1916832"/>
            <a:chExt cx="3240360" cy="4536504"/>
          </a:xfrm>
        </p:grpSpPr>
        <p:sp>
          <p:nvSpPr>
            <p:cNvPr id="4" name="Rounded Rectangle 3"/>
            <p:cNvSpPr/>
            <p:nvPr/>
          </p:nvSpPr>
          <p:spPr>
            <a:xfrm>
              <a:off x="971600" y="1916832"/>
              <a:ext cx="3240360" cy="4536504"/>
            </a:xfrm>
            <a:prstGeom prst="roundRect">
              <a:avLst/>
            </a:prstGeom>
            <a:solidFill>
              <a:schemeClr val="bg1"/>
            </a:solidFill>
            <a:effectLst>
              <a:outerShdw blurRad="101600" dist="114300" dir="2700000" sx="101000" sy="101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4800" b="1" dirty="0" smtClean="0">
                  <a:solidFill>
                    <a:schemeClr val="tx1"/>
                  </a:solidFill>
                </a:rPr>
                <a:t>TRUE</a:t>
              </a:r>
              <a:endParaRPr lang="en-GB" sz="4800" b="1" dirty="0">
                <a:solidFill>
                  <a:schemeClr val="tx1"/>
                </a:solidFill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74168" y="2780928"/>
              <a:ext cx="2035224" cy="3388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Rounded Rectangle 10"/>
          <p:cNvSpPr/>
          <p:nvPr/>
        </p:nvSpPr>
        <p:spPr>
          <a:xfrm>
            <a:off x="928662" y="1785926"/>
            <a:ext cx="3240360" cy="4536504"/>
          </a:xfrm>
          <a:prstGeom prst="roundRect">
            <a:avLst/>
          </a:prstGeom>
          <a:solidFill>
            <a:schemeClr val="bg1"/>
          </a:solidFill>
          <a:effectLst>
            <a:outerShdw blurRad="101600" dist="1143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4800" b="1" dirty="0" smtClean="0">
                <a:solidFill>
                  <a:schemeClr val="tx1"/>
                </a:solidFill>
              </a:rPr>
              <a:t>TRUE</a:t>
            </a:r>
          </a:p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Orangutans are found only </a:t>
            </a:r>
            <a:r>
              <a:rPr lang="en-GB" sz="2400" b="1" dirty="0" smtClean="0">
                <a:solidFill>
                  <a:schemeClr val="tx1"/>
                </a:solidFill>
              </a:rPr>
              <a:t>in </a:t>
            </a:r>
            <a:r>
              <a:rPr lang="en-GB" sz="2400" b="1" dirty="0">
                <a:solidFill>
                  <a:schemeClr val="tx1"/>
                </a:solidFill>
              </a:rPr>
              <a:t>the rain forests of the Southeast Asian islands of Borneo and Sumatra</a:t>
            </a:r>
            <a:r>
              <a:rPr lang="en-GB" sz="2400" b="1" dirty="0" smtClean="0">
                <a:solidFill>
                  <a:schemeClr val="tx1"/>
                </a:solidFill>
              </a:rPr>
              <a:t>.</a:t>
            </a:r>
            <a:endParaRPr lang="en-GB" sz="6000" b="1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1143000"/>
          </a:xfrm>
        </p:spPr>
        <p:txBody>
          <a:bodyPr>
            <a:noAutofit/>
          </a:bodyPr>
          <a:lstStyle/>
          <a:p>
            <a:r>
              <a:rPr lang="en-GB" sz="3600" dirty="0"/>
              <a:t>Orangutans in the wild are </a:t>
            </a:r>
            <a:r>
              <a:rPr lang="en-GB" sz="3600" dirty="0" smtClean="0"/>
              <a:t>only found in </a:t>
            </a:r>
            <a:r>
              <a:rPr lang="en-GB" sz="3600" dirty="0" smtClean="0"/>
              <a:t>Asia. </a:t>
            </a:r>
            <a:endParaRPr lang="en-GB" sz="3600" dirty="0"/>
          </a:p>
        </p:txBody>
      </p:sp>
      <p:grpSp>
        <p:nvGrpSpPr>
          <p:cNvPr id="6" name="Group 7"/>
          <p:cNvGrpSpPr/>
          <p:nvPr/>
        </p:nvGrpSpPr>
        <p:grpSpPr>
          <a:xfrm>
            <a:off x="5000628" y="1785926"/>
            <a:ext cx="3240360" cy="4536504"/>
            <a:chOff x="5292080" y="1700808"/>
            <a:chExt cx="3240360" cy="4536504"/>
          </a:xfrm>
        </p:grpSpPr>
        <p:sp>
          <p:nvSpPr>
            <p:cNvPr id="5" name="Rounded Rectangle 4"/>
            <p:cNvSpPr/>
            <p:nvPr/>
          </p:nvSpPr>
          <p:spPr>
            <a:xfrm>
              <a:off x="5292080" y="1700808"/>
              <a:ext cx="3240360" cy="4536504"/>
            </a:xfrm>
            <a:prstGeom prst="roundRect">
              <a:avLst/>
            </a:prstGeom>
            <a:solidFill>
              <a:schemeClr val="bg1"/>
            </a:solidFill>
            <a:effectLst>
              <a:outerShdw blurRad="101600" dist="114300" dir="2700000" sx="101000" sy="101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4800" b="1" dirty="0" smtClean="0">
                  <a:solidFill>
                    <a:schemeClr val="tx1"/>
                  </a:solidFill>
                </a:rPr>
                <a:t>FALSE</a:t>
              </a:r>
              <a:endParaRPr lang="en-GB" sz="4800" b="1" dirty="0">
                <a:solidFill>
                  <a:schemeClr val="tx1"/>
                </a:solidFill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60132" y="2564904"/>
              <a:ext cx="2304256" cy="3481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Multiply 8"/>
          <p:cNvSpPr/>
          <p:nvPr/>
        </p:nvSpPr>
        <p:spPr>
          <a:xfrm>
            <a:off x="4929190" y="2285992"/>
            <a:ext cx="3600000" cy="360000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357290" y="5929330"/>
            <a:ext cx="657229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How have orangutans adapted to live in this habitat?</a:t>
            </a:r>
            <a:endParaRPr lang="en-US" sz="2200" b="1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lum bright="51000" contrast="-48000"/>
          </a:blip>
          <a:srcRect/>
          <a:stretch>
            <a:fillRect/>
          </a:stretch>
        </p:blipFill>
        <p:spPr bwMode="auto">
          <a:xfrm>
            <a:off x="0" y="-16"/>
            <a:ext cx="9144000" cy="6858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Orangutans </a:t>
            </a:r>
            <a:r>
              <a:rPr lang="en-GB" dirty="0" smtClean="0"/>
              <a:t>sleep on </a:t>
            </a:r>
            <a:r>
              <a:rPr lang="en-GB" dirty="0" smtClean="0"/>
              <a:t>the ground.</a:t>
            </a:r>
            <a:endParaRPr lang="en-GB" dirty="0"/>
          </a:p>
        </p:txBody>
      </p:sp>
      <p:grpSp>
        <p:nvGrpSpPr>
          <p:cNvPr id="3" name="Group 8"/>
          <p:cNvGrpSpPr/>
          <p:nvPr/>
        </p:nvGrpSpPr>
        <p:grpSpPr>
          <a:xfrm>
            <a:off x="887760" y="1916832"/>
            <a:ext cx="3240360" cy="4536504"/>
            <a:chOff x="971600" y="1916832"/>
            <a:chExt cx="3240360" cy="4536504"/>
          </a:xfrm>
        </p:grpSpPr>
        <p:sp>
          <p:nvSpPr>
            <p:cNvPr id="4" name="Rounded Rectangle 3"/>
            <p:cNvSpPr/>
            <p:nvPr/>
          </p:nvSpPr>
          <p:spPr>
            <a:xfrm>
              <a:off x="971600" y="1916832"/>
              <a:ext cx="3240360" cy="4536504"/>
            </a:xfrm>
            <a:prstGeom prst="roundRect">
              <a:avLst/>
            </a:prstGeom>
            <a:solidFill>
              <a:schemeClr val="bg1"/>
            </a:solidFill>
            <a:effectLst>
              <a:outerShdw blurRad="101600" dist="114300" dir="2700000" sx="101000" sy="101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4800" b="1" dirty="0" smtClean="0">
                  <a:solidFill>
                    <a:schemeClr val="tx1"/>
                  </a:solidFill>
                </a:rPr>
                <a:t>TRUE</a:t>
              </a:r>
              <a:endParaRPr lang="en-GB" sz="4800" b="1" dirty="0">
                <a:solidFill>
                  <a:schemeClr val="tx1"/>
                </a:solidFill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74168" y="2780928"/>
              <a:ext cx="2035224" cy="3388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up 7"/>
          <p:cNvGrpSpPr/>
          <p:nvPr/>
        </p:nvGrpSpPr>
        <p:grpSpPr>
          <a:xfrm>
            <a:off x="5015880" y="1916832"/>
            <a:ext cx="3240360" cy="4536504"/>
            <a:chOff x="5292080" y="1700808"/>
            <a:chExt cx="3240360" cy="4536504"/>
          </a:xfrm>
        </p:grpSpPr>
        <p:sp>
          <p:nvSpPr>
            <p:cNvPr id="5" name="Rounded Rectangle 4"/>
            <p:cNvSpPr/>
            <p:nvPr/>
          </p:nvSpPr>
          <p:spPr>
            <a:xfrm>
              <a:off x="5292080" y="1700808"/>
              <a:ext cx="3240360" cy="4536504"/>
            </a:xfrm>
            <a:prstGeom prst="roundRect">
              <a:avLst/>
            </a:prstGeom>
            <a:solidFill>
              <a:schemeClr val="bg1"/>
            </a:solidFill>
            <a:effectLst>
              <a:outerShdw blurRad="101600" dist="114300" dir="2700000" sx="101000" sy="101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4800" b="1" dirty="0" smtClean="0">
                  <a:solidFill>
                    <a:schemeClr val="tx1"/>
                  </a:solidFill>
                </a:rPr>
                <a:t>FALSE</a:t>
              </a:r>
              <a:endParaRPr lang="en-GB" sz="4800" b="1" dirty="0">
                <a:solidFill>
                  <a:schemeClr val="tx1"/>
                </a:solidFill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60132" y="2564904"/>
              <a:ext cx="2304256" cy="3481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Multiply 8"/>
          <p:cNvSpPr/>
          <p:nvPr/>
        </p:nvSpPr>
        <p:spPr>
          <a:xfrm>
            <a:off x="709694" y="2816163"/>
            <a:ext cx="3600000" cy="360000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5028419" y="1938608"/>
            <a:ext cx="3240360" cy="4536504"/>
          </a:xfrm>
          <a:prstGeom prst="roundRect">
            <a:avLst/>
          </a:prstGeom>
          <a:solidFill>
            <a:schemeClr val="bg1"/>
          </a:solidFill>
          <a:effectLst>
            <a:outerShdw blurRad="101600" dist="1143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4800" b="1" dirty="0" smtClean="0">
                <a:solidFill>
                  <a:schemeClr val="tx1"/>
                </a:solidFill>
              </a:rPr>
              <a:t>FALSE</a:t>
            </a:r>
          </a:p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Orangutans build nests high in </a:t>
            </a:r>
            <a:r>
              <a:rPr lang="en-GB" sz="2800" b="1" dirty="0" smtClean="0">
                <a:solidFill>
                  <a:schemeClr val="tx1"/>
                </a:solidFill>
              </a:rPr>
              <a:t>the </a:t>
            </a:r>
            <a:r>
              <a:rPr lang="en-GB" sz="2800" b="1" dirty="0" smtClean="0">
                <a:solidFill>
                  <a:schemeClr val="tx1"/>
                </a:solidFill>
              </a:rPr>
              <a:t>trees at night and sometimes even make a</a:t>
            </a:r>
            <a:r>
              <a:rPr lang="en-GB" sz="32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smtClean="0">
                <a:solidFill>
                  <a:schemeClr val="tx1"/>
                </a:solidFill>
              </a:rPr>
              <a:t>roof of twigs</a:t>
            </a:r>
            <a:r>
              <a:rPr lang="en-GB" sz="2800" b="1" dirty="0" smtClean="0">
                <a:solidFill>
                  <a:schemeClr val="tx1"/>
                </a:solidFill>
              </a:rPr>
              <a:t>! </a:t>
            </a:r>
            <a:endParaRPr lang="en-GB" sz="2800" b="1" dirty="0" smtClean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57290" y="5929330"/>
            <a:ext cx="657229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Why do orangutans sleep where they do?</a:t>
            </a:r>
            <a:endParaRPr lang="en-US" sz="2200" b="1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lum bright="51000" contrast="-48000"/>
          </a:blip>
          <a:srcRect/>
          <a:stretch>
            <a:fillRect/>
          </a:stretch>
        </p:blipFill>
        <p:spPr bwMode="auto">
          <a:xfrm>
            <a:off x="0" y="0"/>
            <a:ext cx="9144000" cy="6858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" name="Group 8"/>
          <p:cNvGrpSpPr/>
          <p:nvPr/>
        </p:nvGrpSpPr>
        <p:grpSpPr>
          <a:xfrm>
            <a:off x="887760" y="1916832"/>
            <a:ext cx="3240360" cy="4536504"/>
            <a:chOff x="971600" y="1916832"/>
            <a:chExt cx="3240360" cy="4536504"/>
          </a:xfrm>
        </p:grpSpPr>
        <p:sp>
          <p:nvSpPr>
            <p:cNvPr id="4" name="Rounded Rectangle 3"/>
            <p:cNvSpPr/>
            <p:nvPr/>
          </p:nvSpPr>
          <p:spPr>
            <a:xfrm>
              <a:off x="971600" y="1916832"/>
              <a:ext cx="3240360" cy="4536504"/>
            </a:xfrm>
            <a:prstGeom prst="roundRect">
              <a:avLst/>
            </a:prstGeom>
            <a:solidFill>
              <a:schemeClr val="bg1"/>
            </a:solidFill>
            <a:effectLst>
              <a:outerShdw blurRad="101600" dist="114300" dir="2700000" sx="101000" sy="101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4800" b="1" dirty="0" smtClean="0">
                  <a:solidFill>
                    <a:schemeClr val="tx1"/>
                  </a:solidFill>
                </a:rPr>
                <a:t>TRUE</a:t>
              </a:r>
              <a:endParaRPr lang="en-GB" sz="4800" b="1" dirty="0">
                <a:solidFill>
                  <a:schemeClr val="tx1"/>
                </a:solidFill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74168" y="2780928"/>
              <a:ext cx="2035224" cy="3388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Rounded Rectangle 10"/>
          <p:cNvSpPr/>
          <p:nvPr/>
        </p:nvSpPr>
        <p:spPr>
          <a:xfrm>
            <a:off x="887493" y="1919196"/>
            <a:ext cx="3240360" cy="4536504"/>
          </a:xfrm>
          <a:prstGeom prst="roundRect">
            <a:avLst/>
          </a:prstGeom>
          <a:solidFill>
            <a:schemeClr val="bg1"/>
          </a:solidFill>
          <a:effectLst>
            <a:outerShdw blurRad="101600" dist="1143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4800" b="1" dirty="0" smtClean="0">
                <a:solidFill>
                  <a:schemeClr val="tx1"/>
                </a:solidFill>
              </a:rPr>
              <a:t>TRUE</a:t>
            </a:r>
          </a:p>
          <a:p>
            <a:pPr algn="ctr"/>
            <a:r>
              <a:rPr lang="en-GB" sz="2800" b="1" dirty="0">
                <a:solidFill>
                  <a:schemeClr val="tx1"/>
                </a:solidFill>
              </a:rPr>
              <a:t>Orangutan arms are one and a half times longer than their legs. </a:t>
            </a:r>
            <a:endParaRPr lang="en-GB" sz="2800" b="1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An </a:t>
            </a:r>
            <a:r>
              <a:rPr lang="en-US" dirty="0" smtClean="0"/>
              <a:t>orangutan’s arm span is about 2 </a:t>
            </a:r>
            <a:r>
              <a:rPr lang="en-GB" dirty="0" smtClean="0"/>
              <a:t>metres</a:t>
            </a:r>
            <a:r>
              <a:rPr lang="en-US" dirty="0" smtClean="0"/>
              <a:t> long.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GB" dirty="0"/>
          </a:p>
        </p:txBody>
      </p:sp>
      <p:grpSp>
        <p:nvGrpSpPr>
          <p:cNvPr id="6" name="Group 7"/>
          <p:cNvGrpSpPr/>
          <p:nvPr/>
        </p:nvGrpSpPr>
        <p:grpSpPr>
          <a:xfrm>
            <a:off x="5015880" y="1916832"/>
            <a:ext cx="3240360" cy="4536504"/>
            <a:chOff x="5292080" y="1700808"/>
            <a:chExt cx="3240360" cy="4536504"/>
          </a:xfrm>
        </p:grpSpPr>
        <p:sp>
          <p:nvSpPr>
            <p:cNvPr id="5" name="Rounded Rectangle 4"/>
            <p:cNvSpPr/>
            <p:nvPr/>
          </p:nvSpPr>
          <p:spPr>
            <a:xfrm>
              <a:off x="5292080" y="1700808"/>
              <a:ext cx="3240360" cy="4536504"/>
            </a:xfrm>
            <a:prstGeom prst="roundRect">
              <a:avLst/>
            </a:prstGeom>
            <a:solidFill>
              <a:schemeClr val="bg1"/>
            </a:solidFill>
            <a:effectLst>
              <a:outerShdw blurRad="101600" dist="114300" dir="2700000" sx="101000" sy="101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4800" b="1" dirty="0" smtClean="0">
                  <a:solidFill>
                    <a:schemeClr val="tx1"/>
                  </a:solidFill>
                </a:rPr>
                <a:t>FALSE</a:t>
              </a:r>
              <a:endParaRPr lang="en-GB" sz="4800" b="1" dirty="0">
                <a:solidFill>
                  <a:schemeClr val="tx1"/>
                </a:solidFill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60132" y="2564904"/>
              <a:ext cx="2304256" cy="3481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Multiply 8"/>
          <p:cNvSpPr/>
          <p:nvPr/>
        </p:nvSpPr>
        <p:spPr>
          <a:xfrm>
            <a:off x="4837557" y="2816163"/>
            <a:ext cx="3600000" cy="360000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357290" y="5929330"/>
            <a:ext cx="657229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How do orangutans move through the rainforest?</a:t>
            </a:r>
            <a:endParaRPr lang="en-US" sz="2200" b="1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lum bright="51000" contrast="-48000"/>
          </a:blip>
          <a:srcRect/>
          <a:stretch>
            <a:fillRect/>
          </a:stretch>
        </p:blipFill>
        <p:spPr bwMode="auto">
          <a:xfrm>
            <a:off x="0" y="0"/>
            <a:ext cx="9144000" cy="6858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Orangutans </a:t>
            </a:r>
            <a:r>
              <a:rPr lang="en-GB" dirty="0" smtClean="0"/>
              <a:t>are </a:t>
            </a:r>
            <a:r>
              <a:rPr lang="en-GB" dirty="0" smtClean="0"/>
              <a:t>an </a:t>
            </a:r>
            <a:r>
              <a:rPr lang="en-GB" dirty="0" smtClean="0"/>
              <a:t>endangered species.</a:t>
            </a:r>
            <a:endParaRPr lang="en-GB" dirty="0"/>
          </a:p>
        </p:txBody>
      </p:sp>
      <p:grpSp>
        <p:nvGrpSpPr>
          <p:cNvPr id="3" name="Group 8"/>
          <p:cNvGrpSpPr/>
          <p:nvPr/>
        </p:nvGrpSpPr>
        <p:grpSpPr>
          <a:xfrm>
            <a:off x="887760" y="1916832"/>
            <a:ext cx="3240360" cy="4536504"/>
            <a:chOff x="971600" y="1916832"/>
            <a:chExt cx="3240360" cy="4536504"/>
          </a:xfrm>
        </p:grpSpPr>
        <p:sp>
          <p:nvSpPr>
            <p:cNvPr id="4" name="Rounded Rectangle 3"/>
            <p:cNvSpPr/>
            <p:nvPr/>
          </p:nvSpPr>
          <p:spPr>
            <a:xfrm>
              <a:off x="971600" y="1916832"/>
              <a:ext cx="3240360" cy="4536504"/>
            </a:xfrm>
            <a:prstGeom prst="roundRect">
              <a:avLst/>
            </a:prstGeom>
            <a:solidFill>
              <a:schemeClr val="bg1"/>
            </a:solidFill>
            <a:effectLst>
              <a:outerShdw blurRad="101600" dist="114300" dir="2700000" sx="101000" sy="101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4800" b="1" dirty="0" smtClean="0">
                  <a:solidFill>
                    <a:schemeClr val="tx1"/>
                  </a:solidFill>
                </a:rPr>
                <a:t>TRUE</a:t>
              </a:r>
              <a:endParaRPr lang="en-GB" sz="4800" b="1" dirty="0">
                <a:solidFill>
                  <a:schemeClr val="tx1"/>
                </a:solidFill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74168" y="2780928"/>
              <a:ext cx="2035224" cy="3388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up 7"/>
          <p:cNvGrpSpPr/>
          <p:nvPr/>
        </p:nvGrpSpPr>
        <p:grpSpPr>
          <a:xfrm>
            <a:off x="5015880" y="1916832"/>
            <a:ext cx="3240360" cy="4536504"/>
            <a:chOff x="5292080" y="1700808"/>
            <a:chExt cx="3240360" cy="4536504"/>
          </a:xfrm>
        </p:grpSpPr>
        <p:sp>
          <p:nvSpPr>
            <p:cNvPr id="5" name="Rounded Rectangle 4"/>
            <p:cNvSpPr/>
            <p:nvPr/>
          </p:nvSpPr>
          <p:spPr>
            <a:xfrm>
              <a:off x="5292080" y="1700808"/>
              <a:ext cx="3240360" cy="4536504"/>
            </a:xfrm>
            <a:prstGeom prst="roundRect">
              <a:avLst/>
            </a:prstGeom>
            <a:solidFill>
              <a:schemeClr val="bg1"/>
            </a:solidFill>
            <a:effectLst>
              <a:outerShdw blurRad="101600" dist="114300" dir="2700000" sx="101000" sy="101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4800" b="1" dirty="0" smtClean="0">
                  <a:solidFill>
                    <a:schemeClr val="tx1"/>
                  </a:solidFill>
                </a:rPr>
                <a:t>FALSE</a:t>
              </a:r>
              <a:endParaRPr lang="en-GB" sz="4800" b="1" dirty="0">
                <a:solidFill>
                  <a:schemeClr val="tx1"/>
                </a:solidFill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60132" y="2564904"/>
              <a:ext cx="2304256" cy="3481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Multiply 8"/>
          <p:cNvSpPr/>
          <p:nvPr/>
        </p:nvSpPr>
        <p:spPr>
          <a:xfrm>
            <a:off x="709694" y="2816163"/>
            <a:ext cx="3600000" cy="360000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5028419" y="1938608"/>
            <a:ext cx="3240360" cy="4536504"/>
          </a:xfrm>
          <a:prstGeom prst="roundRect">
            <a:avLst/>
          </a:prstGeom>
          <a:solidFill>
            <a:schemeClr val="bg1"/>
          </a:solidFill>
          <a:effectLst>
            <a:outerShdw blurRad="101600" dist="1143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4800" b="1" dirty="0" smtClean="0">
                <a:solidFill>
                  <a:schemeClr val="tx1"/>
                </a:solidFill>
              </a:rPr>
              <a:t>FALSE</a:t>
            </a:r>
            <a:br>
              <a:rPr lang="en-GB" sz="4800" b="1" dirty="0" smtClean="0">
                <a:solidFill>
                  <a:schemeClr val="tx1"/>
                </a:solidFill>
              </a:rPr>
            </a:br>
            <a:r>
              <a:rPr lang="en-GB" sz="2800" b="1" dirty="0" smtClean="0">
                <a:solidFill>
                  <a:schemeClr val="tx1"/>
                </a:solidFill>
              </a:rPr>
              <a:t>All three species of orangutan are now on the critically endangered list. </a:t>
            </a:r>
            <a:endParaRPr lang="en-GB" sz="2800" b="1" dirty="0" smtClean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57290" y="5929330"/>
            <a:ext cx="657229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How many orangutans are currently living in the wild?</a:t>
            </a:r>
            <a:endParaRPr lang="en-US" sz="2200" b="1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lum bright="51000" contrast="-48000"/>
          </a:blip>
          <a:srcRect/>
          <a:stretch>
            <a:fillRect/>
          </a:stretch>
        </p:blipFill>
        <p:spPr bwMode="auto">
          <a:xfrm>
            <a:off x="0" y="0"/>
            <a:ext cx="9144000" cy="6858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" name="Group 8"/>
          <p:cNvGrpSpPr/>
          <p:nvPr/>
        </p:nvGrpSpPr>
        <p:grpSpPr>
          <a:xfrm>
            <a:off x="887760" y="1916832"/>
            <a:ext cx="3240360" cy="4536504"/>
            <a:chOff x="971600" y="1916832"/>
            <a:chExt cx="3240360" cy="4536504"/>
          </a:xfrm>
        </p:grpSpPr>
        <p:sp>
          <p:nvSpPr>
            <p:cNvPr id="4" name="Rounded Rectangle 3"/>
            <p:cNvSpPr/>
            <p:nvPr/>
          </p:nvSpPr>
          <p:spPr>
            <a:xfrm>
              <a:off x="971600" y="1916832"/>
              <a:ext cx="3240360" cy="4536504"/>
            </a:xfrm>
            <a:prstGeom prst="roundRect">
              <a:avLst/>
            </a:prstGeom>
            <a:solidFill>
              <a:schemeClr val="bg1"/>
            </a:solidFill>
            <a:effectLst>
              <a:outerShdw blurRad="101600" dist="114300" dir="2700000" sx="101000" sy="101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4800" b="1" dirty="0" smtClean="0">
                  <a:solidFill>
                    <a:schemeClr val="tx1"/>
                  </a:solidFill>
                </a:rPr>
                <a:t>TRUE</a:t>
              </a:r>
              <a:endParaRPr lang="en-GB" sz="4800" b="1" dirty="0">
                <a:solidFill>
                  <a:schemeClr val="tx1"/>
                </a:solidFill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74168" y="2780928"/>
              <a:ext cx="2035224" cy="3388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Rounded Rectangle 10"/>
          <p:cNvSpPr/>
          <p:nvPr/>
        </p:nvSpPr>
        <p:spPr>
          <a:xfrm>
            <a:off x="887493" y="1919196"/>
            <a:ext cx="3240360" cy="4536504"/>
          </a:xfrm>
          <a:prstGeom prst="roundRect">
            <a:avLst/>
          </a:prstGeom>
          <a:solidFill>
            <a:schemeClr val="bg1"/>
          </a:solidFill>
          <a:effectLst>
            <a:outerShdw blurRad="101600" dist="1143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4800" b="1" dirty="0" smtClean="0">
                <a:solidFill>
                  <a:schemeClr val="tx1"/>
                </a:solidFill>
              </a:rPr>
              <a:t>TRUE</a:t>
            </a:r>
          </a:p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Although an orangutan eats mainly fruit, this is not all they eat.</a:t>
            </a:r>
            <a:endParaRPr lang="en-GB" sz="4800" b="1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Orangutans are not herbivores.</a:t>
            </a:r>
            <a:endParaRPr lang="en-GB" dirty="0"/>
          </a:p>
        </p:txBody>
      </p:sp>
      <p:grpSp>
        <p:nvGrpSpPr>
          <p:cNvPr id="6" name="Group 7"/>
          <p:cNvGrpSpPr/>
          <p:nvPr/>
        </p:nvGrpSpPr>
        <p:grpSpPr>
          <a:xfrm>
            <a:off x="4929190" y="1928802"/>
            <a:ext cx="3240360" cy="4536504"/>
            <a:chOff x="5292080" y="1700808"/>
            <a:chExt cx="3240360" cy="4536504"/>
          </a:xfrm>
        </p:grpSpPr>
        <p:sp>
          <p:nvSpPr>
            <p:cNvPr id="5" name="Rounded Rectangle 4"/>
            <p:cNvSpPr/>
            <p:nvPr/>
          </p:nvSpPr>
          <p:spPr>
            <a:xfrm>
              <a:off x="5292080" y="1700808"/>
              <a:ext cx="3240360" cy="4536504"/>
            </a:xfrm>
            <a:prstGeom prst="roundRect">
              <a:avLst/>
            </a:prstGeom>
            <a:solidFill>
              <a:schemeClr val="bg1"/>
            </a:solidFill>
            <a:effectLst>
              <a:outerShdw blurRad="101600" dist="114300" dir="2700000" sx="101000" sy="101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4800" b="1" dirty="0" smtClean="0">
                  <a:solidFill>
                    <a:schemeClr val="tx1"/>
                  </a:solidFill>
                </a:rPr>
                <a:t>FALSE</a:t>
              </a:r>
              <a:endParaRPr lang="en-GB" sz="4800" b="1" dirty="0">
                <a:solidFill>
                  <a:schemeClr val="tx1"/>
                </a:solidFill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60132" y="2564904"/>
              <a:ext cx="2304256" cy="3481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Multiply 8"/>
          <p:cNvSpPr/>
          <p:nvPr/>
        </p:nvSpPr>
        <p:spPr>
          <a:xfrm>
            <a:off x="4837557" y="2816163"/>
            <a:ext cx="3600000" cy="360000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357290" y="5929330"/>
            <a:ext cx="657229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What does an orangutan’s diet consist of?</a:t>
            </a:r>
            <a:endParaRPr lang="en-US" sz="2200" b="1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lum bright="51000" contrast="-48000"/>
          </a:blip>
          <a:srcRect/>
          <a:stretch>
            <a:fillRect/>
          </a:stretch>
        </p:blipFill>
        <p:spPr bwMode="auto">
          <a:xfrm>
            <a:off x="0" y="0"/>
            <a:ext cx="9144000" cy="6858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Orangutans travel in large family groups.</a:t>
            </a:r>
            <a:endParaRPr lang="en-GB" dirty="0"/>
          </a:p>
        </p:txBody>
      </p:sp>
      <p:grpSp>
        <p:nvGrpSpPr>
          <p:cNvPr id="3" name="Group 8"/>
          <p:cNvGrpSpPr/>
          <p:nvPr/>
        </p:nvGrpSpPr>
        <p:grpSpPr>
          <a:xfrm>
            <a:off x="887760" y="1916832"/>
            <a:ext cx="3240360" cy="4536504"/>
            <a:chOff x="971600" y="1916832"/>
            <a:chExt cx="3240360" cy="4536504"/>
          </a:xfrm>
        </p:grpSpPr>
        <p:sp>
          <p:nvSpPr>
            <p:cNvPr id="4" name="Rounded Rectangle 3"/>
            <p:cNvSpPr/>
            <p:nvPr/>
          </p:nvSpPr>
          <p:spPr>
            <a:xfrm>
              <a:off x="971600" y="1916832"/>
              <a:ext cx="3240360" cy="4536504"/>
            </a:xfrm>
            <a:prstGeom prst="roundRect">
              <a:avLst/>
            </a:prstGeom>
            <a:solidFill>
              <a:schemeClr val="bg1"/>
            </a:solidFill>
            <a:effectLst>
              <a:outerShdw blurRad="101600" dist="114300" dir="2700000" sx="101000" sy="101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4800" b="1" dirty="0" smtClean="0">
                  <a:solidFill>
                    <a:schemeClr val="tx1"/>
                  </a:solidFill>
                </a:rPr>
                <a:t>TRUE</a:t>
              </a:r>
              <a:endParaRPr lang="en-GB" sz="4800" b="1" dirty="0">
                <a:solidFill>
                  <a:schemeClr val="tx1"/>
                </a:solidFill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74168" y="2780928"/>
              <a:ext cx="2035224" cy="3388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oup 7"/>
          <p:cNvGrpSpPr/>
          <p:nvPr/>
        </p:nvGrpSpPr>
        <p:grpSpPr>
          <a:xfrm>
            <a:off x="5015880" y="1916832"/>
            <a:ext cx="3240360" cy="4536504"/>
            <a:chOff x="5292080" y="1700808"/>
            <a:chExt cx="3240360" cy="4536504"/>
          </a:xfrm>
        </p:grpSpPr>
        <p:sp>
          <p:nvSpPr>
            <p:cNvPr id="5" name="Rounded Rectangle 4"/>
            <p:cNvSpPr/>
            <p:nvPr/>
          </p:nvSpPr>
          <p:spPr>
            <a:xfrm>
              <a:off x="5292080" y="1700808"/>
              <a:ext cx="3240360" cy="4536504"/>
            </a:xfrm>
            <a:prstGeom prst="roundRect">
              <a:avLst/>
            </a:prstGeom>
            <a:solidFill>
              <a:schemeClr val="bg1"/>
            </a:solidFill>
            <a:effectLst>
              <a:outerShdw blurRad="101600" dist="114300" dir="2700000" sx="101000" sy="101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4800" b="1" dirty="0" smtClean="0">
                  <a:solidFill>
                    <a:schemeClr val="tx1"/>
                  </a:solidFill>
                </a:rPr>
                <a:t>FALSE</a:t>
              </a:r>
              <a:endParaRPr lang="en-GB" sz="4800" b="1" dirty="0">
                <a:solidFill>
                  <a:schemeClr val="tx1"/>
                </a:solidFill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60132" y="2564904"/>
              <a:ext cx="2304256" cy="3481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Multiply 8"/>
          <p:cNvSpPr/>
          <p:nvPr/>
        </p:nvSpPr>
        <p:spPr>
          <a:xfrm>
            <a:off x="709694" y="2816163"/>
            <a:ext cx="3600000" cy="360000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5028419" y="1938608"/>
            <a:ext cx="3240360" cy="4536504"/>
          </a:xfrm>
          <a:prstGeom prst="roundRect">
            <a:avLst/>
          </a:prstGeom>
          <a:solidFill>
            <a:schemeClr val="bg1"/>
          </a:solidFill>
          <a:effectLst>
            <a:outerShdw blurRad="101600" dist="1143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4800" b="1" dirty="0" smtClean="0">
                <a:solidFill>
                  <a:schemeClr val="tx1"/>
                </a:solidFill>
              </a:rPr>
              <a:t>FALSE</a:t>
            </a:r>
            <a:br>
              <a:rPr lang="en-GB" sz="4800" b="1" dirty="0" smtClean="0">
                <a:solidFill>
                  <a:schemeClr val="tx1"/>
                </a:solidFill>
              </a:rPr>
            </a:br>
            <a:r>
              <a:rPr lang="en-US" sz="2600" b="1" dirty="0" smtClean="0">
                <a:solidFill>
                  <a:schemeClr val="tx1"/>
                </a:solidFill>
              </a:rPr>
              <a:t>Orangutans tend to live solitary existences.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57290" y="5929330"/>
            <a:ext cx="657229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When would orangutans come together?</a:t>
            </a:r>
            <a:endParaRPr lang="en-US" sz="2200" b="1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lum bright="51000" contrast="-48000"/>
          </a:blip>
          <a:srcRect/>
          <a:stretch>
            <a:fillRect/>
          </a:stretch>
        </p:blipFill>
        <p:spPr bwMode="auto">
          <a:xfrm>
            <a:off x="0" y="0"/>
            <a:ext cx="9144000" cy="6858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" name="Group 8"/>
          <p:cNvGrpSpPr/>
          <p:nvPr/>
        </p:nvGrpSpPr>
        <p:grpSpPr>
          <a:xfrm>
            <a:off x="887760" y="1916832"/>
            <a:ext cx="3240360" cy="4536504"/>
            <a:chOff x="971600" y="1916832"/>
            <a:chExt cx="3240360" cy="4536504"/>
          </a:xfrm>
        </p:grpSpPr>
        <p:sp>
          <p:nvSpPr>
            <p:cNvPr id="4" name="Rounded Rectangle 3"/>
            <p:cNvSpPr/>
            <p:nvPr/>
          </p:nvSpPr>
          <p:spPr>
            <a:xfrm>
              <a:off x="971600" y="1916832"/>
              <a:ext cx="3240360" cy="4536504"/>
            </a:xfrm>
            <a:prstGeom prst="roundRect">
              <a:avLst/>
            </a:prstGeom>
            <a:solidFill>
              <a:schemeClr val="bg1"/>
            </a:solidFill>
            <a:effectLst>
              <a:outerShdw blurRad="101600" dist="114300" dir="2700000" sx="101000" sy="101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4800" b="1" dirty="0" smtClean="0">
                  <a:solidFill>
                    <a:schemeClr val="tx1"/>
                  </a:solidFill>
                </a:rPr>
                <a:t>TRUE</a:t>
              </a:r>
              <a:endParaRPr lang="en-GB" sz="4800" b="1" dirty="0">
                <a:solidFill>
                  <a:schemeClr val="tx1"/>
                </a:solidFill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74168" y="2780928"/>
              <a:ext cx="2035224" cy="3388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Rounded Rectangle 10"/>
          <p:cNvSpPr/>
          <p:nvPr/>
        </p:nvSpPr>
        <p:spPr>
          <a:xfrm>
            <a:off x="887493" y="1919196"/>
            <a:ext cx="3240360" cy="4536504"/>
          </a:xfrm>
          <a:prstGeom prst="roundRect">
            <a:avLst/>
          </a:prstGeom>
          <a:solidFill>
            <a:schemeClr val="bg1"/>
          </a:solidFill>
          <a:effectLst>
            <a:outerShdw blurRad="101600" dist="1143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4800" b="1" dirty="0" smtClean="0">
                <a:solidFill>
                  <a:schemeClr val="tx1"/>
                </a:solidFill>
              </a:rPr>
              <a:t>TRUE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Orangutans have lost over 80% of their habitat in the last 20 years.</a:t>
            </a:r>
            <a:endParaRPr lang="en-GB" sz="2400" b="1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67933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orangutans’ habitat is disappearing.</a:t>
            </a:r>
            <a:endParaRPr lang="en-GB" dirty="0"/>
          </a:p>
        </p:txBody>
      </p:sp>
      <p:grpSp>
        <p:nvGrpSpPr>
          <p:cNvPr id="6" name="Group 7"/>
          <p:cNvGrpSpPr/>
          <p:nvPr/>
        </p:nvGrpSpPr>
        <p:grpSpPr>
          <a:xfrm>
            <a:off x="4929190" y="1928802"/>
            <a:ext cx="3240360" cy="4536504"/>
            <a:chOff x="5292080" y="1700808"/>
            <a:chExt cx="3240360" cy="4536504"/>
          </a:xfrm>
        </p:grpSpPr>
        <p:sp>
          <p:nvSpPr>
            <p:cNvPr id="5" name="Rounded Rectangle 4"/>
            <p:cNvSpPr/>
            <p:nvPr/>
          </p:nvSpPr>
          <p:spPr>
            <a:xfrm>
              <a:off x="5292080" y="1700808"/>
              <a:ext cx="3240360" cy="4536504"/>
            </a:xfrm>
            <a:prstGeom prst="roundRect">
              <a:avLst/>
            </a:prstGeom>
            <a:solidFill>
              <a:schemeClr val="bg1"/>
            </a:solidFill>
            <a:effectLst>
              <a:outerShdw blurRad="101600" dist="114300" dir="2700000" sx="101000" sy="101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4800" b="1" dirty="0" smtClean="0">
                  <a:solidFill>
                    <a:schemeClr val="tx1"/>
                  </a:solidFill>
                </a:rPr>
                <a:t>FALSE</a:t>
              </a:r>
              <a:endParaRPr lang="en-GB" sz="4800" b="1" dirty="0">
                <a:solidFill>
                  <a:schemeClr val="tx1"/>
                </a:solidFill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60132" y="2564904"/>
              <a:ext cx="2304256" cy="3481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Multiply 8"/>
          <p:cNvSpPr/>
          <p:nvPr/>
        </p:nvSpPr>
        <p:spPr>
          <a:xfrm>
            <a:off x="4837557" y="2816163"/>
            <a:ext cx="3600000" cy="360000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1357290" y="5929330"/>
            <a:ext cx="6572296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What is happening to the orangutans’ habitat?</a:t>
            </a:r>
            <a:endParaRPr lang="en-US" sz="2200" b="1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1031</TotalTime>
  <Words>283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There is only one species of Orangutan.</vt:lpstr>
      <vt:lpstr>Orangutans in the wild are only found in Asia. </vt:lpstr>
      <vt:lpstr>Orangutans sleep on the ground.</vt:lpstr>
      <vt:lpstr> An orangutan’s arm span is about 2 metres long. </vt:lpstr>
      <vt:lpstr>Orangutans are an endangered species.</vt:lpstr>
      <vt:lpstr>Orangutans are not herbivores.</vt:lpstr>
      <vt:lpstr>Orangutans travel in large family groups.</vt:lpstr>
      <vt:lpstr>The orangutans’ habitat is disappearing.</vt:lpstr>
      <vt:lpstr>Male and female orangutans look the same.</vt:lpstr>
      <vt:lpstr>WWF are helping to protect Orangutans.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</dc:creator>
  <cp:lastModifiedBy>currys</cp:lastModifiedBy>
  <cp:revision>807</cp:revision>
  <dcterms:created xsi:type="dcterms:W3CDTF">2010-08-10T09:32:11Z</dcterms:created>
  <dcterms:modified xsi:type="dcterms:W3CDTF">2021-02-24T22:52:37Z</dcterms:modified>
</cp:coreProperties>
</file>