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7" r:id="rId5"/>
  </p:sldMasterIdLst>
  <p:notesMasterIdLst>
    <p:notesMasterId r:id="rId53"/>
  </p:notesMasterIdLst>
  <p:sldIdLst>
    <p:sldId id="271" r:id="rId6"/>
    <p:sldId id="410" r:id="rId7"/>
    <p:sldId id="411" r:id="rId8"/>
    <p:sldId id="412" r:id="rId9"/>
    <p:sldId id="413" r:id="rId10"/>
    <p:sldId id="414" r:id="rId11"/>
    <p:sldId id="455" r:id="rId12"/>
    <p:sldId id="416" r:id="rId13"/>
    <p:sldId id="415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48" r:id="rId46"/>
    <p:sldId id="449" r:id="rId47"/>
    <p:sldId id="450" r:id="rId48"/>
    <p:sldId id="451" r:id="rId49"/>
    <p:sldId id="452" r:id="rId50"/>
    <p:sldId id="453" r:id="rId51"/>
    <p:sldId id="454" r:id="rId5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489" autoAdjust="0"/>
  </p:normalViewPr>
  <p:slideViewPr>
    <p:cSldViewPr snapToGrid="0" showGuides="1">
      <p:cViewPr varScale="1">
        <p:scale>
          <a:sx n="73" d="100"/>
          <a:sy n="73" d="100"/>
        </p:scale>
        <p:origin x="1146" y="72"/>
      </p:cViewPr>
      <p:guideLst>
        <p:guide orient="horz" pos="2409"/>
        <p:guide pos="3165"/>
      </p:guideLst>
    </p:cSldViewPr>
  </p:slideViewPr>
  <p:outlineViewPr>
    <p:cViewPr>
      <p:scale>
        <a:sx n="33" d="100"/>
        <a:sy n="33" d="100"/>
      </p:scale>
      <p:origin x="0" y="-13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11AF-8457-4785-B190-D31CD4FDE7A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1FB06-1D9B-4317-BE37-4218AB785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5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21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544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09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27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06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36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238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658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112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9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6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44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1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390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4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12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220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583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99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999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24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98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7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99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583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9558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745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36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63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318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1647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658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1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69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611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2004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5399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79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368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0709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4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4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4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17" y="104674"/>
            <a:ext cx="958007" cy="95800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46053" y="6520171"/>
            <a:ext cx="24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© White</a:t>
            </a:r>
            <a:r>
              <a:rPr lang="en-GB" sz="1200" baseline="0" dirty="0" smtClean="0"/>
              <a:t> Rose Maths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317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39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19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-1" y="0"/>
            <a:ext cx="9906001" cy="1695450"/>
          </a:xfrm>
          <a:prstGeom prst="rect">
            <a:avLst/>
          </a:prstGeom>
          <a:solidFill>
            <a:srgbClr val="00929F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: Shape 24"/>
          <p:cNvSpPr/>
          <p:nvPr userDrawn="1"/>
        </p:nvSpPr>
        <p:spPr>
          <a:xfrm>
            <a:off x="-495301" y="1163488"/>
            <a:ext cx="10896600" cy="695325"/>
          </a:xfrm>
          <a:custGeom>
            <a:avLst/>
            <a:gdLst>
              <a:gd name="connsiteX0" fmla="*/ 0 w 10536072"/>
              <a:gd name="connsiteY0" fmla="*/ 122830 h 648269"/>
              <a:gd name="connsiteX1" fmla="*/ 10536072 w 10536072"/>
              <a:gd name="connsiteY1" fmla="*/ 0 h 648269"/>
              <a:gd name="connsiteX2" fmla="*/ 10522424 w 10536072"/>
              <a:gd name="connsiteY2" fmla="*/ 580030 h 648269"/>
              <a:gd name="connsiteX3" fmla="*/ 6824 w 10536072"/>
              <a:gd name="connsiteY3" fmla="*/ 648269 h 648269"/>
              <a:gd name="connsiteX4" fmla="*/ 0 w 10536072"/>
              <a:gd name="connsiteY4" fmla="*/ 122830 h 648269"/>
              <a:gd name="connsiteX0" fmla="*/ 88752 w 10529289"/>
              <a:gd name="connsiteY0" fmla="*/ 107912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107912 h 648269"/>
              <a:gd name="connsiteX0" fmla="*/ 88752 w 10529289"/>
              <a:gd name="connsiteY0" fmla="*/ 70619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70619 h 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9289" h="648269">
                <a:moveTo>
                  <a:pt x="88752" y="70619"/>
                </a:moveTo>
                <a:lnTo>
                  <a:pt x="10529289" y="0"/>
                </a:lnTo>
                <a:lnTo>
                  <a:pt x="10515641" y="580030"/>
                </a:lnTo>
                <a:lnTo>
                  <a:pt x="41" y="648269"/>
                </a:lnTo>
                <a:cubicBezTo>
                  <a:pt x="-2234" y="473123"/>
                  <a:pt x="91027" y="245765"/>
                  <a:pt x="88752" y="70619"/>
                </a:cubicBezTo>
                <a:close/>
              </a:path>
            </a:pathLst>
          </a:custGeom>
          <a:solidFill>
            <a:srgbClr val="1D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: Shape 23"/>
          <p:cNvSpPr/>
          <p:nvPr userDrawn="1"/>
        </p:nvSpPr>
        <p:spPr>
          <a:xfrm>
            <a:off x="-495301" y="642767"/>
            <a:ext cx="5587365" cy="722630"/>
          </a:xfrm>
          <a:custGeom>
            <a:avLst/>
            <a:gdLst>
              <a:gd name="connsiteX0" fmla="*/ 27296 w 4189863"/>
              <a:gd name="connsiteY0" fmla="*/ 47767 h 689212"/>
              <a:gd name="connsiteX1" fmla="*/ 4060209 w 4189863"/>
              <a:gd name="connsiteY1" fmla="*/ 0 h 689212"/>
              <a:gd name="connsiteX2" fmla="*/ 4189863 w 4189863"/>
              <a:gd name="connsiteY2" fmla="*/ 689212 h 689212"/>
              <a:gd name="connsiteX3" fmla="*/ 0 w 4189863"/>
              <a:gd name="connsiteY3" fmla="*/ 627797 h 689212"/>
              <a:gd name="connsiteX4" fmla="*/ 27296 w 4189863"/>
              <a:gd name="connsiteY4" fmla="*/ 47767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63" h="689212">
                <a:moveTo>
                  <a:pt x="27296" y="47767"/>
                </a:moveTo>
                <a:lnTo>
                  <a:pt x="4060209" y="0"/>
                </a:lnTo>
                <a:lnTo>
                  <a:pt x="4189863" y="689212"/>
                </a:lnTo>
                <a:lnTo>
                  <a:pt x="0" y="627797"/>
                </a:lnTo>
                <a:lnTo>
                  <a:pt x="27296" y="47767"/>
                </a:lnTo>
                <a:close/>
              </a:path>
            </a:pathLst>
          </a:custGeom>
          <a:solidFill>
            <a:srgbClr val="009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23432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169929" y="1311240"/>
            <a:ext cx="405463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Reasoning and Problem Solving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/>
          </p:nvPr>
        </p:nvGraphicFramePr>
        <p:xfrm>
          <a:off x="509206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3.png"/><Relationship Id="rId3" Type="http://schemas.openxmlformats.org/officeDocument/2006/relationships/image" Target="../media/image180.png"/><Relationship Id="rId7" Type="http://schemas.openxmlformats.org/officeDocument/2006/relationships/image" Target="../media/image1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35.pn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13.png"/><Relationship Id="rId5" Type="http://schemas.openxmlformats.org/officeDocument/2006/relationships/image" Target="../media/image44.png"/><Relationship Id="rId10" Type="http://schemas.openxmlformats.org/officeDocument/2006/relationships/image" Target="../media/image12.png"/><Relationship Id="rId4" Type="http://schemas.openxmlformats.org/officeDocument/2006/relationships/image" Target="../media/image43.png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46.png"/><Relationship Id="rId10" Type="http://schemas.openxmlformats.org/officeDocument/2006/relationships/image" Target="../media/image13.png"/><Relationship Id="rId4" Type="http://schemas.openxmlformats.org/officeDocument/2006/relationships/image" Target="../media/image450.png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51.png"/><Relationship Id="rId10" Type="http://schemas.openxmlformats.org/officeDocument/2006/relationships/image" Target="../media/image13.png"/><Relationship Id="rId4" Type="http://schemas.openxmlformats.org/officeDocument/2006/relationships/image" Target="../media/image54.png"/><Relationship Id="rId9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2.png"/><Relationship Id="rId4" Type="http://schemas.openxmlformats.org/officeDocument/2006/relationships/image" Target="../media/image52.png"/><Relationship Id="rId9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67.png"/><Relationship Id="rId9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png"/><Relationship Id="rId3" Type="http://schemas.openxmlformats.org/officeDocument/2006/relationships/image" Target="../media/image140.png"/><Relationship Id="rId7" Type="http://schemas.openxmlformats.org/officeDocument/2006/relationships/image" Target="../media/image1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t="20592" r="19588" b="20728"/>
          <a:stretch/>
        </p:blipFill>
        <p:spPr bwMode="auto">
          <a:xfrm>
            <a:off x="-21601" y="1"/>
            <a:ext cx="9927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28"/>
          <a:stretch/>
        </p:blipFill>
        <p:spPr>
          <a:xfrm>
            <a:off x="-21642" y="507002"/>
            <a:ext cx="9393978" cy="5919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4625"/>
          <a:stretch/>
        </p:blipFill>
        <p:spPr>
          <a:xfrm>
            <a:off x="815048" y="2516983"/>
            <a:ext cx="8105482" cy="1799955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23914" y="2563703"/>
            <a:ext cx="3930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</a:t>
            </a:r>
            <a:r>
              <a:rPr lang="en-GB" altLang="en-US" sz="2400" noProof="0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GB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Autumn - Block 2</a:t>
            </a: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3914" y="3288325"/>
            <a:ext cx="6116406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 &amp; Subtraction</a:t>
            </a:r>
            <a:endParaRPr kumimoji="0" lang="en-GB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6" y="210587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91963" y="737962"/>
                <a:ext cx="8056280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Ron and Jack use Base 10 to solve 225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8 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Ron’s method: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Jack’s method: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which method you would use and why.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63" y="737962"/>
                <a:ext cx="8056280" cy="5693866"/>
              </a:xfrm>
              <a:prstGeom prst="rect">
                <a:avLst/>
              </a:prstGeom>
              <a:blipFill>
                <a:blip r:embed="rId3"/>
                <a:stretch>
                  <a:fillRect l="-1513" t="-1071" b="-2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74" y="1543433"/>
            <a:ext cx="1264137" cy="8729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1" y="3839782"/>
            <a:ext cx="1172782" cy="881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1" y="2281829"/>
            <a:ext cx="901335" cy="903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3466" y="2281829"/>
            <a:ext cx="901335" cy="903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4607018"/>
            <a:ext cx="901335" cy="903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3466" y="4607018"/>
            <a:ext cx="901335" cy="90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74" y="2300852"/>
            <a:ext cx="193471" cy="8844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34" y="2300852"/>
            <a:ext cx="193471" cy="884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75" y="4547574"/>
            <a:ext cx="224593" cy="10267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37" y="2914060"/>
            <a:ext cx="253544" cy="3753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58" y="2604113"/>
            <a:ext cx="253544" cy="375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58" y="2313710"/>
            <a:ext cx="253544" cy="3753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98" y="2791802"/>
            <a:ext cx="253544" cy="375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98" y="2453153"/>
            <a:ext cx="253544" cy="3753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2" y="5322849"/>
            <a:ext cx="253544" cy="3753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2" y="5108210"/>
            <a:ext cx="253544" cy="3753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2" y="4893571"/>
            <a:ext cx="253544" cy="3753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2" y="4681056"/>
            <a:ext cx="253544" cy="3753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2" y="4473646"/>
            <a:ext cx="253544" cy="3753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17" y="5341508"/>
            <a:ext cx="253544" cy="3753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05" y="4913292"/>
            <a:ext cx="253544" cy="3753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17" y="4706944"/>
            <a:ext cx="253544" cy="3753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14" y="5127931"/>
            <a:ext cx="253544" cy="3753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14" y="4473646"/>
            <a:ext cx="253544" cy="3753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224" y="5321234"/>
            <a:ext cx="253544" cy="3753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45" y="5011287"/>
            <a:ext cx="253544" cy="3753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45" y="4720884"/>
            <a:ext cx="253544" cy="3753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85" y="5198976"/>
            <a:ext cx="253544" cy="3753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85" y="4860327"/>
            <a:ext cx="253544" cy="3753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669938"/>
            <a:ext cx="1159746" cy="11311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1644841"/>
            <a:ext cx="1159746" cy="113118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2619744"/>
            <a:ext cx="1159746" cy="113118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4106640"/>
            <a:ext cx="1198256" cy="12011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8" y="4051635"/>
            <a:ext cx="255435" cy="12858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36" y="4597282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Whitney has 125 stickers</a:t>
            </a:r>
            <a:r>
              <a:rPr lang="en-GB" sz="2800" dirty="0" smtClean="0">
                <a:latin typeface="Gill Sans MT" panose="020B0502020104020203" pitchFamily="34" charset="0"/>
              </a:rPr>
              <a:t>.</a:t>
            </a:r>
          </a:p>
          <a:p>
            <a:pPr lvl="0">
              <a:defRPr/>
            </a:pPr>
            <a:endParaRPr lang="en-GB" sz="2800" dirty="0"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She gives less than 10 stickers to Eva.</a:t>
            </a: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She has an odd number of stickers left.</a:t>
            </a: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How many stickers might Whitney have given away? </a:t>
            </a:r>
          </a:p>
          <a:p>
            <a:pPr lvl="0">
              <a:defRPr/>
            </a:pPr>
            <a:endParaRPr lang="en-GB" sz="2800" dirty="0"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What do you notice is the same about your answers?</a:t>
            </a:r>
          </a:p>
          <a:p>
            <a:pPr lvl="0">
              <a:defRPr/>
            </a:pPr>
            <a:endParaRPr lang="en-GB" sz="2800" dirty="0" smtClean="0"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latin typeface="Gill Sans MT" panose="020B0502020104020203" pitchFamily="34" charset="0"/>
              </a:rPr>
              <a:t>If </a:t>
            </a:r>
            <a:r>
              <a:rPr lang="en-GB" sz="2800" dirty="0">
                <a:latin typeface="Gill Sans MT" panose="020B0502020104020203" pitchFamily="34" charset="0"/>
              </a:rPr>
              <a:t>Whitney had an even number of stickers left, how many might she have given away?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669938"/>
            <a:ext cx="1159746" cy="1131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1644841"/>
            <a:ext cx="1159746" cy="1131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2619744"/>
            <a:ext cx="1159746" cy="1131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4106640"/>
            <a:ext cx="1198256" cy="1201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8" y="4051635"/>
            <a:ext cx="255435" cy="1285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36" y="4597282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how you would solve these calculations: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564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558</a:t>
                </a:r>
              </a:p>
              <a:p>
                <a:pPr lvl="0" algn="ctr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8  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725</a:t>
                </a:r>
              </a:p>
              <a:p>
                <a:pPr lvl="0" algn="ctr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352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361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____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3108543"/>
              </a:xfrm>
              <a:prstGeom prst="rect">
                <a:avLst/>
              </a:prstGeom>
              <a:blipFill>
                <a:blip r:embed="rId3"/>
                <a:stretch>
                  <a:fillRect l="-1590" t="-2157" b="-4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1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b="1" dirty="0">
                <a:solidFill>
                  <a:prstClr val="black"/>
                </a:solidFill>
                <a:latin typeface="Gill Sans MT" panose="020B0502020104020203" pitchFamily="34" charset="0"/>
              </a:rPr>
              <a:t>Spot the Mistake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Amir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should the answer be?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551" y="2163720"/>
            <a:ext cx="1063490" cy="870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2169145" y="2312127"/>
                <a:ext cx="4310032" cy="979714"/>
              </a:xfrm>
              <a:prstGeom prst="wedgeRoundRectCallout">
                <a:avLst>
                  <a:gd name="adj1" fmla="val -56732"/>
                  <a:gd name="adj2" fmla="val 9725"/>
                  <a:gd name="adj3" fmla="val 16667"/>
                </a:avLst>
              </a:prstGeom>
              <a:solidFill>
                <a:schemeClr val="accent5">
                  <a:alpha val="20000"/>
                </a:schemeClr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589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70 is equal to 582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145" y="2312127"/>
                <a:ext cx="4310032" cy="979714"/>
              </a:xfrm>
              <a:prstGeom prst="wedgeRoundRectCallout">
                <a:avLst>
                  <a:gd name="adj1" fmla="val -56732"/>
                  <a:gd name="adj2" fmla="val 972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3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Write </a:t>
                </a:r>
                <a:r>
                  <a:rPr lang="en-GB" sz="2800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one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calculation that could complete </a:t>
                </a:r>
                <a:r>
                  <a:rPr lang="en-GB" sz="2800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all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of the statements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456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10 &lt;</a:t>
                </a: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466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1 &gt;</a:t>
                </a: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466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0 =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401205"/>
              </a:xfrm>
              <a:prstGeom prst="rect">
                <a:avLst/>
              </a:prstGeom>
              <a:blipFill>
                <a:blip r:embed="rId3"/>
                <a:stretch>
                  <a:fillRect l="-1590" t="-1524" b="-2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783277" y="1984129"/>
            <a:ext cx="1135580" cy="5631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3277" y="3279552"/>
            <a:ext cx="1135580" cy="5631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83277" y="4574976"/>
            <a:ext cx="1135580" cy="5631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36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r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Rosie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Rosie’s method.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object 13"/>
          <p:cNvSpPr/>
          <p:nvPr/>
        </p:nvSpPr>
        <p:spPr>
          <a:xfrm>
            <a:off x="7889966" y="1214847"/>
            <a:ext cx="1055865" cy="99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2156347" y="1050410"/>
                <a:ext cx="4867026" cy="1714162"/>
              </a:xfrm>
              <a:prstGeom prst="wedgeRoundRectCallout">
                <a:avLst>
                  <a:gd name="adj1" fmla="val 68639"/>
                  <a:gd name="adj2" fmla="val 2912"/>
                  <a:gd name="adj3" fmla="val 16667"/>
                </a:avLst>
              </a:prstGeom>
              <a:solidFill>
                <a:schemeClr val="accent2">
                  <a:alpha val="2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When I calculated 392 subtract 20 I used my known fact that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7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347" y="1050410"/>
                <a:ext cx="4867026" cy="1714162"/>
              </a:xfrm>
              <a:prstGeom prst="wedgeRoundRectCallout">
                <a:avLst>
                  <a:gd name="adj1" fmla="val 68639"/>
                  <a:gd name="adj2" fmla="val 2912"/>
                  <a:gd name="adj3" fmla="val 16667"/>
                </a:avLst>
              </a:prstGeom>
              <a:blipFill>
                <a:blip r:embed="rId4"/>
                <a:stretch>
                  <a:fillRect l="-312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9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latin typeface="Gill Sans MT" panose="020B0502020104020203" pitchFamily="34" charset="0"/>
                  </a:rPr>
                  <a:t>Eva and Amir are calculating 783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Gill Sans MT" panose="020B0502020104020203" pitchFamily="34" charset="0"/>
                  </a:rPr>
                  <a:t> 90</a:t>
                </a:r>
              </a:p>
              <a:p>
                <a:pPr lvl="0">
                  <a:defRPr/>
                </a:pPr>
                <a:endParaRPr lang="en-GB" sz="2800" dirty="0">
                  <a:solidFill>
                    <a:srgbClr val="FF0000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Whose method do you prefer?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why.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832092"/>
              </a:xfrm>
              <a:prstGeom prst="rect">
                <a:avLst/>
              </a:prstGeom>
              <a:blipFill>
                <a:blip r:embed="rId3"/>
                <a:stretch>
                  <a:fillRect l="-1590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7" y="1515292"/>
            <a:ext cx="1128899" cy="156754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557340" y="1515292"/>
            <a:ext cx="3663893" cy="1110343"/>
          </a:xfrm>
          <a:prstGeom prst="wedgeRoundRectCallout">
            <a:avLst>
              <a:gd name="adj1" fmla="val -66337"/>
              <a:gd name="adj2" fmla="val 32792"/>
              <a:gd name="adj3" fmla="val 16667"/>
            </a:avLst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793, 803, 813, 823, 833, 843, 853, 863, 873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>
              <a:xfrm>
                <a:off x="3696790" y="3082834"/>
                <a:ext cx="3114876" cy="1202890"/>
              </a:xfrm>
              <a:prstGeom prst="wedgeRoundRectCallout">
                <a:avLst>
                  <a:gd name="adj1" fmla="val 74240"/>
                  <a:gd name="adj2" fmla="val 27222"/>
                  <a:gd name="adj3" fmla="val 16667"/>
                </a:avLst>
              </a:prstGeom>
              <a:solidFill>
                <a:schemeClr val="accent4">
                  <a:alpha val="20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783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100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883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883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873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90" y="3082834"/>
                <a:ext cx="3114876" cy="1202890"/>
              </a:xfrm>
              <a:prstGeom prst="wedgeRoundRectCallout">
                <a:avLst>
                  <a:gd name="adj1" fmla="val 74240"/>
                  <a:gd name="adj2" fmla="val 27222"/>
                  <a:gd name="adj3" fmla="val 16667"/>
                </a:avLst>
              </a:prstGeom>
              <a:blipFill>
                <a:blip r:embed="rId5"/>
                <a:stretch>
                  <a:fillRect b="-1980"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31" y="3304902"/>
            <a:ext cx="1100478" cy="9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Sort these calculations into two groups. Justify your answer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257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60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70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637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40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234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20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391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Compare your groups with a friend. </a:t>
                </a: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Are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they the same?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  <a:blipFill>
                <a:blip r:embed="rId3"/>
                <a:stretch>
                  <a:fillRect l="-1590" t="-1178" b="-2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6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3988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Which is the odd one out? Why</a:t>
                </a:r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?</a:t>
                </a: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marL="12700" lvl="0" algn="ctr">
                  <a:lnSpc>
                    <a:spcPts val="1614"/>
                  </a:lnSpc>
                  <a:spcBef>
                    <a:spcPts val="100"/>
                  </a:spcBef>
                  <a:defRPr/>
                </a:pPr>
                <a:r>
                  <a:rPr lang="en-GB" sz="2800" spc="-5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336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Bariol Regular"/>
                      </a:rPr>
                      <m:t>+</m:t>
                    </m:r>
                  </m:oMath>
                </a14:m>
                <a:r>
                  <a:rPr lang="en-GB" sz="2800" spc="-9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80</a:t>
                </a:r>
              </a:p>
              <a:p>
                <a:pPr marL="12700" lvl="0" algn="ctr">
                  <a:lnSpc>
                    <a:spcPts val="1614"/>
                  </a:lnSpc>
                  <a:spcBef>
                    <a:spcPts val="100"/>
                  </a:spcBef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12700" lvl="0" algn="ctr">
                  <a:lnSpc>
                    <a:spcPts val="1614"/>
                  </a:lnSpc>
                  <a:spcBef>
                    <a:spcPts val="100"/>
                  </a:spcBef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12700" lvl="0" algn="ctr">
                  <a:lnSpc>
                    <a:spcPts val="1540"/>
                  </a:lnSpc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12700" lvl="0" algn="ctr">
                  <a:lnSpc>
                    <a:spcPts val="1540"/>
                  </a:lnSpc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453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Bariol Regular"/>
                      </a:rPr>
                      <m:t>+</m:t>
                    </m:r>
                  </m:oMath>
                </a14:m>
                <a:r>
                  <a:rPr lang="en-GB" sz="2800" spc="-1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60</a:t>
                </a:r>
              </a:p>
              <a:p>
                <a:pPr marL="12700" lvl="0" algn="ctr">
                  <a:lnSpc>
                    <a:spcPts val="1540"/>
                  </a:lnSpc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12700" lvl="0" algn="ctr">
                  <a:lnSpc>
                    <a:spcPts val="1540"/>
                  </a:lnSpc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26034" lvl="0" algn="ctr">
                  <a:lnSpc>
                    <a:spcPts val="1540"/>
                  </a:lnSpc>
                  <a:defRPr/>
                </a:pPr>
                <a:endParaRPr lang="en-GB" sz="2800" spc="-5" dirty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26034" lvl="0" algn="ctr">
                  <a:lnSpc>
                    <a:spcPts val="1540"/>
                  </a:lnSpc>
                  <a:defRPr/>
                </a:pPr>
                <a:r>
                  <a:rPr lang="en-GB" sz="2800" spc="-5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347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Bariol Regular"/>
                      </a:rPr>
                      <m:t>+</m:t>
                    </m:r>
                  </m:oMath>
                </a14:m>
                <a:r>
                  <a:rPr lang="en-GB" sz="2800" spc="-9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70</a:t>
                </a:r>
              </a:p>
              <a:p>
                <a:pPr marL="26034" lvl="0" algn="ctr">
                  <a:lnSpc>
                    <a:spcPts val="1540"/>
                  </a:lnSpc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26034" lvl="0" algn="ctr">
                  <a:lnSpc>
                    <a:spcPts val="1540"/>
                  </a:lnSpc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13970" lvl="0" algn="ctr">
                  <a:lnSpc>
                    <a:spcPts val="1614"/>
                  </a:lnSpc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13970" lvl="0" algn="ctr">
                  <a:lnSpc>
                    <a:spcPts val="1614"/>
                  </a:lnSpc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285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Bariol Regular"/>
                      </a:rPr>
                      <m:t>+</m:t>
                    </m:r>
                  </m:oMath>
                </a14:m>
                <a:r>
                  <a:rPr lang="en-GB" sz="2800" spc="-9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80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3988271"/>
              </a:xfrm>
              <a:prstGeom prst="rect">
                <a:avLst/>
              </a:prstGeom>
              <a:blipFill>
                <a:blip r:embed="rId3"/>
                <a:stretch>
                  <a:fillRect l="-1590" t="-1682" b="-42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4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3290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5080" lvl="0">
                  <a:defRPr/>
                </a:pPr>
                <a:r>
                  <a:rPr lang="en-US" sz="2800" spc="-5" dirty="0" smtClean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Complete </a:t>
                </a:r>
                <a:r>
                  <a:rPr lang="en-US" sz="2800" spc="-5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the missing digits. </a:t>
                </a:r>
                <a:endParaRPr lang="en-US" sz="2800" spc="-5" dirty="0" smtClean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12700" marR="5080" lvl="0">
                  <a:lnSpc>
                    <a:spcPts val="1550"/>
                  </a:lnSpc>
                  <a:spcBef>
                    <a:spcPts val="260"/>
                  </a:spcBef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12700" lvl="0" algn="ctr">
                  <a:tabLst>
                    <a:tab pos="384175" algn="l"/>
                  </a:tabLst>
                  <a:defRPr/>
                </a:pPr>
                <a:endParaRPr lang="en-US" sz="2400"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  <a:p>
                <a:pPr marL="12700" lvl="0" algn="ctr">
                  <a:tabLst>
                    <a:tab pos="384175" algn="l"/>
                  </a:tabLst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13</a:t>
                </a: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	</a:t>
                </a:r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Bariol Regular"/>
                      </a:rPr>
                      <m:t>–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 50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Bariol Regular"/>
                      </a:rPr>
                      <m:t>=</m:t>
                    </m:r>
                  </m:oMath>
                </a14:m>
                <a:r>
                  <a:rPr lang="en-US" sz="2800" spc="-114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85</a:t>
                </a:r>
              </a:p>
              <a:p>
                <a:pPr lvl="0" algn="ctr">
                  <a:spcBef>
                    <a:spcPts val="20"/>
                  </a:spcBef>
                  <a:defRPr/>
                </a:pPr>
                <a:endParaRPr lang="en-US" sz="2800"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  <a:p>
                <a:pPr marL="12700" lvl="0" algn="ctr">
                  <a:tabLst>
                    <a:tab pos="915035" algn="l"/>
                  </a:tabLst>
                  <a:defRPr/>
                </a:pPr>
                <a:r>
                  <a:rPr lang="en-US" sz="2800" spc="-5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334</a:t>
                </a: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Bariol Regular"/>
                      </a:rPr>
                      <m:t>–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 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   0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Bariol Regular"/>
                      </a:rPr>
                      <m:t>=</m:t>
                    </m:r>
                  </m:oMath>
                </a14:m>
                <a:r>
                  <a:rPr lang="en-US" sz="2800" spc="-9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 </a:t>
                </a:r>
                <a:r>
                  <a:rPr lang="en-US" sz="2800" spc="-5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294</a:t>
                </a: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lvl="0" algn="ctr">
                  <a:spcBef>
                    <a:spcPts val="20"/>
                  </a:spcBef>
                  <a:defRPr/>
                </a:pPr>
                <a:endParaRPr lang="en-US" sz="2800"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  <a:p>
                <a:pPr marL="12700" lvl="0" algn="ctr">
                  <a:tabLst>
                    <a:tab pos="937894" algn="l"/>
                  </a:tabLst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545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Bariol Regular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 6    5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Bariol Regular"/>
                      </a:rPr>
                      <m:t>–</m:t>
                    </m:r>
                  </m:oMath>
                </a14:m>
                <a:r>
                  <a:rPr lang="en-US" sz="2800" spc="-1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70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3290644"/>
              </a:xfrm>
              <a:prstGeom prst="rect">
                <a:avLst/>
              </a:prstGeom>
              <a:blipFill>
                <a:blip r:embed="rId3"/>
                <a:stretch>
                  <a:fillRect l="-1590" t="-2037" b="-4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227851" y="1832791"/>
            <a:ext cx="317930" cy="39043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627669" y="2717634"/>
            <a:ext cx="317930" cy="39043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891007" y="3566474"/>
            <a:ext cx="317930" cy="39043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GB" sz="2800" u="sng" dirty="0">
                    <a:latin typeface="Gill Sans MT" panose="020B0502020104020203" pitchFamily="34" charset="0"/>
                  </a:rPr>
                  <a:t>	</a:t>
                </a:r>
                <a:r>
                  <a:rPr lang="en-GB" sz="2800" dirty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Gill Sans MT" panose="020B0502020104020203" pitchFamily="34" charset="0"/>
                  </a:rPr>
                  <a:t> </a:t>
                </a:r>
                <a:r>
                  <a:rPr lang="en-GB" sz="2800" u="sng" dirty="0">
                    <a:latin typeface="Gill Sans MT" panose="020B0502020104020203" pitchFamily="34" charset="0"/>
                  </a:rPr>
                  <a:t>	    </a:t>
                </a:r>
                <a:r>
                  <a:rPr lang="en-GB" sz="2800" dirty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Gill Sans MT" panose="020B0502020104020203" pitchFamily="34" charset="0"/>
                  </a:rPr>
                  <a:t> 800</a:t>
                </a:r>
              </a:p>
              <a:p>
                <a:pPr lvl="0" algn="ctr">
                  <a:defRPr/>
                </a:pPr>
                <a:endParaRPr lang="en-GB" sz="2800" dirty="0"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latin typeface="Gill Sans MT" panose="020B0502020104020203" pitchFamily="34" charset="0"/>
                  </a:rPr>
                  <a:t>Each of the missing numbers are multiples of 100</a:t>
                </a:r>
              </a:p>
              <a:p>
                <a:pPr lvl="0" algn="ctr">
                  <a:defRPr/>
                </a:pPr>
                <a:endParaRPr lang="en-GB" sz="2800" dirty="0"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latin typeface="Gill Sans MT" panose="020B0502020104020203" pitchFamily="34" charset="0"/>
                  </a:rPr>
                  <a:t>Find all the possible missing numbers.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2246769"/>
              </a:xfrm>
              <a:prstGeom prst="rect">
                <a:avLst/>
              </a:prstGeom>
              <a:blipFill>
                <a:blip r:embed="rId3"/>
                <a:stretch>
                  <a:fillRect l="-1590" t="-2989" b="-6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625" y="4233176"/>
            <a:ext cx="1238735" cy="1241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57" y="4169098"/>
            <a:ext cx="1404485" cy="13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tabLst>
                <a:tab pos="937894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Whitney thinks the rule for the function machine is subtract </a:t>
            </a: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60</a:t>
            </a:r>
          </a:p>
          <a:p>
            <a:pPr marL="12700" lvl="0">
              <a:tabLst>
                <a:tab pos="937894" algn="l"/>
              </a:tabLst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  <a:p>
            <a:pPr marL="12700" lvl="0">
              <a:tabLst>
                <a:tab pos="937894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Is she correct? Explain why</a:t>
            </a: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.</a:t>
            </a:r>
          </a:p>
          <a:p>
            <a:pPr marL="12700" lvl="0">
              <a:tabLst>
                <a:tab pos="937894" algn="l"/>
              </a:tabLst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  <a:p>
            <a:pPr marL="12700" lvl="0">
              <a:tabLst>
                <a:tab pos="937894" algn="l"/>
              </a:tabLst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  <a:p>
            <a:pPr marL="12700" lvl="0" algn="ctr">
              <a:tabLst>
                <a:tab pos="937894" algn="l"/>
              </a:tabLst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Input                Rule               Output</a:t>
            </a:r>
          </a:p>
          <a:p>
            <a:pPr marL="12700" lvl="0" algn="ctr">
              <a:tabLst>
                <a:tab pos="937894" algn="l"/>
              </a:tabLst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  <a:p>
            <a:pPr marL="12700" lvl="0" algn="ctr">
              <a:tabLst>
                <a:tab pos="937894" algn="l"/>
              </a:tabLst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  <a:p>
            <a:pPr marL="12700" lvl="0" algn="ctr">
              <a:tabLst>
                <a:tab pos="937894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567                   ?                    497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67060" y="4810057"/>
            <a:ext cx="1156746" cy="14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478072" y="4795621"/>
            <a:ext cx="1156746" cy="14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669938"/>
            <a:ext cx="1159746" cy="1131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1644841"/>
            <a:ext cx="1159746" cy="1131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2619744"/>
            <a:ext cx="1159746" cy="1131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4106640"/>
            <a:ext cx="1198256" cy="1201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8" y="4051635"/>
            <a:ext cx="255435" cy="1285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36" y="4597282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2846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5080" lvl="0">
                  <a:defRPr/>
                </a:pPr>
                <a:r>
                  <a:rPr lang="en-US" sz="2800" spc="-5" dirty="0" smtClean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How </a:t>
                </a:r>
                <a:r>
                  <a:rPr lang="en-US" sz="2800" spc="-5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many different methods could you  </a:t>
                </a: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use to </a:t>
                </a:r>
                <a:r>
                  <a:rPr lang="en-US" sz="2800" spc="-5" dirty="0" smtClean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solve</a:t>
                </a:r>
              </a:p>
              <a:p>
                <a:pPr marR="5080" lvl="0">
                  <a:defRPr/>
                </a:pPr>
                <a:endParaRPr lang="en-US" sz="2800" spc="-5" dirty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R="5080" lvl="0"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837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Bariol Regular"/>
                      </a:rPr>
                      <m:t>–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 90?</a:t>
                </a:r>
              </a:p>
              <a:p>
                <a:pPr marL="12700" marR="5080" lvl="0">
                  <a:lnSpc>
                    <a:spcPts val="1550"/>
                  </a:lnSpc>
                  <a:spcBef>
                    <a:spcPts val="260"/>
                  </a:spcBef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12700" marR="5080" lvl="0">
                  <a:lnSpc>
                    <a:spcPts val="1550"/>
                  </a:lnSpc>
                  <a:spcBef>
                    <a:spcPts val="260"/>
                  </a:spcBef>
                  <a:defRPr/>
                </a:pPr>
                <a:endParaRPr lang="en-US" sz="2800" dirty="0" smtClean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12700" marR="5080" lvl="0">
                  <a:lnSpc>
                    <a:spcPts val="1550"/>
                  </a:lnSpc>
                  <a:spcBef>
                    <a:spcPts val="260"/>
                  </a:spcBef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12700" marR="5080" lvl="0">
                  <a:lnSpc>
                    <a:spcPts val="1550"/>
                  </a:lnSpc>
                  <a:spcBef>
                    <a:spcPts val="260"/>
                  </a:spcBef>
                  <a:defRPr/>
                </a:pPr>
                <a:endParaRPr lang="en-US" sz="2800" dirty="0" smtClean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12700" marR="5080" lvl="0">
                  <a:lnSpc>
                    <a:spcPts val="1550"/>
                  </a:lnSpc>
                  <a:spcBef>
                    <a:spcPts val="260"/>
                  </a:spcBef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  <a:cs typeface="Bariol Regular"/>
                </a:endParaRPr>
              </a:p>
              <a:p>
                <a:pPr marL="12700" marR="5080" lvl="0">
                  <a:lnSpc>
                    <a:spcPts val="1550"/>
                  </a:lnSpc>
                  <a:spcBef>
                    <a:spcPts val="260"/>
                  </a:spcBef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Share </a:t>
                </a: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  <a:cs typeface="Bariol Regular"/>
                  </a:rPr>
                  <a:t>your methods with a partner.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2846933"/>
              </a:xfrm>
              <a:prstGeom prst="rect">
                <a:avLst/>
              </a:prstGeom>
              <a:blipFill>
                <a:blip r:embed="rId3"/>
                <a:stretch>
                  <a:fillRect l="-1590" t="-2355" b="-62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8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 Alex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she correct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how you know.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2063" y="736900"/>
            <a:ext cx="1346023" cy="1837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3381985" y="2010039"/>
                <a:ext cx="3903970" cy="927463"/>
              </a:xfrm>
              <a:prstGeom prst="wedgeRoundRectCallout">
                <a:avLst>
                  <a:gd name="adj1" fmla="val -60810"/>
                  <a:gd name="adj2" fmla="val -46031"/>
                  <a:gd name="adj3" fmla="val 16667"/>
                </a:avLst>
              </a:prstGeom>
              <a:solidFill>
                <a:schemeClr val="accent2">
                  <a:alpha val="20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306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300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906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300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985" y="2010039"/>
                <a:ext cx="3903970" cy="927463"/>
              </a:xfrm>
              <a:prstGeom prst="wedgeRoundRectCallout">
                <a:avLst>
                  <a:gd name="adj1" fmla="val -60810"/>
                  <a:gd name="adj2" fmla="val -46031"/>
                  <a:gd name="adj3" fmla="val 16667"/>
                </a:avLst>
              </a:prstGeom>
              <a:blipFill>
                <a:blip r:embed="rId4"/>
                <a:stretch>
                  <a:fillRect r="-1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669938"/>
            <a:ext cx="1159746" cy="1131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1644841"/>
            <a:ext cx="1159746" cy="1131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2619744"/>
            <a:ext cx="1159746" cy="1131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4106640"/>
            <a:ext cx="1198256" cy="1201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8" y="4051635"/>
            <a:ext cx="255435" cy="1285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36" y="4597282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Teddy starts with the number 356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 adds a multiple of 100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His new number is greater than 500 but less than 800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Complete the table.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079348"/>
              </p:ext>
            </p:extLst>
          </p:nvPr>
        </p:nvGraphicFramePr>
        <p:xfrm>
          <a:off x="889549" y="3204817"/>
          <a:ext cx="7797250" cy="2595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8625">
                  <a:extLst>
                    <a:ext uri="{9D8B030D-6E8A-4147-A177-3AD203B41FA5}">
                      <a16:colId xmlns:a16="http://schemas.microsoft.com/office/drawing/2014/main" val="3970652148"/>
                    </a:ext>
                  </a:extLst>
                </a:gridCol>
                <a:gridCol w="3898625">
                  <a:extLst>
                    <a:ext uri="{9D8B030D-6E8A-4147-A177-3AD203B41FA5}">
                      <a16:colId xmlns:a16="http://schemas.microsoft.com/office/drawing/2014/main" val="393981148"/>
                    </a:ext>
                  </a:extLst>
                </a:gridCol>
              </a:tblGrid>
              <a:tr h="121092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Gill Sans MT" panose="020B0502020104020203" pitchFamily="34" charset="0"/>
                        </a:rPr>
                        <a:t>Numbers he couldn’t have added</a:t>
                      </a:r>
                      <a:endParaRPr lang="en-GB" sz="2800" b="1" dirty="0">
                        <a:latin typeface="Gill Sans MT" panose="020B0502020104020203" pitchFamily="34" charset="0"/>
                      </a:endParaRPr>
                    </a:p>
                  </a:txBody>
                  <a:tcPr marL="18000" marR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Gill Sans MT" panose="020B0502020104020203" pitchFamily="34" charset="0"/>
                        </a:rPr>
                        <a:t>Numbers he could have added</a:t>
                      </a:r>
                      <a:endParaRPr lang="en-GB" sz="2800" b="1" dirty="0">
                        <a:latin typeface="Gill Sans MT" panose="020B0502020104020203" pitchFamily="34" charset="0"/>
                      </a:endParaRPr>
                    </a:p>
                  </a:txBody>
                  <a:tcPr marL="18000" marR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024659"/>
                  </a:ext>
                </a:extLst>
              </a:tr>
              <a:tr h="1384169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latin typeface="Gill Sans MT" panose="020B0502020104020203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Gill Sans MT" panose="020B0502020104020203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074422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669938"/>
            <a:ext cx="1159746" cy="1131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1644841"/>
            <a:ext cx="1159746" cy="1131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2619744"/>
            <a:ext cx="1159746" cy="1131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4106640"/>
            <a:ext cx="1198256" cy="1201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8" y="4051635"/>
            <a:ext cx="255435" cy="1285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36" y="4597282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Complete the scenarios so they </a:t>
            </a:r>
            <a:r>
              <a:rPr lang="en-GB" sz="2800" dirty="0" smtClean="0">
                <a:latin typeface="Gill Sans MT" panose="020B0502020104020203" pitchFamily="34" charset="0"/>
              </a:rPr>
              <a:t>match </a:t>
            </a:r>
            <a:r>
              <a:rPr lang="en-GB" sz="2800" dirty="0">
                <a:latin typeface="Gill Sans MT" panose="020B0502020104020203" pitchFamily="34" charset="0"/>
              </a:rPr>
              <a:t>the bar model</a:t>
            </a:r>
            <a:r>
              <a:rPr lang="en-GB" sz="2800" dirty="0" smtClean="0">
                <a:latin typeface="Gill Sans MT" panose="020B0502020104020203" pitchFamily="34" charset="0"/>
              </a:rPr>
              <a:t>.</a:t>
            </a:r>
          </a:p>
          <a:p>
            <a:pPr lvl="0">
              <a:defRPr/>
            </a:pPr>
            <a:r>
              <a:rPr lang="en-GB" sz="2800" dirty="0" smtClean="0">
                <a:latin typeface="Gill Sans MT" panose="020B0502020104020203" pitchFamily="34" charset="0"/>
              </a:rPr>
              <a:t> </a:t>
            </a:r>
            <a:endParaRPr lang="en-GB" sz="2800" dirty="0"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latin typeface="Gill Sans MT" panose="020B0502020104020203" pitchFamily="34" charset="0"/>
              </a:rPr>
              <a:t>Ron </a:t>
            </a:r>
            <a:r>
              <a:rPr lang="en-GB" sz="2800" dirty="0">
                <a:latin typeface="Gill Sans MT" panose="020B0502020104020203" pitchFamily="34" charset="0"/>
              </a:rPr>
              <a:t>has ____ altogether.</a:t>
            </a:r>
          </a:p>
          <a:p>
            <a:pPr lvl="0">
              <a:defRPr/>
            </a:pPr>
            <a:r>
              <a:rPr lang="en-GB" sz="2800" dirty="0" smtClean="0">
                <a:latin typeface="Gill Sans MT" panose="020B0502020104020203" pitchFamily="34" charset="0"/>
              </a:rPr>
              <a:t>He spends ______ and has £476 pounds left.</a:t>
            </a:r>
            <a:endParaRPr lang="en-GB" sz="2800" dirty="0"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Jack has _______</a:t>
            </a: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Eva has £200</a:t>
            </a: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They have _____ altogether.</a:t>
            </a:r>
          </a:p>
          <a:p>
            <a:pPr lvl="0">
              <a:defRPr/>
            </a:pPr>
            <a:r>
              <a:rPr lang="en-GB" sz="2800" dirty="0" smtClean="0">
                <a:latin typeface="Gill Sans MT" panose="020B0502020104020203" pitchFamily="34" charset="0"/>
              </a:rPr>
              <a:t>Amir </a:t>
            </a:r>
            <a:r>
              <a:rPr lang="en-GB" sz="2800" dirty="0">
                <a:latin typeface="Gill Sans MT" panose="020B0502020104020203" pitchFamily="34" charset="0"/>
              </a:rPr>
              <a:t>has £200 more than Rosie.</a:t>
            </a: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Amir has _______</a:t>
            </a: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Rosie has </a:t>
            </a:r>
            <a:r>
              <a:rPr lang="en-GB" sz="2800" dirty="0" smtClean="0">
                <a:latin typeface="Gill Sans MT" panose="020B0502020104020203" pitchFamily="34" charset="0"/>
              </a:rPr>
              <a:t>_______</a:t>
            </a:r>
          </a:p>
          <a:p>
            <a:pPr lvl="0">
              <a:defRPr/>
            </a:pPr>
            <a:endParaRPr lang="en-GB" dirty="0"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Draw your own bar model where one of the parts is a multiple of </a:t>
            </a:r>
            <a:r>
              <a:rPr lang="en-GB" sz="2800" dirty="0" smtClean="0">
                <a:latin typeface="Gill Sans MT" panose="020B0502020104020203" pitchFamily="34" charset="0"/>
              </a:rPr>
              <a:t>100</a:t>
            </a:r>
            <a:endParaRPr lang="en-GB" sz="2800" dirty="0"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Write scenarios to match the bar model.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52004"/>
              </p:ext>
            </p:extLst>
          </p:nvPr>
        </p:nvGraphicFramePr>
        <p:xfrm>
          <a:off x="6190499" y="2906895"/>
          <a:ext cx="2755332" cy="1036320"/>
        </p:xfrm>
        <a:graphic>
          <a:graphicData uri="http://schemas.openxmlformats.org/drawingml/2006/table">
            <a:tbl>
              <a:tblPr firstRow="1" bandRow="1"/>
              <a:tblGrid>
                <a:gridCol w="1837354">
                  <a:extLst>
                    <a:ext uri="{9D8B030D-6E8A-4147-A177-3AD203B41FA5}">
                      <a16:colId xmlns:a16="http://schemas.microsoft.com/office/drawing/2014/main" val="2236149802"/>
                    </a:ext>
                  </a:extLst>
                </a:gridCol>
                <a:gridCol w="917978">
                  <a:extLst>
                    <a:ext uri="{9D8B030D-6E8A-4147-A177-3AD203B41FA5}">
                      <a16:colId xmlns:a16="http://schemas.microsoft.com/office/drawing/2014/main" val="1714326356"/>
                    </a:ext>
                  </a:extLst>
                </a:gridCol>
              </a:tblGrid>
              <a:tr h="425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476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200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560343"/>
                  </a:ext>
                </a:extLst>
              </a:tr>
              <a:tr h="42510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676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Bariol Regular" panose="0200050604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7550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1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Dora uses column addition to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solve 251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4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Is this the most efficient method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?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what Dora could have done.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/>
                </a:r>
                <a:b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</a:b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Tell Dora how she can use your strategy to solve 241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40 and 241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400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  <a:blipFill>
                <a:blip r:embed="rId3"/>
                <a:stretch>
                  <a:fillRect l="-1590" t="-1178" r="-681" b="-2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47158"/>
                  </p:ext>
                </p:extLst>
              </p:nvPr>
            </p:nvGraphicFramePr>
            <p:xfrm>
              <a:off x="3362006" y="1608140"/>
              <a:ext cx="2314488" cy="223271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7862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4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47158"/>
                  </p:ext>
                </p:extLst>
              </p:nvPr>
            </p:nvGraphicFramePr>
            <p:xfrm>
              <a:off x="3362006" y="1608140"/>
              <a:ext cx="2314488" cy="223271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7862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7442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53" t="-101639" r="-303158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4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0125840"/>
                  </p:ext>
                </p:extLst>
              </p:nvPr>
            </p:nvGraphicFramePr>
            <p:xfrm>
              <a:off x="10012496" y="1516328"/>
              <a:ext cx="2314488" cy="223271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7862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0125840"/>
                  </p:ext>
                </p:extLst>
              </p:nvPr>
            </p:nvGraphicFramePr>
            <p:xfrm>
              <a:off x="10012496" y="1516328"/>
              <a:ext cx="2314488" cy="223271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7862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7442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53" t="-100000" r="-303158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10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139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lnSpc>
                <a:spcPct val="91800"/>
              </a:lnSpc>
              <a:spcBef>
                <a:spcPts val="240"/>
              </a:spcBef>
              <a:defRPr/>
            </a:pPr>
            <a:r>
              <a:rPr lang="en-US" sz="4000" b="1" spc="-5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Investigate</a:t>
            </a:r>
          </a:p>
          <a:p>
            <a:pPr marL="12700" marR="5080" lvl="0">
              <a:lnSpc>
                <a:spcPct val="91800"/>
              </a:lnSpc>
              <a:spcBef>
                <a:spcPts val="240"/>
              </a:spcBef>
              <a:defRPr/>
            </a:pPr>
            <a:endParaRPr lang="en-US" sz="2800" spc="-5" dirty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  <a:p>
            <a:pPr marL="12700" marR="5080" lvl="0">
              <a:lnSpc>
                <a:spcPct val="91800"/>
              </a:lnSpc>
              <a:spcBef>
                <a:spcPts val="240"/>
              </a:spcBef>
              <a:defRPr/>
            </a:pPr>
            <a:r>
              <a:rPr lang="en-US" sz="2800" spc="-5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Does adding and subtracting ones </a:t>
            </a: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to a </a:t>
            </a:r>
            <a:r>
              <a:rPr lang="en-US" sz="2800" spc="-5" dirty="0" smtClean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3-digit </a:t>
            </a:r>
            <a:r>
              <a:rPr lang="en-US" sz="2800" spc="-5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number only affect the ones </a:t>
            </a:r>
            <a:r>
              <a:rPr lang="en-US" sz="2800" spc="-5" dirty="0" smtClean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column</a:t>
            </a:r>
            <a:r>
              <a:rPr lang="en-US" sz="2800" spc="-5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?</a:t>
            </a:r>
          </a:p>
          <a:p>
            <a:pPr marL="12700" marR="5080" lvl="0">
              <a:lnSpc>
                <a:spcPct val="91800"/>
              </a:lnSpc>
              <a:spcBef>
                <a:spcPts val="240"/>
              </a:spcBef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  <a:p>
            <a:pPr marL="12700" marR="41275" lvl="0">
              <a:lnSpc>
                <a:spcPct val="91800"/>
              </a:lnSpc>
              <a:spcBef>
                <a:spcPts val="5"/>
              </a:spcBef>
              <a:defRPr/>
            </a:pPr>
            <a:r>
              <a:rPr lang="en-US" sz="2800" spc="-5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Does adding and subtracting tens </a:t>
            </a: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to a </a:t>
            </a:r>
            <a:r>
              <a:rPr lang="en-US" sz="2800" spc="-5" dirty="0" smtClean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3-digit </a:t>
            </a:r>
            <a:r>
              <a:rPr lang="en-US" sz="2800" spc="-5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number only affect the tens </a:t>
            </a:r>
            <a:r>
              <a:rPr lang="en-US" sz="2800" spc="-5" dirty="0" smtClean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column</a:t>
            </a:r>
            <a:r>
              <a:rPr lang="en-US" sz="2800" spc="-5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?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907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Eva has 169 sweets in a jar.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She gives 37 sweets to Mo.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Which model represents this problem?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035448"/>
              </p:ext>
            </p:extLst>
          </p:nvPr>
        </p:nvGraphicFramePr>
        <p:xfrm>
          <a:off x="2161215" y="2791774"/>
          <a:ext cx="2755332" cy="1036320"/>
        </p:xfrm>
        <a:graphic>
          <a:graphicData uri="http://schemas.openxmlformats.org/drawingml/2006/table">
            <a:tbl>
              <a:tblPr firstRow="1" bandRow="1"/>
              <a:tblGrid>
                <a:gridCol w="814904">
                  <a:extLst>
                    <a:ext uri="{9D8B030D-6E8A-4147-A177-3AD203B41FA5}">
                      <a16:colId xmlns:a16="http://schemas.microsoft.com/office/drawing/2014/main" val="2236149802"/>
                    </a:ext>
                  </a:extLst>
                </a:gridCol>
                <a:gridCol w="1940428">
                  <a:extLst>
                    <a:ext uri="{9D8B030D-6E8A-4147-A177-3AD203B41FA5}">
                      <a16:colId xmlns:a16="http://schemas.microsoft.com/office/drawing/2014/main" val="2008560130"/>
                    </a:ext>
                  </a:extLst>
                </a:gridCol>
              </a:tblGrid>
              <a:tr h="42510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132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60343"/>
                  </a:ext>
                </a:extLst>
              </a:tr>
              <a:tr h="425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37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169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55065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591504"/>
              </p:ext>
            </p:extLst>
          </p:nvPr>
        </p:nvGraphicFramePr>
        <p:xfrm>
          <a:off x="1063138" y="4871360"/>
          <a:ext cx="2755332" cy="1036320"/>
        </p:xfrm>
        <a:graphic>
          <a:graphicData uri="http://schemas.openxmlformats.org/drawingml/2006/table">
            <a:tbl>
              <a:tblPr firstRow="1" bandRow="1"/>
              <a:tblGrid>
                <a:gridCol w="814904">
                  <a:extLst>
                    <a:ext uri="{9D8B030D-6E8A-4147-A177-3AD203B41FA5}">
                      <a16:colId xmlns:a16="http://schemas.microsoft.com/office/drawing/2014/main" val="2236149802"/>
                    </a:ext>
                  </a:extLst>
                </a:gridCol>
                <a:gridCol w="1940428">
                  <a:extLst>
                    <a:ext uri="{9D8B030D-6E8A-4147-A177-3AD203B41FA5}">
                      <a16:colId xmlns:a16="http://schemas.microsoft.com/office/drawing/2014/main" val="2008560130"/>
                    </a:ext>
                  </a:extLst>
                </a:gridCol>
              </a:tblGrid>
              <a:tr h="42510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169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60343"/>
                  </a:ext>
                </a:extLst>
              </a:tr>
              <a:tr h="425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37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132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550655"/>
                  </a:ext>
                </a:extLst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5893546" y="2038810"/>
            <a:ext cx="2198382" cy="2194930"/>
            <a:chOff x="5893545" y="2038809"/>
            <a:chExt cx="2509327" cy="2505387"/>
          </a:xfrm>
        </p:grpSpPr>
        <p:grpSp>
          <p:nvGrpSpPr>
            <p:cNvPr id="18" name="Group 17"/>
            <p:cNvGrpSpPr/>
            <p:nvPr/>
          </p:nvGrpSpPr>
          <p:grpSpPr>
            <a:xfrm rot="16200000">
              <a:off x="5895515" y="2036839"/>
              <a:ext cx="2505387" cy="2509327"/>
              <a:chOff x="3282511" y="219118"/>
              <a:chExt cx="5605726" cy="5614541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918642" y="219118"/>
                <a:ext cx="2397704" cy="23977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282511" y="3435955"/>
                <a:ext cx="2397704" cy="23977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490533" y="3421621"/>
                <a:ext cx="2397704" cy="23977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" name="Straight Connector 21"/>
              <p:cNvCxnSpPr>
                <a:stCxn id="19" idx="3"/>
                <a:endCxn id="20" idx="0"/>
              </p:cNvCxnSpPr>
              <p:nvPr/>
            </p:nvCxnSpPr>
            <p:spPr>
              <a:xfrm flipH="1">
                <a:off x="4494063" y="2265686"/>
                <a:ext cx="775715" cy="11702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9" idx="5"/>
                <a:endCxn id="21" idx="0"/>
              </p:cNvCxnSpPr>
              <p:nvPr/>
            </p:nvCxnSpPr>
            <p:spPr>
              <a:xfrm>
                <a:off x="6965210" y="2265686"/>
                <a:ext cx="724175" cy="11559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5919835" y="3015536"/>
              <a:ext cx="101903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800" i="0" dirty="0" smtClean="0">
                  <a:latin typeface="Gill Sans MT" panose="020B0502020104020203" pitchFamily="34" charset="0"/>
                </a:rPr>
                <a:t>132</a:t>
              </a:r>
              <a:endParaRPr lang="en-GB" sz="2800" dirty="0">
                <a:latin typeface="Gill Sans MT" panose="020B05020201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1258" y="2342319"/>
              <a:ext cx="107161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800" i="0" dirty="0" smtClean="0">
                  <a:latin typeface="Gill Sans MT" panose="020B0502020104020203" pitchFamily="34" charset="0"/>
                </a:rPr>
                <a:t>169</a:t>
              </a:r>
              <a:endParaRPr lang="en-GB" sz="2800" dirty="0">
                <a:latin typeface="Gill Sans MT" panose="020B050202010402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18484" y="3750234"/>
              <a:ext cx="107161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800" i="0" dirty="0" smtClean="0">
                  <a:latin typeface="Gill Sans MT" panose="020B0502020104020203" pitchFamily="34" charset="0"/>
                </a:rPr>
                <a:t>37</a:t>
              </a:r>
              <a:endParaRPr lang="en-GB" sz="280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32205" y="4125502"/>
            <a:ext cx="2277132" cy="2273556"/>
            <a:chOff x="5800536" y="4175113"/>
            <a:chExt cx="2509327" cy="2505387"/>
          </a:xfrm>
        </p:grpSpPr>
        <p:grpSp>
          <p:nvGrpSpPr>
            <p:cNvPr id="27" name="Group 26"/>
            <p:cNvGrpSpPr/>
            <p:nvPr/>
          </p:nvGrpSpPr>
          <p:grpSpPr>
            <a:xfrm rot="16200000">
              <a:off x="5802506" y="4173143"/>
              <a:ext cx="2505387" cy="2509327"/>
              <a:chOff x="3282511" y="219118"/>
              <a:chExt cx="5605726" cy="561454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918642" y="219118"/>
                <a:ext cx="2397704" cy="23977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282511" y="3435955"/>
                <a:ext cx="2397704" cy="23977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490533" y="3421621"/>
                <a:ext cx="2397704" cy="23977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30"/>
              <p:cNvCxnSpPr>
                <a:stCxn id="28" idx="3"/>
                <a:endCxn id="29" idx="0"/>
              </p:cNvCxnSpPr>
              <p:nvPr/>
            </p:nvCxnSpPr>
            <p:spPr>
              <a:xfrm flipH="1">
                <a:off x="4494063" y="2265686"/>
                <a:ext cx="775715" cy="11702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8" idx="5"/>
                <a:endCxn id="30" idx="0"/>
              </p:cNvCxnSpPr>
              <p:nvPr/>
            </p:nvCxnSpPr>
            <p:spPr>
              <a:xfrm>
                <a:off x="6965210" y="2265686"/>
                <a:ext cx="724175" cy="11559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5826826" y="5151840"/>
              <a:ext cx="101903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800" i="0" dirty="0" smtClean="0">
                  <a:latin typeface="Gill Sans MT" panose="020B0502020104020203" pitchFamily="34" charset="0"/>
                </a:rPr>
                <a:t>37</a:t>
              </a:r>
              <a:endParaRPr lang="en-GB" sz="2800" dirty="0">
                <a:latin typeface="Gill Sans MT" panose="020B050202010402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38249" y="4478623"/>
              <a:ext cx="107161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800" i="0" dirty="0" smtClean="0">
                  <a:latin typeface="Gill Sans MT" panose="020B0502020104020203" pitchFamily="34" charset="0"/>
                </a:rPr>
                <a:t>132</a:t>
              </a:r>
              <a:endParaRPr lang="en-GB" sz="2800" dirty="0">
                <a:latin typeface="Gill Sans MT" panose="020B050202010402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25475" y="5886538"/>
              <a:ext cx="107161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800" i="0" dirty="0" smtClean="0">
                  <a:latin typeface="Gill Sans MT" panose="020B0502020104020203" pitchFamily="34" charset="0"/>
                </a:rPr>
                <a:t>169</a:t>
              </a:r>
              <a:endParaRPr lang="en-GB" sz="2800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9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903" y="736900"/>
            <a:ext cx="805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en-US" sz="2800" spc="-5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Explain the mistake Jack has made.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4754208"/>
                  </p:ext>
                </p:extLst>
              </p:nvPr>
            </p:nvGraphicFramePr>
            <p:xfrm>
              <a:off x="3867194" y="1907832"/>
              <a:ext cx="2314488" cy="297694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7862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744237">
                    <a:tc>
                      <a:txBody>
                        <a:bodyPr/>
                        <a:lstStyle/>
                        <a:p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H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T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O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300467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6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4754208"/>
                  </p:ext>
                </p:extLst>
              </p:nvPr>
            </p:nvGraphicFramePr>
            <p:xfrm>
              <a:off x="3867194" y="1907832"/>
              <a:ext cx="2314488" cy="297694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7862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744237">
                    <a:tc>
                      <a:txBody>
                        <a:bodyPr/>
                        <a:lstStyle/>
                        <a:p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H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T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O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300467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7442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53" t="-200000" r="-303158" b="-10081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6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22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en-US" sz="2800" dirty="0">
                <a:latin typeface="Gill Sans MT" panose="020B0502020104020203" pitchFamily="34" charset="0"/>
                <a:cs typeface="Bariol Regular"/>
              </a:rPr>
              <a:t>Rosie has 77 sweets. </a:t>
            </a:r>
          </a:p>
          <a:p>
            <a:pPr marL="12700" lvl="0">
              <a:spcBef>
                <a:spcPts val="100"/>
              </a:spcBef>
              <a:defRPr/>
            </a:pPr>
            <a:r>
              <a:rPr lang="en-US" sz="2800" dirty="0">
                <a:latin typeface="Gill Sans MT" panose="020B0502020104020203" pitchFamily="34" charset="0"/>
                <a:cs typeface="Bariol Regular"/>
              </a:rPr>
              <a:t>Mo has 121 sweets</a:t>
            </a:r>
            <a:r>
              <a:rPr lang="en-US" sz="2800" dirty="0" smtClean="0">
                <a:latin typeface="Gill Sans MT" panose="020B0502020104020203" pitchFamily="34" charset="0"/>
                <a:cs typeface="Bariol Regular"/>
              </a:rPr>
              <a:t>.</a:t>
            </a:r>
          </a:p>
          <a:p>
            <a:pPr marL="12700" lvl="0">
              <a:spcBef>
                <a:spcPts val="100"/>
              </a:spcBef>
              <a:defRPr/>
            </a:pPr>
            <a:endParaRPr lang="en-US" sz="2800" dirty="0">
              <a:latin typeface="Gill Sans MT" panose="020B0502020104020203" pitchFamily="34" charset="0"/>
              <a:cs typeface="Bariol Regular"/>
            </a:endParaRPr>
          </a:p>
          <a:p>
            <a:pPr marL="12700">
              <a:spcBef>
                <a:spcPts val="100"/>
              </a:spcBef>
              <a:defRPr/>
            </a:pPr>
            <a:r>
              <a:rPr lang="en-US" sz="2800" dirty="0">
                <a:latin typeface="Gill Sans MT" panose="020B0502020104020203" pitchFamily="34" charset="0"/>
                <a:cs typeface="Bariol Regular"/>
              </a:rPr>
              <a:t>Which addition will find how many sweets they have altogether</a:t>
            </a:r>
            <a:r>
              <a:rPr lang="en-US" sz="2800" dirty="0" smtClean="0">
                <a:latin typeface="Gill Sans MT" panose="020B0502020104020203" pitchFamily="34" charset="0"/>
                <a:cs typeface="Bariol Regular"/>
              </a:rPr>
              <a:t>?</a:t>
            </a:r>
          </a:p>
          <a:p>
            <a:pPr marL="12700">
              <a:spcBef>
                <a:spcPts val="100"/>
              </a:spcBef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  <a:p>
            <a:pPr marL="12700">
              <a:spcBef>
                <a:spcPts val="100"/>
              </a:spcBef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  <a:p>
            <a:pPr marL="12700">
              <a:spcBef>
                <a:spcPts val="100"/>
              </a:spcBef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  <a:p>
            <a:pPr marL="12700">
              <a:spcBef>
                <a:spcPts val="100"/>
              </a:spcBef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  <a:p>
            <a:pPr marL="12700">
              <a:spcBef>
                <a:spcPts val="100"/>
              </a:spcBef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  <a:p>
            <a:pPr marL="12700">
              <a:spcBef>
                <a:spcPts val="100"/>
              </a:spcBef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  <a:p>
            <a:pPr marL="12700">
              <a:spcBef>
                <a:spcPts val="100"/>
              </a:spcBef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cs typeface="Bariol Regular"/>
            </a:endParaRPr>
          </a:p>
          <a:p>
            <a:pPr marL="12700">
              <a:spcBef>
                <a:spcPts val="10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cs typeface="Bariol Regular"/>
              </a:rPr>
              <a:t>Explain your answer.</a:t>
            </a:r>
          </a:p>
          <a:p>
            <a:pPr marL="12700" lvl="0">
              <a:spcBef>
                <a:spcPts val="100"/>
              </a:spcBef>
              <a:defRPr/>
            </a:pPr>
            <a:endParaRPr lang="en-US" sz="2800" dirty="0">
              <a:latin typeface="Gill Sans MT" panose="020B0502020104020203" pitchFamily="34" charset="0"/>
              <a:cs typeface="Bariol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3614043"/>
                  </p:ext>
                </p:extLst>
              </p:nvPr>
            </p:nvGraphicFramePr>
            <p:xfrm>
              <a:off x="5474099" y="3390656"/>
              <a:ext cx="2314488" cy="223271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7862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7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7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3614043"/>
                  </p:ext>
                </p:extLst>
              </p:nvPr>
            </p:nvGraphicFramePr>
            <p:xfrm>
              <a:off x="5474099" y="3390656"/>
              <a:ext cx="2314488" cy="223271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7862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7442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53" t="-100000" r="-304211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7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7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1539373"/>
                  </p:ext>
                </p:extLst>
              </p:nvPr>
            </p:nvGraphicFramePr>
            <p:xfrm>
              <a:off x="2603203" y="3390657"/>
              <a:ext cx="2314488" cy="223271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7862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7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7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1539373"/>
                  </p:ext>
                </p:extLst>
              </p:nvPr>
            </p:nvGraphicFramePr>
            <p:xfrm>
              <a:off x="2603203" y="3390657"/>
              <a:ext cx="2314488" cy="223271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7862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7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7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7442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05" t="-100000" r="-303158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74423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645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latin typeface="Gill Sans MT" panose="020B0502020104020203" pitchFamily="34" charset="0"/>
                  </a:rPr>
                  <a:t>If I know 700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Gill Sans MT" panose="020B0502020104020203" pitchFamily="34" charset="0"/>
                  </a:rPr>
                  <a:t> 500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Gill Sans MT" panose="020B0502020104020203" pitchFamily="34" charset="0"/>
                  </a:rPr>
                  <a:t> 200, what else do I know?</a:t>
                </a:r>
              </a:p>
              <a:p>
                <a:pPr lvl="0">
                  <a:defRPr/>
                </a:pPr>
                <a:endParaRPr lang="en-GB" sz="2800" dirty="0"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latin typeface="Gill Sans MT" panose="020B0502020104020203" pitchFamily="34" charset="0"/>
                  </a:rPr>
                  <a:t>Show me using concrete and pictorial representations.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1384995"/>
              </a:xfrm>
              <a:prstGeom prst="rect">
                <a:avLst/>
              </a:prstGeom>
              <a:blipFill>
                <a:blip r:embed="rId3"/>
                <a:stretch>
                  <a:fillRect l="-1590" t="-4846" r="-1968" b="-114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669938"/>
            <a:ext cx="1159746" cy="1131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1644841"/>
            <a:ext cx="1159746" cy="11311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2619744"/>
            <a:ext cx="1159746" cy="11311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4106640"/>
            <a:ext cx="1198256" cy="12011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8" y="4051635"/>
            <a:ext cx="255435" cy="1285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36" y="4597282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40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      Eva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Here is her working out: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Is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she correct? Explain why.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7" y="644393"/>
            <a:ext cx="1261832" cy="1624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3274894" y="1072510"/>
                <a:ext cx="2914295" cy="769046"/>
              </a:xfrm>
              <a:prstGeom prst="wedgeRoundRectCallout">
                <a:avLst>
                  <a:gd name="adj1" fmla="val -72510"/>
                  <a:gd name="adj2" fmla="val 16965"/>
                  <a:gd name="adj3" fmla="val 16667"/>
                </a:avLst>
              </a:prstGeom>
              <a:solidFill>
                <a:schemeClr val="accent6">
                  <a:alpha val="2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265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27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282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894" y="1072510"/>
                <a:ext cx="2914295" cy="769046"/>
              </a:xfrm>
              <a:prstGeom prst="wedgeRoundRectCallout">
                <a:avLst>
                  <a:gd name="adj1" fmla="val -72510"/>
                  <a:gd name="adj2" fmla="val 16965"/>
                  <a:gd name="adj3" fmla="val 16667"/>
                </a:avLst>
              </a:prstGeom>
              <a:blipFill>
                <a:blip r:embed="rId4"/>
                <a:stretch>
                  <a:fillRect b="-3817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3593351"/>
                  </p:ext>
                </p:extLst>
              </p:nvPr>
            </p:nvGraphicFramePr>
            <p:xfrm>
              <a:off x="3083794" y="3293641"/>
              <a:ext cx="2117460" cy="186970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29365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6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7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8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3593351"/>
                  </p:ext>
                </p:extLst>
              </p:nvPr>
            </p:nvGraphicFramePr>
            <p:xfrm>
              <a:off x="3083794" y="3293641"/>
              <a:ext cx="2117460" cy="186970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29365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6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623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49" t="-102941" r="-303448" b="-11862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7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8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414470"/>
                  </p:ext>
                </p:extLst>
              </p:nvPr>
            </p:nvGraphicFramePr>
            <p:xfrm>
              <a:off x="10150708" y="4833028"/>
              <a:ext cx="2117460" cy="186970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29365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414470"/>
                  </p:ext>
                </p:extLst>
              </p:nvPr>
            </p:nvGraphicFramePr>
            <p:xfrm>
              <a:off x="10150708" y="4833028"/>
              <a:ext cx="2117460" cy="186970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29365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623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49" t="-101961" r="-303448" b="-10392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92" y="0"/>
            <a:ext cx="1159746" cy="1131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92" y="974903"/>
            <a:ext cx="1159746" cy="1131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92" y="1949806"/>
            <a:ext cx="1159746" cy="1131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92" y="3436702"/>
            <a:ext cx="1198256" cy="1201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55" y="3381697"/>
            <a:ext cx="255435" cy="1285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63" y="3927344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800" dirty="0">
                    <a:latin typeface="Gill Sans MT" panose="020B0502020104020203" pitchFamily="34" charset="0"/>
                  </a:rPr>
                  <a:t>Sort the additions into the table.</a:t>
                </a:r>
              </a:p>
              <a:p>
                <a:pPr lvl="0">
                  <a:defRPr/>
                </a:pPr>
                <a:endParaRPr lang="en-US" sz="2800" dirty="0"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US" sz="2800" dirty="0">
                    <a:latin typeface="Gill Sans MT" panose="020B0502020104020203" pitchFamily="34" charset="0"/>
                  </a:rPr>
                  <a:t>375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Gill Sans MT" panose="020B0502020104020203" pitchFamily="34" charset="0"/>
                  </a:rPr>
                  <a:t> 18          456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Gill Sans MT" panose="020B0502020104020203" pitchFamily="34" charset="0"/>
                  </a:rPr>
                  <a:t> 72        912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Gill Sans MT" panose="020B0502020104020203" pitchFamily="34" charset="0"/>
                  </a:rPr>
                  <a:t> 79</a:t>
                </a:r>
              </a:p>
              <a:p>
                <a:pPr lvl="0">
                  <a:defRPr/>
                </a:pPr>
                <a:r>
                  <a:rPr lang="en-US" sz="2800" dirty="0">
                    <a:latin typeface="Gill Sans MT" panose="020B0502020104020203" pitchFamily="34" charset="0"/>
                  </a:rPr>
                  <a:t>910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Gill Sans MT" panose="020B0502020104020203" pitchFamily="34" charset="0"/>
                  </a:rPr>
                  <a:t> 79          456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Gill Sans MT" panose="020B0502020104020203" pitchFamily="34" charset="0"/>
                  </a:rPr>
                  <a:t> 27        342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Gill Sans MT" panose="020B0502020104020203" pitchFamily="34" charset="0"/>
                  </a:rPr>
                  <a:t> 35</a:t>
                </a:r>
              </a:p>
              <a:p>
                <a:pPr lvl="0">
                  <a:defRPr/>
                </a:pPr>
                <a:endParaRPr lang="en-US" sz="2800" dirty="0"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US" sz="2800" dirty="0">
                    <a:latin typeface="Gill Sans MT" panose="020B0502020104020203" pitchFamily="34" charset="0"/>
                  </a:rPr>
                  <a:t>Can you write 2 more additions in each column?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832092"/>
              </a:xfrm>
              <a:prstGeom prst="rect">
                <a:avLst/>
              </a:prstGeom>
              <a:blipFill>
                <a:blip r:embed="rId3"/>
                <a:stretch>
                  <a:fillRect l="-1590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653"/>
              </p:ext>
            </p:extLst>
          </p:nvPr>
        </p:nvGraphicFramePr>
        <p:xfrm>
          <a:off x="1895525" y="1444433"/>
          <a:ext cx="6257826" cy="2029442"/>
        </p:xfrm>
        <a:graphic>
          <a:graphicData uri="http://schemas.openxmlformats.org/drawingml/2006/table">
            <a:tbl>
              <a:tblPr firstRow="1" bandRow="1"/>
              <a:tblGrid>
                <a:gridCol w="2085942">
                  <a:extLst>
                    <a:ext uri="{9D8B030D-6E8A-4147-A177-3AD203B41FA5}">
                      <a16:colId xmlns:a16="http://schemas.microsoft.com/office/drawing/2014/main" val="2893595911"/>
                    </a:ext>
                  </a:extLst>
                </a:gridCol>
                <a:gridCol w="2085942">
                  <a:extLst>
                    <a:ext uri="{9D8B030D-6E8A-4147-A177-3AD203B41FA5}">
                      <a16:colId xmlns:a16="http://schemas.microsoft.com/office/drawing/2014/main" val="2065483770"/>
                    </a:ext>
                  </a:extLst>
                </a:gridCol>
                <a:gridCol w="2085942">
                  <a:extLst>
                    <a:ext uri="{9D8B030D-6E8A-4147-A177-3AD203B41FA5}">
                      <a16:colId xmlns:a16="http://schemas.microsoft.com/office/drawing/2014/main" val="2747966779"/>
                    </a:ext>
                  </a:extLst>
                </a:gridCol>
              </a:tblGrid>
              <a:tr h="944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No exchange</a:t>
                      </a:r>
                      <a:endParaRPr lang="en-US" sz="28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Exchange 10 ones</a:t>
                      </a:r>
                      <a:endParaRPr lang="en-US" sz="28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Exchange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10 tens</a:t>
                      </a:r>
                      <a:endParaRPr lang="en-US" sz="28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962206"/>
                  </a:ext>
                </a:extLst>
              </a:tr>
              <a:tr h="1084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85633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669938"/>
            <a:ext cx="1159746" cy="1131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1644841"/>
            <a:ext cx="1159746" cy="1131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2619744"/>
            <a:ext cx="1159746" cy="1131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4106640"/>
            <a:ext cx="1198256" cy="1201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8" y="4051635"/>
            <a:ext cx="255435" cy="1285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36" y="4597282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latin typeface="Gill Sans MT" panose="020B0502020104020203" pitchFamily="34" charset="0"/>
              </a:rPr>
              <a:t>Choose one 2-digit and one 3-digit number. </a:t>
            </a:r>
            <a:endParaRPr lang="en-US" sz="2800" dirty="0" smtClean="0"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latin typeface="Gill Sans MT" panose="020B0502020104020203" pitchFamily="34" charset="0"/>
              </a:rPr>
              <a:t>Write additions that have an exchange in the ones and the tens columns.</a:t>
            </a:r>
          </a:p>
          <a:p>
            <a:pPr lvl="0">
              <a:defRPr/>
            </a:pPr>
            <a:endParaRPr 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46849" y="3032291"/>
            <a:ext cx="2462688" cy="1498451"/>
          </a:xfrm>
          <a:prstGeom prst="roundRect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46340" y="3037443"/>
            <a:ext cx="2462688" cy="1498451"/>
          </a:xfrm>
          <a:prstGeom prst="roundRect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3045" y="321666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23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5079" y="321666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35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5488" y="374181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81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7522" y="374181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56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3748" y="3216667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756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6477684" y="324713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767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5831353" y="373694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487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6989641" y="3736941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619</a:t>
            </a:r>
            <a:endParaRPr lang="en-GB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669938"/>
            <a:ext cx="1159746" cy="11311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1644841"/>
            <a:ext cx="1159746" cy="11311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2619744"/>
            <a:ext cx="1159746" cy="11311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4106640"/>
            <a:ext cx="1198256" cy="12011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8" y="4051635"/>
            <a:ext cx="255435" cy="12858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36" y="4597282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Rosie thinks 352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89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337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Is she correct?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why.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  <a:blipFill>
                <a:blip r:embed="rId3"/>
                <a:stretch>
                  <a:fillRect l="-1590" t="-1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8592224"/>
                  </p:ext>
                </p:extLst>
              </p:nvPr>
            </p:nvGraphicFramePr>
            <p:xfrm>
              <a:off x="3010307" y="1509286"/>
              <a:ext cx="2881044" cy="293208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261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720261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720261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720261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733021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H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T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O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41472221"/>
                      </a:ext>
                    </a:extLst>
                  </a:tr>
                  <a:tr h="733021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733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2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8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9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733021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7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8592224"/>
                  </p:ext>
                </p:extLst>
              </p:nvPr>
            </p:nvGraphicFramePr>
            <p:xfrm>
              <a:off x="3010307" y="1509286"/>
              <a:ext cx="2881044" cy="293208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261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720261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720261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720261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733021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H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T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O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41472221"/>
                      </a:ext>
                    </a:extLst>
                  </a:tr>
                  <a:tr h="733021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7330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40" t="-200000" r="-300840" b="-107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8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9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733021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7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710252"/>
                  </p:ext>
                </p:extLst>
              </p:nvPr>
            </p:nvGraphicFramePr>
            <p:xfrm>
              <a:off x="10116436" y="4641668"/>
              <a:ext cx="1931808" cy="22163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295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48295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48295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48295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554083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 smtClean="0">
                              <a:latin typeface="Gill Sans MT" panose="020B0502020104020203" pitchFamily="34" charset="0"/>
                            </a:rPr>
                            <a:t>H</a:t>
                          </a:r>
                          <a:endParaRPr lang="en-GB" sz="14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 smtClean="0">
                              <a:latin typeface="Gill Sans MT" panose="020B0502020104020203" pitchFamily="34" charset="0"/>
                            </a:rPr>
                            <a:t>T</a:t>
                          </a:r>
                          <a:endParaRPr lang="en-GB" sz="14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 smtClean="0">
                              <a:latin typeface="Gill Sans MT" panose="020B0502020104020203" pitchFamily="34" charset="0"/>
                            </a:rPr>
                            <a:t>O</a:t>
                          </a:r>
                          <a:endParaRPr lang="en-GB" sz="14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41472221"/>
                      </a:ext>
                    </a:extLst>
                  </a:tr>
                  <a:tr h="554083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5540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554083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710252"/>
                  </p:ext>
                </p:extLst>
              </p:nvPr>
            </p:nvGraphicFramePr>
            <p:xfrm>
              <a:off x="10116436" y="4641668"/>
              <a:ext cx="1931808" cy="22163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295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48295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48295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48295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554083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 smtClean="0">
                              <a:latin typeface="Gill Sans MT" panose="020B0502020104020203" pitchFamily="34" charset="0"/>
                            </a:rPr>
                            <a:t>H</a:t>
                          </a:r>
                          <a:endParaRPr lang="en-GB" sz="14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 smtClean="0">
                              <a:latin typeface="Gill Sans MT" panose="020B0502020104020203" pitchFamily="34" charset="0"/>
                            </a:rPr>
                            <a:t>T</a:t>
                          </a:r>
                          <a:endParaRPr lang="en-GB" sz="14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 smtClean="0">
                              <a:latin typeface="Gill Sans MT" panose="020B0502020104020203" pitchFamily="34" charset="0"/>
                            </a:rPr>
                            <a:t>O</a:t>
                          </a:r>
                          <a:endParaRPr lang="en-GB" sz="14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41472221"/>
                      </a:ext>
                    </a:extLst>
                  </a:tr>
                  <a:tr h="554083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5540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50" t="-201099" r="-301250" b="-103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554083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14" y="-226205"/>
            <a:ext cx="1159746" cy="1131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14" y="748698"/>
            <a:ext cx="1159746" cy="1131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14" y="1723601"/>
            <a:ext cx="1159746" cy="1131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14" y="3210497"/>
            <a:ext cx="1198256" cy="1201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377" y="3155492"/>
            <a:ext cx="255435" cy="1285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585" y="3701139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 smtClean="0">
                    <a:latin typeface="Gill Sans MT" panose="020B0502020104020203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Gill Sans MT" panose="020B05020201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Gill Sans MT" panose="020B05020201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Gill Sans MT" panose="020B0502020104020203" pitchFamily="34" charset="0"/>
                  </a:rPr>
                  <a:t> to make the statements correct</a:t>
                </a:r>
                <a:r>
                  <a:rPr lang="en-GB" sz="2800" dirty="0" smtClean="0">
                    <a:latin typeface="Gill Sans MT" panose="020B0502020104020203" pitchFamily="34" charset="0"/>
                  </a:rPr>
                  <a:t>.</a:t>
                </a:r>
              </a:p>
              <a:p>
                <a:pPr lvl="0">
                  <a:defRPr/>
                </a:pPr>
                <a:endParaRPr lang="en-GB" sz="2800" dirty="0"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latin typeface="Gill Sans MT" panose="020B0502020104020203" pitchFamily="34" charset="0"/>
                  </a:rPr>
                  <a:t>234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Gill Sans MT" panose="020B0502020104020203" pitchFamily="34" charset="0"/>
                  </a:rPr>
                  <a:t> 47          234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Gill Sans MT" panose="020B0502020104020203" pitchFamily="34" charset="0"/>
                  </a:rPr>
                  <a:t> 57   </a:t>
                </a:r>
                <a:endParaRPr lang="en-GB" sz="2800" dirty="0" smtClean="0"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endParaRPr lang="en-GB" sz="2800" dirty="0"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endParaRPr lang="en-GB" sz="2800" dirty="0"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latin typeface="Gill Sans MT" panose="020B0502020104020203" pitchFamily="34" charset="0"/>
                  </a:rPr>
                  <a:t>472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Gill Sans MT" panose="020B0502020104020203" pitchFamily="34" charset="0"/>
                  </a:rPr>
                  <a:t> 84          473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Gill Sans MT" panose="020B0502020104020203" pitchFamily="34" charset="0"/>
                  </a:rPr>
                  <a:t> </a:t>
                </a:r>
                <a:r>
                  <a:rPr lang="en-GB" sz="2800" dirty="0" smtClean="0">
                    <a:latin typeface="Gill Sans MT" panose="020B0502020104020203" pitchFamily="34" charset="0"/>
                  </a:rPr>
                  <a:t>84</a:t>
                </a:r>
              </a:p>
              <a:p>
                <a:pPr lvl="0" algn="ctr">
                  <a:defRPr/>
                </a:pPr>
                <a:endParaRPr lang="en-GB" sz="2800" dirty="0"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endParaRPr lang="en-GB" sz="2800" dirty="0"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latin typeface="Gill Sans MT" panose="020B0502020104020203" pitchFamily="34" charset="0"/>
                  </a:rPr>
                  <a:t>406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Gill Sans MT" panose="020B0502020104020203" pitchFamily="34" charset="0"/>
                  </a:rPr>
                  <a:t> 89          416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Gill Sans MT" panose="020B0502020104020203" pitchFamily="34" charset="0"/>
                  </a:rPr>
                  <a:t> 99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3970318"/>
              </a:xfrm>
              <a:prstGeom prst="rect">
                <a:avLst/>
              </a:prstGeom>
              <a:blipFill>
                <a:blip r:embed="rId3"/>
                <a:stretch>
                  <a:fillRect l="-1590" t="-1690" b="-3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658138" y="1585703"/>
            <a:ext cx="469211" cy="5174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68965" y="2887752"/>
            <a:ext cx="469211" cy="5174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58139" y="4189802"/>
            <a:ext cx="469211" cy="5174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5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Alex, Teddy and Dora are trying to work out 300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57</a:t>
                </a: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Who has the most efficient way of working it out?</a:t>
                </a:r>
              </a:p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how you know. </a:t>
                </a: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Alex</a:t>
                </a: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r"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Teddy</a:t>
                </a:r>
              </a:p>
              <a:p>
                <a:pPr lvl="0" algn="r">
                  <a:defRPr/>
                </a:pPr>
                <a:endParaRPr lang="en-US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r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Dora</a:t>
                </a: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  <a:blipFill>
                <a:blip r:embed="rId3"/>
                <a:stretch>
                  <a:fillRect l="-1590" t="-1178" r="-1514" b="-2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12"/>
          <p:cNvSpPr/>
          <p:nvPr/>
        </p:nvSpPr>
        <p:spPr>
          <a:xfrm>
            <a:off x="984394" y="2294395"/>
            <a:ext cx="818279" cy="621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637251" y="2183642"/>
            <a:ext cx="6645572" cy="1403092"/>
          </a:xfrm>
          <a:prstGeom prst="wedgeRoundRectCallout">
            <a:avLst>
              <a:gd name="adj1" fmla="val -62074"/>
              <a:gd name="adj2" fmla="val 1757"/>
              <a:gd name="adj3" fmla="val 16667"/>
            </a:avLst>
          </a:prstGeom>
          <a:solidFill>
            <a:schemeClr val="accent2">
              <a:alpha val="2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know that take away means difference, so I can do 299 take away 56 and get the right answer.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7" name="object 13"/>
          <p:cNvSpPr/>
          <p:nvPr/>
        </p:nvSpPr>
        <p:spPr>
          <a:xfrm>
            <a:off x="7677810" y="3886676"/>
            <a:ext cx="756505" cy="681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630757" y="3824288"/>
            <a:ext cx="4989047" cy="1093283"/>
          </a:xfrm>
          <a:prstGeom prst="wedgeRoundRectCallout">
            <a:avLst>
              <a:gd name="adj1" fmla="val 66794"/>
              <a:gd name="adj2" fmla="val 11159"/>
              <a:gd name="adj3" fmla="val 16667"/>
            </a:avLst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can count on from 57 to 100, and then count on to 300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39861" y="5217513"/>
            <a:ext cx="5967159" cy="1068195"/>
          </a:xfrm>
          <a:prstGeom prst="wedgeRoundRectCallout">
            <a:avLst>
              <a:gd name="adj1" fmla="val -61793"/>
              <a:gd name="adj2" fmla="val 18745"/>
              <a:gd name="adj3" fmla="val 16667"/>
            </a:avLst>
          </a:prstGeom>
          <a:solidFill>
            <a:schemeClr val="accent4">
              <a:alpha val="2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can use the column method to work it out and exchange when I need to.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0" name="object 16"/>
          <p:cNvSpPr/>
          <p:nvPr/>
        </p:nvSpPr>
        <p:spPr>
          <a:xfrm>
            <a:off x="889551" y="5217513"/>
            <a:ext cx="795558" cy="748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2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Jack is calculating 506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243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Here is his working out.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Can you spot Jack’s mistake?</a:t>
                </a:r>
                <a:b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</a:b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Work out the correct answer.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262979"/>
              </a:xfrm>
              <a:prstGeom prst="rect">
                <a:avLst/>
              </a:prstGeom>
              <a:blipFill>
                <a:blip r:embed="rId3"/>
                <a:stretch>
                  <a:fillRect l="-1590" t="-1275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6615711"/>
                  </p:ext>
                </p:extLst>
              </p:nvPr>
            </p:nvGraphicFramePr>
            <p:xfrm>
              <a:off x="3395494" y="2327576"/>
              <a:ext cx="2913868" cy="237505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728467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728467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728467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728467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79168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6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79168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4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79168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9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9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6615711"/>
                  </p:ext>
                </p:extLst>
              </p:nvPr>
            </p:nvGraphicFramePr>
            <p:xfrm>
              <a:off x="3395494" y="2327576"/>
              <a:ext cx="2913868" cy="237505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728467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728467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728467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728467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79168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6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791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67" t="-100000" r="-300833" b="-10305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4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79168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9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9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805169"/>
                  </p:ext>
                </p:extLst>
              </p:nvPr>
            </p:nvGraphicFramePr>
            <p:xfrm>
              <a:off x="10104283" y="4988295"/>
              <a:ext cx="2117460" cy="186970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29365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805169"/>
                  </p:ext>
                </p:extLst>
              </p:nvPr>
            </p:nvGraphicFramePr>
            <p:xfrm>
              <a:off x="10104283" y="4988295"/>
              <a:ext cx="2117460" cy="186970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29365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29365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623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49" t="-100000" r="-303448" b="-10194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62323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GB" sz="1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>
                              <a:lumMod val="75000"/>
                            </a:sys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46" y="110380"/>
            <a:ext cx="1159746" cy="1131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46" y="1085283"/>
            <a:ext cx="1159746" cy="1131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46" y="2060186"/>
            <a:ext cx="1159746" cy="1131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46" y="3547082"/>
            <a:ext cx="1198256" cy="1201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309" y="3492077"/>
            <a:ext cx="255435" cy="1285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517" y="4037724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Here are three digit cards.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Alex and Teddy are making 3-digit numbers using each card once.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Alex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r"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Teddy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Work out the total of their two numbers.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0943" y="1355042"/>
            <a:ext cx="751040" cy="1048744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000" dirty="0" smtClean="0">
                <a:latin typeface="Gill Sans MT" panose="020B0502020104020203" pitchFamily="34" charset="0"/>
              </a:rPr>
              <a:t>2</a:t>
            </a:r>
            <a:endParaRPr lang="en-GB" sz="4000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7114" y="1355042"/>
            <a:ext cx="751040" cy="1048744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3285" y="1355042"/>
            <a:ext cx="751040" cy="1048744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4</a:t>
            </a:r>
          </a:p>
        </p:txBody>
      </p:sp>
      <p:sp>
        <p:nvSpPr>
          <p:cNvPr id="8" name="object 12"/>
          <p:cNvSpPr/>
          <p:nvPr/>
        </p:nvSpPr>
        <p:spPr>
          <a:xfrm>
            <a:off x="1148857" y="3508054"/>
            <a:ext cx="821683" cy="632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769783" y="3508054"/>
            <a:ext cx="4862941" cy="913568"/>
          </a:xfrm>
          <a:prstGeom prst="wedgeRoundRectCallout">
            <a:avLst>
              <a:gd name="adj1" fmla="val -65622"/>
              <a:gd name="adj2" fmla="val 3224"/>
              <a:gd name="adj3" fmla="val 16667"/>
            </a:avLst>
          </a:prstGeom>
          <a:solidFill>
            <a:schemeClr val="accent1">
              <a:alpha val="2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have made the greatest possible number.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0" name="object 13"/>
          <p:cNvSpPr/>
          <p:nvPr/>
        </p:nvSpPr>
        <p:spPr>
          <a:xfrm>
            <a:off x="8129631" y="4713428"/>
            <a:ext cx="693370" cy="704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889252" y="4712773"/>
            <a:ext cx="5240678" cy="1064034"/>
          </a:xfrm>
          <a:prstGeom prst="wedgeRoundRectCallout">
            <a:avLst>
              <a:gd name="adj1" fmla="val 67085"/>
              <a:gd name="adj2" fmla="val 6992"/>
              <a:gd name="adj3" fmla="val 16667"/>
            </a:avLst>
          </a:prstGeom>
          <a:solidFill>
            <a:schemeClr val="accent4">
              <a:alpha val="2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have made the smallest possible number.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Roll a 1 to 6 die.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Fill in a box each time you roll.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Can you make the total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: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An odd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number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An even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number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 multiple of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5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 greatest possible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number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 smallest possible number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262979"/>
              </a:xfrm>
              <a:prstGeom prst="rect">
                <a:avLst/>
              </a:prstGeom>
              <a:blipFill>
                <a:blip r:embed="rId3"/>
                <a:stretch>
                  <a:fillRect l="-1590" t="-1275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1669410" y="1805883"/>
            <a:ext cx="603652" cy="7006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72147" y="1805883"/>
            <a:ext cx="603652" cy="7006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57732" y="1805883"/>
            <a:ext cx="603652" cy="7006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9281" y="1805883"/>
            <a:ext cx="603652" cy="7006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99428" y="1805883"/>
            <a:ext cx="603652" cy="7006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99575" y="1805883"/>
            <a:ext cx="603652" cy="7006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82" y="1764188"/>
            <a:ext cx="1077422" cy="10031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95" y="4479134"/>
            <a:ext cx="1789057" cy="20410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82" y="2548318"/>
            <a:ext cx="1077422" cy="10031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27" y="3332449"/>
            <a:ext cx="1077532" cy="1003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472" y="4116682"/>
            <a:ext cx="1077532" cy="10032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78" y="4900915"/>
            <a:ext cx="1071226" cy="997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33" y="5679278"/>
            <a:ext cx="1137729" cy="10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Complete the statements to make them correct.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487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368               487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468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326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258               325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259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391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600     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  401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____</a:t>
                </a:r>
              </a:p>
              <a:p>
                <a:pPr lvl="0" algn="ctr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why you do not have to work out the answers to compare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them.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832092"/>
              </a:xfrm>
              <a:prstGeom prst="rect">
                <a:avLst/>
              </a:prstGeom>
              <a:blipFill>
                <a:blip r:embed="rId3"/>
                <a:stretch>
                  <a:fillRect l="-1590" t="-1387" r="-1893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560999" y="1563844"/>
            <a:ext cx="546578" cy="56540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60999" y="2515023"/>
            <a:ext cx="546578" cy="56540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1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4000" b="1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Odd One Out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Which is the odd one out?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why.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16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  <a:blipFill>
                <a:blip r:embed="rId3"/>
                <a:stretch>
                  <a:fillRect l="-2725" t="-1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628" y="3340404"/>
            <a:ext cx="692330" cy="694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051" y="3340428"/>
            <a:ext cx="692330" cy="6940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546" y="3340404"/>
            <a:ext cx="692330" cy="6940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690" y="3340404"/>
            <a:ext cx="692330" cy="6940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834" y="3340404"/>
            <a:ext cx="692330" cy="6940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699" y="3340404"/>
            <a:ext cx="692330" cy="694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564" y="3340404"/>
            <a:ext cx="692330" cy="6940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270" y="3340404"/>
            <a:ext cx="692330" cy="6940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976" y="3340404"/>
            <a:ext cx="692330" cy="6940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628" y="4655398"/>
            <a:ext cx="692330" cy="6940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051" y="4655398"/>
            <a:ext cx="692330" cy="6940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546" y="4655398"/>
            <a:ext cx="692330" cy="6940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690" y="4655398"/>
            <a:ext cx="692330" cy="6940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834" y="4655398"/>
            <a:ext cx="692330" cy="6940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699" y="4655398"/>
            <a:ext cx="692330" cy="6940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564" y="4655398"/>
            <a:ext cx="692330" cy="6940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270" y="4655398"/>
            <a:ext cx="692330" cy="6940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628" y="5781461"/>
            <a:ext cx="692330" cy="6940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051" y="5798017"/>
            <a:ext cx="692330" cy="69400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4" y="5798017"/>
            <a:ext cx="692330" cy="6940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690" y="5798017"/>
            <a:ext cx="692330" cy="6940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834" y="5798017"/>
            <a:ext cx="692330" cy="6940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385" y="5798017"/>
            <a:ext cx="692330" cy="6940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936" y="5803495"/>
            <a:ext cx="692330" cy="6940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270" y="5798017"/>
            <a:ext cx="692330" cy="6940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437" y="1207534"/>
            <a:ext cx="1404485" cy="13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Start with the number 888</a:t>
            </a: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Roll a 1-6 die three times, to make a 3-digit number.</a:t>
            </a: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Subtract the number from </a:t>
            </a:r>
            <a:r>
              <a:rPr lang="en-GB" sz="2800" dirty="0" smtClean="0">
                <a:latin typeface="Gill Sans MT" panose="020B0502020104020203" pitchFamily="34" charset="0"/>
              </a:rPr>
              <a:t>888</a:t>
            </a:r>
          </a:p>
          <a:p>
            <a:pPr lvl="0">
              <a:defRPr/>
            </a:pPr>
            <a:endParaRPr lang="en-GB" sz="2800" dirty="0"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What number have you got now</a:t>
            </a:r>
            <a:r>
              <a:rPr lang="en-GB" sz="2800" dirty="0" smtClean="0">
                <a:latin typeface="Gill Sans MT" panose="020B0502020104020203" pitchFamily="34" charset="0"/>
              </a:rPr>
              <a:t>?</a:t>
            </a:r>
            <a:endParaRPr lang="en-GB" sz="2800" dirty="0"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What’s the smallest possible difference</a:t>
            </a:r>
            <a:r>
              <a:rPr lang="en-GB" sz="2800" dirty="0" smtClean="0">
                <a:latin typeface="Gill Sans MT" panose="020B0502020104020203" pitchFamily="34" charset="0"/>
              </a:rPr>
              <a:t>?</a:t>
            </a:r>
            <a:endParaRPr lang="en-GB" sz="2800" dirty="0"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What’s the largest possible difference</a:t>
            </a:r>
            <a:r>
              <a:rPr lang="en-GB" sz="2800" dirty="0" smtClean="0">
                <a:latin typeface="Gill Sans MT" panose="020B0502020104020203" pitchFamily="34" charset="0"/>
              </a:rPr>
              <a:t>?</a:t>
            </a:r>
            <a:endParaRPr lang="en-GB" sz="2800" dirty="0"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What if all the digits have to be different</a:t>
            </a:r>
            <a:r>
              <a:rPr lang="en-GB" sz="2800" dirty="0" smtClean="0">
                <a:latin typeface="Gill Sans MT" panose="020B0502020104020203" pitchFamily="34" charset="0"/>
              </a:rPr>
              <a:t>?</a:t>
            </a:r>
            <a:endParaRPr lang="en-GB" sz="2800" dirty="0"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Will you ever find a difference that is a multiple of 10? Why</a:t>
            </a:r>
            <a:r>
              <a:rPr lang="en-GB" sz="2800" dirty="0" smtClean="0">
                <a:latin typeface="Gill Sans MT" panose="020B0502020104020203" pitchFamily="34" charset="0"/>
              </a:rPr>
              <a:t>?</a:t>
            </a:r>
            <a:endParaRPr lang="en-GB" sz="2800" dirty="0"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latin typeface="Gill Sans MT" panose="020B0502020104020203" pitchFamily="34" charset="0"/>
              </a:rPr>
              <a:t>Do you have more odd or even differences?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82" y="1764188"/>
            <a:ext cx="1077422" cy="1003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82" y="2548318"/>
            <a:ext cx="1077422" cy="1003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27" y="3332449"/>
            <a:ext cx="1077532" cy="1003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472" y="4116682"/>
            <a:ext cx="1077532" cy="1003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78" y="4900915"/>
            <a:ext cx="1071226" cy="997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33" y="5679278"/>
            <a:ext cx="1137729" cy="10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the digit cards to complete the calculation.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                 The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digits in the shaded boxes are odd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there more than one answer?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9266" y="1407075"/>
            <a:ext cx="684954" cy="822320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0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7576" y="1407075"/>
            <a:ext cx="684954" cy="822320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3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5886" y="1407075"/>
            <a:ext cx="684954" cy="822320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4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4196" y="1407075"/>
            <a:ext cx="684954" cy="822320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4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2506" y="1407075"/>
            <a:ext cx="684954" cy="822320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0114" y="2414017"/>
            <a:ext cx="684954" cy="822320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2081" y="2414017"/>
            <a:ext cx="684954" cy="822320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7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4048" y="2414017"/>
            <a:ext cx="684954" cy="822320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8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6015" y="2414017"/>
            <a:ext cx="684954" cy="822320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9</a:t>
            </a:r>
          </a:p>
        </p:txBody>
      </p:sp>
      <p:sp>
        <p:nvSpPr>
          <p:cNvPr id="15" name="object 10"/>
          <p:cNvSpPr/>
          <p:nvPr/>
        </p:nvSpPr>
        <p:spPr>
          <a:xfrm>
            <a:off x="786742" y="3420959"/>
            <a:ext cx="2298326" cy="2476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7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Work out the missing digits.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3896574"/>
                  </p:ext>
                </p:extLst>
              </p:nvPr>
            </p:nvGraphicFramePr>
            <p:xfrm>
              <a:off x="2284806" y="2328370"/>
              <a:ext cx="2314488" cy="24175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862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604398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H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T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O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560037"/>
                      </a:ext>
                    </a:extLst>
                  </a:tr>
                  <a:tr h="604398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solidFill>
                                <a:schemeClr val="accent1"/>
                              </a:solidFill>
                              <a:latin typeface="Gill Sans MT" panose="020B0502020104020203" pitchFamily="34" charset="0"/>
                            </a:rPr>
                            <a:t>?</a:t>
                          </a:r>
                          <a:endParaRPr lang="en-GB" sz="2800" b="1" dirty="0">
                            <a:solidFill>
                              <a:schemeClr val="accent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60439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8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604398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3896574"/>
                  </p:ext>
                </p:extLst>
              </p:nvPr>
            </p:nvGraphicFramePr>
            <p:xfrm>
              <a:off x="2284806" y="2328370"/>
              <a:ext cx="2314488" cy="24175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862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604398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H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T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O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560037"/>
                      </a:ext>
                    </a:extLst>
                  </a:tr>
                  <a:tr h="604398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solidFill>
                                <a:schemeClr val="accent1"/>
                              </a:solidFill>
                              <a:latin typeface="Gill Sans MT" panose="020B0502020104020203" pitchFamily="34" charset="0"/>
                            </a:rPr>
                            <a:t>?</a:t>
                          </a:r>
                          <a:endParaRPr lang="en-GB" sz="2800" b="1" dirty="0">
                            <a:solidFill>
                              <a:schemeClr val="accent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604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3" t="-201000" r="-304211" b="-11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8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604398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5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4866671"/>
                  </p:ext>
                </p:extLst>
              </p:nvPr>
            </p:nvGraphicFramePr>
            <p:xfrm>
              <a:off x="5457912" y="2328370"/>
              <a:ext cx="2314488" cy="24175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862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604398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H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T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O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560037"/>
                      </a:ext>
                    </a:extLst>
                  </a:tr>
                  <a:tr h="604398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solidFill>
                                <a:schemeClr val="accent1"/>
                              </a:solidFill>
                              <a:latin typeface="Gill Sans MT" panose="020B0502020104020203" pitchFamily="34" charset="0"/>
                            </a:rPr>
                            <a:t>?</a:t>
                          </a:r>
                          <a:endParaRPr lang="en-GB" sz="2800" b="1" dirty="0">
                            <a:solidFill>
                              <a:schemeClr val="accent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0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solidFill>
                                <a:schemeClr val="accent1"/>
                              </a:solidFill>
                              <a:latin typeface="Gill Sans MT" panose="020B0502020104020203" pitchFamily="34" charset="0"/>
                            </a:rPr>
                            <a:t>?</a:t>
                          </a:r>
                          <a:endParaRPr lang="en-GB" sz="2800" b="1" dirty="0">
                            <a:solidFill>
                              <a:schemeClr val="accent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60439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solidFill>
                                <a:schemeClr val="accent1"/>
                              </a:solidFill>
                              <a:latin typeface="Gill Sans MT" panose="020B0502020104020203" pitchFamily="34" charset="0"/>
                            </a:rPr>
                            <a:t>?</a:t>
                          </a:r>
                          <a:endParaRPr lang="en-GB" sz="2800" b="1" dirty="0">
                            <a:solidFill>
                              <a:schemeClr val="accent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8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604398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4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6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4866671"/>
                  </p:ext>
                </p:extLst>
              </p:nvPr>
            </p:nvGraphicFramePr>
            <p:xfrm>
              <a:off x="5457912" y="2328370"/>
              <a:ext cx="2314488" cy="24175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8622">
                      <a:extLst>
                        <a:ext uri="{9D8B030D-6E8A-4147-A177-3AD203B41FA5}">
                          <a16:colId xmlns:a16="http://schemas.microsoft.com/office/drawing/2014/main" val="2983402738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240697685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723419572"/>
                        </a:ext>
                      </a:extLst>
                    </a:gridCol>
                    <a:gridCol w="578622">
                      <a:extLst>
                        <a:ext uri="{9D8B030D-6E8A-4147-A177-3AD203B41FA5}">
                          <a16:colId xmlns:a16="http://schemas.microsoft.com/office/drawing/2014/main" val="186989545"/>
                        </a:ext>
                      </a:extLst>
                    </a:gridCol>
                  </a:tblGrid>
                  <a:tr h="604398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H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T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</a:rPr>
                            <a:t>O</a:t>
                          </a:r>
                          <a:endParaRPr lang="en-GB" sz="2800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560037"/>
                      </a:ext>
                    </a:extLst>
                  </a:tr>
                  <a:tr h="604398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solidFill>
                                <a:schemeClr val="accent1"/>
                              </a:solidFill>
                              <a:latin typeface="Gill Sans MT" panose="020B0502020104020203" pitchFamily="34" charset="0"/>
                            </a:rPr>
                            <a:t>?</a:t>
                          </a:r>
                          <a:endParaRPr lang="en-GB" sz="2800" b="1" dirty="0">
                            <a:solidFill>
                              <a:schemeClr val="accent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0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solidFill>
                                <a:schemeClr val="accent1"/>
                              </a:solidFill>
                              <a:latin typeface="Gill Sans MT" panose="020B0502020104020203" pitchFamily="34" charset="0"/>
                            </a:rPr>
                            <a:t>?</a:t>
                          </a:r>
                          <a:endParaRPr lang="en-GB" sz="2800" b="1" dirty="0">
                            <a:solidFill>
                              <a:schemeClr val="accent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3517275"/>
                      </a:ext>
                    </a:extLst>
                  </a:tr>
                  <a:tr h="604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201000" r="-303158" b="-11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solidFill>
                                <a:schemeClr val="accent1"/>
                              </a:solidFill>
                              <a:latin typeface="Gill Sans MT" panose="020B0502020104020203" pitchFamily="34" charset="0"/>
                            </a:rPr>
                            <a:t>?</a:t>
                          </a:r>
                          <a:endParaRPr lang="en-GB" sz="2800" b="1" dirty="0">
                            <a:solidFill>
                              <a:schemeClr val="accent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8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4565609"/>
                      </a:ext>
                    </a:extLst>
                  </a:tr>
                  <a:tr h="604398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4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</a:rPr>
                            <a:t>6</a:t>
                          </a:r>
                          <a:endParaRPr lang="en-GB" sz="28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33995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669938"/>
            <a:ext cx="1159746" cy="1131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1644841"/>
            <a:ext cx="1159746" cy="1131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2619744"/>
            <a:ext cx="1159746" cy="1131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4106640"/>
            <a:ext cx="1198256" cy="1201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8" y="4051635"/>
            <a:ext cx="255435" cy="1285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36" y="4597282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Eva is working out 406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289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Here is her working out: </a:t>
                </a: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	 Step 1		   Step 2</a:t>
                </a: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her mistake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.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should the answer be?</a:t>
                </a: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324535"/>
              </a:xfrm>
              <a:prstGeom prst="rect">
                <a:avLst/>
              </a:prstGeom>
              <a:blipFill>
                <a:blip r:embed="rId3"/>
                <a:stretch>
                  <a:fillRect l="-1590" t="-1260" b="-2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12"/>
          <p:cNvSpPr/>
          <p:nvPr/>
        </p:nvSpPr>
        <p:spPr>
          <a:xfrm>
            <a:off x="1227511" y="2791666"/>
            <a:ext cx="2835623" cy="1598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Tommy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this a good estimate? Why?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Are there any other ways he could have estimated?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551" y="1188721"/>
            <a:ext cx="1262597" cy="911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2399583" y="1188722"/>
                <a:ext cx="4889491" cy="1317894"/>
              </a:xfrm>
              <a:prstGeom prst="wedgeRoundRectCallout">
                <a:avLst>
                  <a:gd name="adj1" fmla="val -60338"/>
                  <a:gd name="adj2" fmla="val 7510"/>
                  <a:gd name="adj3" fmla="val 16667"/>
                </a:avLst>
              </a:prstGeom>
              <a:solidFill>
                <a:schemeClr val="accent1">
                  <a:alpha val="2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I estimate 143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95 will be 50 because I will subtract 100 from 150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583" y="1188722"/>
                <a:ext cx="4889491" cy="1317894"/>
              </a:xfrm>
              <a:prstGeom prst="wedgeRoundRectCallout">
                <a:avLst>
                  <a:gd name="adj1" fmla="val -60338"/>
                  <a:gd name="adj2" fmla="val 7510"/>
                  <a:gd name="adj3" fmla="val 16667"/>
                </a:avLst>
              </a:prstGeom>
              <a:blipFill>
                <a:blip r:embed="rId4"/>
                <a:stretch>
                  <a:fillRect t="-5882" r="-335" b="-1357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1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the number cards to make different calculations with an estimated answer of 70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4162" y="2405878"/>
            <a:ext cx="900062" cy="1092287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121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2402" y="2405878"/>
            <a:ext cx="900062" cy="1092287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33 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0642" y="2405879"/>
            <a:ext cx="900062" cy="1092287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48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5517" y="2405878"/>
            <a:ext cx="900062" cy="1092287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41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389" y="3620724"/>
            <a:ext cx="900062" cy="1092287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398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3245" y="3620724"/>
            <a:ext cx="900062" cy="1092287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328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9101" y="3620724"/>
            <a:ext cx="900062" cy="1092287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255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Mo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 you agree? Explain why.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2224" y="972501"/>
            <a:ext cx="1253149" cy="1108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>
              <a:xfrm>
                <a:off x="2988289" y="1172315"/>
                <a:ext cx="4798052" cy="2959896"/>
              </a:xfrm>
              <a:prstGeom prst="wedgeRoundRectCallout">
                <a:avLst>
                  <a:gd name="adj1" fmla="val -58997"/>
                  <a:gd name="adj2" fmla="val -28465"/>
                  <a:gd name="adj3" fmla="val 16667"/>
                </a:avLst>
              </a:prstGeom>
              <a:solidFill>
                <a:schemeClr val="accent4">
                  <a:alpha val="20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If I </a:t>
                </a:r>
                <a:r>
                  <a:rPr kumimoji="0" lang="en-US" sz="2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add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two </a:t>
                </a:r>
                <a:r>
                  <a:rPr kumimoji="0" lang="en-US" sz="2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numbers </a:t>
                </a:r>
                <a:r>
                  <a:rPr kumimoji="0" lang="en-US" sz="2800" b="0" i="0" u="none" strike="noStrike" kern="1200" cap="none" spc="-5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together</a:t>
                </a:r>
                <a:r>
                  <a:rPr kumimoji="0" lang="en-US" sz="2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I </a:t>
                </a:r>
                <a:r>
                  <a:rPr kumimoji="0" lang="en-US" sz="2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can check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my </a:t>
                </a:r>
                <a:r>
                  <a:rPr kumimoji="0" lang="en-US" sz="2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answer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by </a:t>
                </a:r>
                <a:r>
                  <a:rPr kumimoji="0" lang="en-US" sz="2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using</a:t>
                </a:r>
                <a:r>
                  <a:rPr kumimoji="0" lang="en-US" sz="2800" b="0" i="0" u="none" strike="noStrike" kern="1200" cap="none" spc="-7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a </a:t>
                </a:r>
                <a:r>
                  <a:rPr kumimoji="0" lang="en-US" sz="2800" b="0" i="0" u="none" strike="noStrike" kern="1200" cap="none" spc="-5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subtraction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of </a:t>
                </a:r>
                <a:r>
                  <a:rPr kumimoji="0" lang="en-US" sz="2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the </a:t>
                </a:r>
                <a:r>
                  <a:rPr kumimoji="0" lang="en-US" sz="2800" b="0" i="0" u="none" strike="noStrike" kern="1200" cap="none" spc="-5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same </a:t>
                </a:r>
                <a:r>
                  <a:rPr kumimoji="0" lang="en-US" sz="2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numbers after </a:t>
                </a:r>
                <a:r>
                  <a:rPr kumimoji="0" lang="en-US" sz="2800" b="0" i="0" u="none" strike="noStrike" kern="1200" cap="none" spc="-5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e.g.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to </a:t>
                </a:r>
                <a:r>
                  <a:rPr kumimoji="0" lang="en-US" sz="2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check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23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Bariol Regular"/>
                      </a:rPr>
                      <m:t>+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14,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I</a:t>
                </a:r>
                <a:r>
                  <a:rPr kumimoji="0" lang="en-US" sz="2800" b="0" i="0" u="none" strike="noStrike" kern="1200" cap="none" spc="-85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can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do 14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Bariol Regular"/>
                      </a:rPr>
                      <m:t>−</m:t>
                    </m:r>
                  </m:oMath>
                </a14:m>
                <a:r>
                  <a:rPr kumimoji="0" lang="en-US" sz="2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Bariol Regular"/>
                  </a:rPr>
                  <a:t>23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Bariol Regular"/>
                </a:endParaRPr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289" y="1172315"/>
                <a:ext cx="4798052" cy="2959896"/>
              </a:xfrm>
              <a:prstGeom prst="wedgeRoundRectCallout">
                <a:avLst>
                  <a:gd name="adj1" fmla="val -58997"/>
                  <a:gd name="adj2" fmla="val -28465"/>
                  <a:gd name="adj3" fmla="val 16667"/>
                </a:avLst>
              </a:prstGeom>
              <a:blipFill>
                <a:blip r:embed="rId4"/>
                <a:stretch>
                  <a:fillRect r="-1156" b="-204"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4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I completed an addition and then used the inverse to check my calculation.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When I checked my calculation, the answer was 250.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One of the other numbers was 355.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could the calculation be?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____</a:t>
                </a:r>
              </a:p>
              <a:p>
                <a:pPr lvl="0" algn="ctr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250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  <a:blipFill>
                <a:blip r:embed="rId3"/>
                <a:stretch>
                  <a:fillRect l="-1590" t="-1178" b="-2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8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Rosie has added or subtracted ones to get this answer.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What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could her calculation have been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Her starting numbers are between and include 340 and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350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Did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you use a strategy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 you see a pattern?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522567"/>
              </p:ext>
            </p:extLst>
          </p:nvPr>
        </p:nvGraphicFramePr>
        <p:xfrm>
          <a:off x="2238960" y="1796138"/>
          <a:ext cx="5526621" cy="1907177"/>
        </p:xfrm>
        <a:graphic>
          <a:graphicData uri="http://schemas.openxmlformats.org/drawingml/2006/table">
            <a:tbl>
              <a:tblPr firstRow="1" bandRow="1"/>
              <a:tblGrid>
                <a:gridCol w="1842207">
                  <a:extLst>
                    <a:ext uri="{9D8B030D-6E8A-4147-A177-3AD203B41FA5}">
                      <a16:colId xmlns:a16="http://schemas.microsoft.com/office/drawing/2014/main" val="728712568"/>
                    </a:ext>
                  </a:extLst>
                </a:gridCol>
                <a:gridCol w="1842207">
                  <a:extLst>
                    <a:ext uri="{9D8B030D-6E8A-4147-A177-3AD203B41FA5}">
                      <a16:colId xmlns:a16="http://schemas.microsoft.com/office/drawing/2014/main" val="843696133"/>
                    </a:ext>
                  </a:extLst>
                </a:gridCol>
                <a:gridCol w="1842207">
                  <a:extLst>
                    <a:ext uri="{9D8B030D-6E8A-4147-A177-3AD203B41FA5}">
                      <a16:colId xmlns:a16="http://schemas.microsoft.com/office/drawing/2014/main" val="686983821"/>
                    </a:ext>
                  </a:extLst>
                </a:gridCol>
              </a:tblGrid>
              <a:tr h="683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b="1" dirty="0" smtClean="0">
                          <a:latin typeface="Gill Sans MT" panose="020B0502020104020203" pitchFamily="34" charset="0"/>
                        </a:rPr>
                        <a:t>Hundreds</a:t>
                      </a:r>
                      <a:endParaRPr lang="en-GB" sz="28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b="1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sz="28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b="1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sz="28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59042"/>
                  </a:ext>
                </a:extLst>
              </a:tr>
              <a:tr h="1223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dirty="0" smtClean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dirty="0" smtClean="0">
                        <a:latin typeface="Gill Sans MT" panose="020B0502020104020203" pitchFamily="34" charset="0"/>
                      </a:endParaRPr>
                    </a:p>
                    <a:p>
                      <a:pPr algn="ctr"/>
                      <a:endParaRPr lang="en-GB" sz="1400" dirty="0" smtClean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826528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754495" y="2886888"/>
            <a:ext cx="271057" cy="27432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91162" y="2886887"/>
            <a:ext cx="271057" cy="27432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27829" y="2886886"/>
            <a:ext cx="271057" cy="27432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04584" y="2749725"/>
            <a:ext cx="271057" cy="27432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53252" y="2749725"/>
            <a:ext cx="271057" cy="27432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33527" y="3187336"/>
            <a:ext cx="271057" cy="27432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32365" y="3187336"/>
            <a:ext cx="271057" cy="27432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81705" y="2749725"/>
            <a:ext cx="271057" cy="27432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36085" y="3200391"/>
            <a:ext cx="271057" cy="27432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67909" y="5711121"/>
            <a:ext cx="271057" cy="27432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189209"/>
            <a:ext cx="1159746" cy="11311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1380672"/>
            <a:ext cx="1159746" cy="11311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2572134"/>
            <a:ext cx="1159746" cy="11311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4106640"/>
            <a:ext cx="1198256" cy="12011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8" y="4051635"/>
            <a:ext cx="255435" cy="12858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36" y="4597282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Which image does not represent 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339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8?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3970318"/>
              </a:xfrm>
              <a:prstGeom prst="rect">
                <a:avLst/>
              </a:prstGeom>
              <a:blipFill>
                <a:blip r:embed="rId3"/>
                <a:stretch>
                  <a:fillRect l="-1590" t="-1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66" y="3535864"/>
            <a:ext cx="901335" cy="903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54" y="3554887"/>
            <a:ext cx="193471" cy="88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301" y="3535864"/>
            <a:ext cx="901335" cy="90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636" y="3535864"/>
            <a:ext cx="901335" cy="903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32" y="3554887"/>
            <a:ext cx="175702" cy="884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29" y="3554887"/>
            <a:ext cx="175702" cy="88449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483175" y="2117395"/>
            <a:ext cx="7082526" cy="1019273"/>
            <a:chOff x="347273" y="3115723"/>
            <a:chExt cx="10130852" cy="145796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125" y="3115723"/>
              <a:ext cx="9144000" cy="145796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7273" y="3115723"/>
              <a:ext cx="9144000" cy="1457969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736446" y="2736710"/>
            <a:ext cx="152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330</a:t>
            </a:r>
            <a:endParaRPr lang="en-GB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6786156" y="2753403"/>
            <a:ext cx="152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340</a:t>
            </a:r>
            <a:endParaRPr lang="en-GB" sz="2800" dirty="0"/>
          </a:p>
        </p:txBody>
      </p:sp>
      <p:sp>
        <p:nvSpPr>
          <p:cNvPr id="3" name="Right Bracket 2"/>
          <p:cNvSpPr/>
          <p:nvPr/>
        </p:nvSpPr>
        <p:spPr>
          <a:xfrm rot="16200000">
            <a:off x="4827310" y="136269"/>
            <a:ext cx="402839" cy="4052486"/>
          </a:xfrm>
          <a:prstGeom prst="rightBracket">
            <a:avLst>
              <a:gd name="adj" fmla="val 10997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86" y="3570054"/>
            <a:ext cx="212156" cy="31410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66" y="3582964"/>
            <a:ext cx="212156" cy="3141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98" y="3582964"/>
            <a:ext cx="212156" cy="314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62" y="3832682"/>
            <a:ext cx="212156" cy="31410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42" y="3845592"/>
            <a:ext cx="212156" cy="3141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74" y="3845592"/>
            <a:ext cx="212156" cy="3141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38" y="4097485"/>
            <a:ext cx="212156" cy="3141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18" y="4110395"/>
            <a:ext cx="212156" cy="31410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4562884" y="3625485"/>
            <a:ext cx="273838" cy="195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779567" y="3635771"/>
            <a:ext cx="273838" cy="195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028730" y="3633360"/>
            <a:ext cx="273838" cy="195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548455" y="3882225"/>
            <a:ext cx="273838" cy="195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781870" y="3895072"/>
            <a:ext cx="273838" cy="195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014808" y="3881279"/>
            <a:ext cx="273838" cy="195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561024" y="4155729"/>
            <a:ext cx="273838" cy="195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07434" y="4145046"/>
            <a:ext cx="273838" cy="195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669938"/>
            <a:ext cx="1159746" cy="113118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1644841"/>
            <a:ext cx="1159746" cy="113118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2619744"/>
            <a:ext cx="1159746" cy="113118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4106640"/>
            <a:ext cx="1198256" cy="12011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8" y="4051635"/>
            <a:ext cx="255435" cy="128587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36" y="4597282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Alex thinks the chart shows 456 – 4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 you agree?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why.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630387"/>
              </p:ext>
            </p:extLst>
          </p:nvPr>
        </p:nvGraphicFramePr>
        <p:xfrm>
          <a:off x="1419369" y="1771068"/>
          <a:ext cx="5841240" cy="2390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7080">
                  <a:extLst>
                    <a:ext uri="{9D8B030D-6E8A-4147-A177-3AD203B41FA5}">
                      <a16:colId xmlns:a16="http://schemas.microsoft.com/office/drawing/2014/main" val="728712568"/>
                    </a:ext>
                  </a:extLst>
                </a:gridCol>
                <a:gridCol w="1947080">
                  <a:extLst>
                    <a:ext uri="{9D8B030D-6E8A-4147-A177-3AD203B41FA5}">
                      <a16:colId xmlns:a16="http://schemas.microsoft.com/office/drawing/2014/main" val="843696133"/>
                    </a:ext>
                  </a:extLst>
                </a:gridCol>
                <a:gridCol w="1947080">
                  <a:extLst>
                    <a:ext uri="{9D8B030D-6E8A-4147-A177-3AD203B41FA5}">
                      <a16:colId xmlns:a16="http://schemas.microsoft.com/office/drawing/2014/main" val="686983821"/>
                    </a:ext>
                  </a:extLst>
                </a:gridCol>
              </a:tblGrid>
              <a:tr h="77966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Gill Sans MT" panose="020B0502020104020203" pitchFamily="34" charset="0"/>
                        </a:rPr>
                        <a:t>Hundreds</a:t>
                      </a:r>
                      <a:endParaRPr lang="en-GB" sz="28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sz="28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sz="28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59042"/>
                  </a:ext>
                </a:extLst>
              </a:tr>
              <a:tr h="1610716"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latin typeface="Gill Sans MT" panose="020B0502020104020203" pitchFamily="34" charset="0"/>
                      </a:endParaRPr>
                    </a:p>
                    <a:p>
                      <a:pPr algn="ctr"/>
                      <a:endParaRPr lang="en-GB" sz="1400" dirty="0" smtClean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826528"/>
                  </a:ext>
                </a:extLst>
              </a:tr>
            </a:tbl>
          </a:graphicData>
        </a:graphic>
      </p:graphicFrame>
      <p:sp>
        <p:nvSpPr>
          <p:cNvPr id="38" name="Oval 37"/>
          <p:cNvSpPr/>
          <p:nvPr/>
        </p:nvSpPr>
        <p:spPr>
          <a:xfrm>
            <a:off x="2037746" y="2767645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489751" y="2767645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037745" y="3340816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489750" y="3340816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920471" y="2709970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428653" y="2709970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924104" y="3241813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428653" y="3241814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212609" y="3706547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927494" y="2795883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360838" y="2795882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933781" y="3247527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85786" y="3247527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935822" y="3706547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360838" y="3670933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3892545" y="2680896"/>
            <a:ext cx="291020" cy="3882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431367" y="2680896"/>
            <a:ext cx="291020" cy="3882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914501" y="3224994"/>
            <a:ext cx="291020" cy="3882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437557" y="3224994"/>
            <a:ext cx="291020" cy="3882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0256671" y="5595193"/>
            <a:ext cx="332229" cy="33011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669938"/>
            <a:ext cx="1159746" cy="11311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1644841"/>
            <a:ext cx="1159746" cy="11311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2619744"/>
            <a:ext cx="1159746" cy="11311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4106640"/>
            <a:ext cx="1198256" cy="12011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8" y="4051635"/>
            <a:ext cx="255435" cy="12858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36" y="4597282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b="1" dirty="0">
                <a:solidFill>
                  <a:prstClr val="black"/>
                </a:solidFill>
                <a:latin typeface="Gill Sans MT" panose="020B0502020104020203" pitchFamily="34" charset="0"/>
              </a:rPr>
              <a:t>Always, Sometimes, Never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When 7 and 5 are added together in the ones column, the digit in the ones column of the answer will always be 2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other digits would always give a 2 in the ones column? Prove it.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669938"/>
            <a:ext cx="1159746" cy="1131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1644841"/>
            <a:ext cx="1159746" cy="1131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2619744"/>
            <a:ext cx="1159746" cy="1131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65" y="4106640"/>
            <a:ext cx="1198256" cy="1201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8" y="4051635"/>
            <a:ext cx="255435" cy="1285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36" y="4597282"/>
            <a:ext cx="251563" cy="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Which questions are harder to calculate?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234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506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455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521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your answer.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832092"/>
              </a:xfrm>
              <a:prstGeom prst="rect">
                <a:avLst/>
              </a:prstGeom>
              <a:blipFill>
                <a:blip r:embed="rId3"/>
                <a:stretch>
                  <a:fillRect l="-1590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BBA110A-F0D6-4815-A530-12842E058620}" vid="{DBCC5AE0-762A-486A-A91B-EF3AE4503D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6" ma:contentTypeDescription="Create a new document." ma:contentTypeScope="" ma:versionID="2245d72f9f22c961ac9c11b4021a29a4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c713bd9f538da43dbf4536b41f92027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9A85AF-D0F0-4964-95F2-C3766E354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4A12B6-53FC-4652-B09C-9D089BA126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33C0BC-C241-46AF-963C-CBDED36083B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1935</TotalTime>
  <Words>1603</Words>
  <Application>Microsoft Office PowerPoint</Application>
  <PresentationFormat>A4 Paper (210x297 mm)</PresentationFormat>
  <Paragraphs>682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Bariol Regular</vt:lpstr>
      <vt:lpstr>Calibri</vt:lpstr>
      <vt:lpstr>Calibri Light</vt:lpstr>
      <vt:lpstr>Cambria Math</vt:lpstr>
      <vt:lpstr>Gill Sans MT</vt:lpstr>
      <vt:lpstr>Times New Roman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Brown</dc:creator>
  <cp:lastModifiedBy>Richard Hodgkins</cp:lastModifiedBy>
  <cp:revision>87</cp:revision>
  <dcterms:created xsi:type="dcterms:W3CDTF">2019-02-04T08:17:32Z</dcterms:created>
  <dcterms:modified xsi:type="dcterms:W3CDTF">2021-03-11T13:37:24Z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