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9" r:id="rId2"/>
    <p:sldId id="257" r:id="rId3"/>
    <p:sldId id="260"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67" d="100"/>
          <a:sy n="67"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2B297-7611-473F-8E9F-8C09E46C8CD0}" type="datetimeFigureOut">
              <a:rPr lang="en-GB" smtClean="0"/>
              <a:t>20/01/2021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2D3FF-2CF0-4236-9380-102C10BCD213}" type="slidenum">
              <a:rPr lang="en-GB" smtClean="0"/>
              <a:t>‹#›</a:t>
            </a:fld>
            <a:endParaRPr lang="en-GB"/>
          </a:p>
        </p:txBody>
      </p:sp>
    </p:spTree>
    <p:extLst>
      <p:ext uri="{BB962C8B-B14F-4D97-AF65-F5344CB8AC3E}">
        <p14:creationId xmlns:p14="http://schemas.microsoft.com/office/powerpoint/2010/main" val="137985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Record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rPr>
              <a:t>today’s</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rPr>
              <a:t> ‘</a:t>
            </a:r>
            <a:r>
              <a:rPr kumimoji="0" lang="en-GB" sz="1200" b="1" i="1"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rPr>
              <a:t>Top Tip for Tests’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rPr>
              <a:t>for display in the classroom.</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873E03-7F6C-40B1-9C82-92C8804404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14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Take feedback on how they did this, e.g. making sure the three numbers added up to 30, or thinking of two numbers an equal distance away from 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Children</a:t>
            </a:r>
            <a:r>
              <a:rPr kumimoji="0" lang="en-GB" sz="1200" b="1" i="0" u="none" strike="noStrike" kern="1200" cap="none" spc="0" normalizeH="0" baseline="0" noProof="0" dirty="0">
                <a:ln>
                  <a:noFill/>
                </a:ln>
                <a:solidFill>
                  <a:prstClr val="black"/>
                </a:solidFill>
                <a:effectLst/>
                <a:uLnTx/>
                <a:uFillTx/>
                <a:latin typeface="+mn-lt"/>
                <a:ea typeface="+mn-ea"/>
                <a:cs typeface="+mn-cs"/>
              </a:rPr>
              <a:t> can now go on to do differentiated GROUP ACTIVITIES. You can find Hamilton’s group activities in this unit’s TEACHING AND GROUP ACTIVITIES download.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WT: Calculate the mean of a data set. </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ARE/GD:  Manipulate data to create given mean values.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873E03-7F6C-40B1-9C82-92C8804404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5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hamilton-trust.org.uk/maths/year-6-maths/" TargetMode="External"/><Relationship Id="rId2" Type="http://schemas.openxmlformats.org/officeDocument/2006/relationships/hyperlink" Target="http://www.hamilton-trust.org.uk/"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Year 6</a:t>
            </a:r>
          </a:p>
        </p:txBody>
      </p:sp>
      <p:sp>
        <p:nvSpPr>
          <p:cNvPr id="6" name="Slide Number Placeholder 5"/>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148560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Year 6</a:t>
            </a:r>
          </a:p>
        </p:txBody>
      </p:sp>
      <p:sp>
        <p:nvSpPr>
          <p:cNvPr id="6" name="Slide Number Placeholder 5"/>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32112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Year 6</a:t>
            </a:r>
          </a:p>
        </p:txBody>
      </p:sp>
      <p:sp>
        <p:nvSpPr>
          <p:cNvPr id="6" name="Slide Number Placeholder 5"/>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306129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hlinkClick r:id="rId2"/>
            <a:extLst>
              <a:ext uri="{FF2B5EF4-FFF2-40B4-BE49-F238E27FC236}">
                <a16:creationId xmlns:a16="http://schemas.microsoft.com/office/drawing/2014/main" id="{0FB96D1F-83BC-4887-89A5-175B6E6C68B9}"/>
              </a:ext>
            </a:extLst>
          </p:cNvPr>
          <p:cNvSpPr/>
          <p:nvPr userDrawn="1"/>
        </p:nvSpPr>
        <p:spPr>
          <a:xfrm>
            <a:off x="-70810" y="6221406"/>
            <a:ext cx="12262811" cy="65706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b="1" dirty="0"/>
          </a:p>
        </p:txBody>
      </p:sp>
      <p:sp>
        <p:nvSpPr>
          <p:cNvPr id="3" name="Subtitle 2">
            <a:extLst>
              <a:ext uri="{FF2B5EF4-FFF2-40B4-BE49-F238E27FC236}">
                <a16:creationId xmlns:a16="http://schemas.microsoft.com/office/drawing/2014/main" id="{7413BC91-F6D0-4DC8-B0B8-6E7E7FAB663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6" name="Footer Placeholder 15">
            <a:extLst>
              <a:ext uri="{FF2B5EF4-FFF2-40B4-BE49-F238E27FC236}">
                <a16:creationId xmlns:a16="http://schemas.microsoft.com/office/drawing/2014/main" id="{7E7D638D-B41C-46A9-87E5-34C770A46C82}"/>
              </a:ext>
            </a:extLst>
          </p:cNvPr>
          <p:cNvSpPr>
            <a:spLocks noGrp="1"/>
          </p:cNvSpPr>
          <p:nvPr>
            <p:ph type="ftr" sz="quarter" idx="11"/>
          </p:nvPr>
        </p:nvSpPr>
        <p:spPr>
          <a:xfrm>
            <a:off x="7924803" y="6367377"/>
            <a:ext cx="4114800" cy="365125"/>
          </a:xfrm>
        </p:spPr>
        <p:txBody>
          <a:bodyPr/>
          <a:lstStyle>
            <a:lvl1pPr>
              <a:defRPr sz="1200" b="0">
                <a:solidFill>
                  <a:srgbClr val="EA7600"/>
                </a:solidFill>
                <a:latin typeface="+mn-lt"/>
              </a:defRPr>
            </a:lvl1pPr>
          </a:lstStyle>
          <a:p>
            <a:pPr algn="r"/>
            <a:r>
              <a:rPr lang="en-GB"/>
              <a:t>Year 6</a:t>
            </a:r>
            <a:endParaRPr lang="en-GB" dirty="0"/>
          </a:p>
        </p:txBody>
      </p:sp>
      <p:sp>
        <p:nvSpPr>
          <p:cNvPr id="17" name="Slide Number Placeholder 16">
            <a:extLst>
              <a:ext uri="{FF2B5EF4-FFF2-40B4-BE49-F238E27FC236}">
                <a16:creationId xmlns:a16="http://schemas.microsoft.com/office/drawing/2014/main" id="{5D9A2E24-96C9-44BE-881E-97F4ADE1902D}"/>
              </a:ext>
            </a:extLst>
          </p:cNvPr>
          <p:cNvSpPr>
            <a:spLocks noGrp="1"/>
          </p:cNvSpPr>
          <p:nvPr>
            <p:ph type="sldNum" sz="quarter" idx="12"/>
          </p:nvPr>
        </p:nvSpPr>
        <p:spPr>
          <a:xfrm>
            <a:off x="5580650" y="6367376"/>
            <a:ext cx="959895" cy="365125"/>
          </a:xfrm>
        </p:spPr>
        <p:txBody>
          <a:bodyPr/>
          <a:lstStyle>
            <a:lvl1pPr algn="ctr">
              <a:defRPr sz="1200" b="0">
                <a:solidFill>
                  <a:srgbClr val="EA7600"/>
                </a:solidFill>
                <a:latin typeface="+mn-lt"/>
              </a:defRPr>
            </a:lvl1pPr>
          </a:lstStyle>
          <a:p>
            <a:fld id="{BA0EE811-478C-4958-8104-2A70B5A19611}" type="slidenum">
              <a:rPr lang="en-GB" smtClean="0"/>
              <a:pPr/>
              <a:t>‹#›</a:t>
            </a:fld>
            <a:endParaRPr lang="en-GB" dirty="0"/>
          </a:p>
        </p:txBody>
      </p:sp>
      <p:sp>
        <p:nvSpPr>
          <p:cNvPr id="2" name="Rectangle 1">
            <a:extLst>
              <a:ext uri="{FF2B5EF4-FFF2-40B4-BE49-F238E27FC236}">
                <a16:creationId xmlns:a16="http://schemas.microsoft.com/office/drawing/2014/main" id="{D89D1CB2-11BF-434A-9AE8-BEAF97E774D6}"/>
              </a:ext>
            </a:extLst>
          </p:cNvPr>
          <p:cNvSpPr/>
          <p:nvPr userDrawn="1"/>
        </p:nvSpPr>
        <p:spPr>
          <a:xfrm>
            <a:off x="1080547" y="6390464"/>
            <a:ext cx="1681358" cy="276999"/>
          </a:xfrm>
          <a:prstGeom prst="rect">
            <a:avLst/>
          </a:prstGeom>
        </p:spPr>
        <p:txBody>
          <a:bodyPr wrap="none">
            <a:spAutoFit/>
          </a:bodyPr>
          <a:lstStyle/>
          <a:p>
            <a:pPr algn="l"/>
            <a:r>
              <a:rPr lang="en-GB" sz="1200" b="0" dirty="0">
                <a:solidFill>
                  <a:srgbClr val="EA7600"/>
                </a:solidFill>
              </a:rPr>
              <a:t>© </a:t>
            </a:r>
            <a:r>
              <a:rPr lang="en-GB" sz="1200" b="0" dirty="0">
                <a:solidFill>
                  <a:srgbClr val="EA7600"/>
                </a:solidFill>
                <a:hlinkClick r:id="rId3"/>
              </a:rPr>
              <a:t>hamilton-trust.org.uk</a:t>
            </a:r>
            <a:endParaRPr lang="en-GB" sz="1200" b="0" dirty="0">
              <a:solidFill>
                <a:srgbClr val="EA7600"/>
              </a:solidFill>
            </a:endParaRPr>
          </a:p>
        </p:txBody>
      </p:sp>
      <p:pic>
        <p:nvPicPr>
          <p:cNvPr id="9" name="Picture 8">
            <a:extLst>
              <a:ext uri="{FF2B5EF4-FFF2-40B4-BE49-F238E27FC236}">
                <a16:creationId xmlns:a16="http://schemas.microsoft.com/office/drawing/2014/main" id="{251EBB7B-6C39-48C7-850C-99BEC78CA16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6744" y="6091748"/>
            <a:ext cx="1034461" cy="721945"/>
          </a:xfrm>
          <a:prstGeom prst="rect">
            <a:avLst/>
          </a:prstGeom>
        </p:spPr>
      </p:pic>
    </p:spTree>
    <p:extLst>
      <p:ext uri="{BB962C8B-B14F-4D97-AF65-F5344CB8AC3E}">
        <p14:creationId xmlns:p14="http://schemas.microsoft.com/office/powerpoint/2010/main" val="159310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Year 6</a:t>
            </a:r>
          </a:p>
        </p:txBody>
      </p:sp>
      <p:sp>
        <p:nvSpPr>
          <p:cNvPr id="6" name="Slide Number Placeholder 5"/>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171270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Year 6</a:t>
            </a:r>
          </a:p>
        </p:txBody>
      </p:sp>
      <p:sp>
        <p:nvSpPr>
          <p:cNvPr id="6" name="Slide Number Placeholder 5"/>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353078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Year 6</a:t>
            </a:r>
          </a:p>
        </p:txBody>
      </p:sp>
      <p:sp>
        <p:nvSpPr>
          <p:cNvPr id="7" name="Slide Number Placeholder 6"/>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58583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Year 6</a:t>
            </a:r>
          </a:p>
        </p:txBody>
      </p:sp>
      <p:sp>
        <p:nvSpPr>
          <p:cNvPr id="9" name="Slide Number Placeholder 8"/>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69924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Year 6</a:t>
            </a:r>
          </a:p>
        </p:txBody>
      </p:sp>
      <p:sp>
        <p:nvSpPr>
          <p:cNvPr id="5" name="Slide Number Placeholder 4"/>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347313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Year 6</a:t>
            </a:r>
          </a:p>
        </p:txBody>
      </p:sp>
      <p:sp>
        <p:nvSpPr>
          <p:cNvPr id="4" name="Slide Number Placeholder 3"/>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26496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Year 6</a:t>
            </a:r>
          </a:p>
        </p:txBody>
      </p:sp>
      <p:sp>
        <p:nvSpPr>
          <p:cNvPr id="7" name="Slide Number Placeholder 6"/>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255359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Year 6</a:t>
            </a:r>
          </a:p>
        </p:txBody>
      </p:sp>
      <p:sp>
        <p:nvSpPr>
          <p:cNvPr id="7" name="Slide Number Placeholder 6"/>
          <p:cNvSpPr>
            <a:spLocks noGrp="1"/>
          </p:cNvSpPr>
          <p:nvPr>
            <p:ph type="sldNum" sz="quarter" idx="12"/>
          </p:nvPr>
        </p:nvSpPr>
        <p:spPr/>
        <p:txBody>
          <a:bodyPr/>
          <a:lstStyle/>
          <a:p>
            <a:fld id="{BA0EE811-478C-4958-8104-2A70B5A19611}" type="slidenum">
              <a:rPr lang="en-GB" smtClean="0"/>
              <a:t>‹#›</a:t>
            </a:fld>
            <a:endParaRPr lang="en-GB"/>
          </a:p>
        </p:txBody>
      </p:sp>
    </p:spTree>
    <p:extLst>
      <p:ext uri="{BB962C8B-B14F-4D97-AF65-F5344CB8AC3E}">
        <p14:creationId xmlns:p14="http://schemas.microsoft.com/office/powerpoint/2010/main" val="348361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1000">
              <a:schemeClr val="bg1">
                <a:lumMod val="95000"/>
              </a:schemeClr>
            </a:gs>
            <a:gs pos="0">
              <a:schemeClr val="accent1">
                <a:lumMod val="20000"/>
                <a:lumOff val="80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Year 6</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EE811-478C-4958-8104-2A70B5A19611}" type="slidenum">
              <a:rPr lang="en-GB" smtClean="0"/>
              <a:t>‹#›</a:t>
            </a:fld>
            <a:endParaRPr lang="en-GB"/>
          </a:p>
        </p:txBody>
      </p:sp>
    </p:spTree>
    <p:extLst>
      <p:ext uri="{BB962C8B-B14F-4D97-AF65-F5344CB8AC3E}">
        <p14:creationId xmlns:p14="http://schemas.microsoft.com/office/powerpoint/2010/main" val="137999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78707"/>
            <a:ext cx="10363200" cy="2387600"/>
          </a:xfrm>
        </p:spPr>
        <p:txBody>
          <a:bodyPr>
            <a:noAutofit/>
          </a:bodyPr>
          <a:lstStyle/>
          <a:p>
            <a:r>
              <a:rPr lang="en-GB" sz="10000" dirty="0" smtClean="0">
                <a:solidFill>
                  <a:srgbClr val="002060"/>
                </a:solidFill>
                <a:latin typeface="Accord Heavy SF" panose="020BE200000000000000" pitchFamily="34" charset="0"/>
              </a:rPr>
              <a:t>What does the mean </a:t>
            </a:r>
            <a:r>
              <a:rPr lang="en-GB" sz="10000" dirty="0" err="1" smtClean="0">
                <a:solidFill>
                  <a:srgbClr val="002060"/>
                </a:solidFill>
                <a:latin typeface="Accord Heavy SF" panose="020BE200000000000000" pitchFamily="34" charset="0"/>
              </a:rPr>
              <a:t>mean</a:t>
            </a:r>
            <a:r>
              <a:rPr lang="en-GB" sz="10000" dirty="0" smtClean="0">
                <a:solidFill>
                  <a:srgbClr val="002060"/>
                </a:solidFill>
                <a:latin typeface="Accord Heavy SF" panose="020BE200000000000000" pitchFamily="34" charset="0"/>
              </a:rPr>
              <a:t>? </a:t>
            </a:r>
            <a:endParaRPr lang="en-GB" sz="10000" dirty="0">
              <a:solidFill>
                <a:srgbClr val="002060"/>
              </a:solidFill>
              <a:latin typeface="Accord Heavy SF" panose="020BE200000000000000" pitchFamily="34" charset="0"/>
            </a:endParaRPr>
          </a:p>
        </p:txBody>
      </p:sp>
      <p:sp>
        <p:nvSpPr>
          <p:cNvPr id="4" name="Footer Placeholder 3"/>
          <p:cNvSpPr>
            <a:spLocks noGrp="1"/>
          </p:cNvSpPr>
          <p:nvPr>
            <p:ph type="ftr" sz="quarter" idx="11"/>
          </p:nvPr>
        </p:nvSpPr>
        <p:spPr/>
        <p:txBody>
          <a:bodyPr/>
          <a:lstStyle/>
          <a:p>
            <a:r>
              <a:rPr lang="en-GB" smtClean="0"/>
              <a:t>Year 6</a:t>
            </a:r>
            <a:endParaRPr lang="en-GB"/>
          </a:p>
        </p:txBody>
      </p:sp>
      <p:sp>
        <p:nvSpPr>
          <p:cNvPr id="5" name="Slide Number Placeholder 4"/>
          <p:cNvSpPr>
            <a:spLocks noGrp="1"/>
          </p:cNvSpPr>
          <p:nvPr>
            <p:ph type="sldNum" sz="quarter" idx="12"/>
          </p:nvPr>
        </p:nvSpPr>
        <p:spPr/>
        <p:txBody>
          <a:bodyPr/>
          <a:lstStyle/>
          <a:p>
            <a:fld id="{BA0EE811-478C-4958-8104-2A70B5A19611}" type="slidenum">
              <a:rPr lang="en-GB" smtClean="0"/>
              <a:t>1</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99" y="5167373"/>
            <a:ext cx="1236202" cy="1238986"/>
          </a:xfrm>
          <a:prstGeom prst="rect">
            <a:avLst/>
          </a:prstGeom>
        </p:spPr>
      </p:pic>
      <p:sp>
        <p:nvSpPr>
          <p:cNvPr id="7" name="TextBox 6"/>
          <p:cNvSpPr txBox="1"/>
          <p:nvPr/>
        </p:nvSpPr>
        <p:spPr>
          <a:xfrm>
            <a:off x="1857375" y="4057651"/>
            <a:ext cx="10487025" cy="1938992"/>
          </a:xfrm>
          <a:prstGeom prst="rect">
            <a:avLst/>
          </a:prstGeom>
          <a:noFill/>
        </p:spPr>
        <p:txBody>
          <a:bodyPr wrap="square" rtlCol="0">
            <a:spAutoFit/>
          </a:bodyPr>
          <a:lstStyle/>
          <a:p>
            <a:r>
              <a:rPr lang="en-GB" sz="12000" dirty="0" smtClean="0">
                <a:solidFill>
                  <a:srgbClr val="00B050"/>
                </a:solidFill>
                <a:latin typeface="Accord Heavy SF" panose="020BE200000000000000" pitchFamily="34" charset="0"/>
              </a:rPr>
              <a:t>The average! </a:t>
            </a:r>
            <a:endParaRPr lang="en-GB" sz="12000" dirty="0">
              <a:solidFill>
                <a:srgbClr val="00B050"/>
              </a:solidFill>
              <a:latin typeface="Accord Heavy SF" panose="020BE200000000000000" pitchFamily="34" charset="0"/>
            </a:endParaRPr>
          </a:p>
        </p:txBody>
      </p:sp>
    </p:spTree>
    <p:extLst>
      <p:ext uri="{BB962C8B-B14F-4D97-AF65-F5344CB8AC3E}">
        <p14:creationId xmlns:p14="http://schemas.microsoft.com/office/powerpoint/2010/main" val="151996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ECEC2F06-FA07-421C-9E8C-C3D9827F8F64}"/>
              </a:ext>
            </a:extLst>
          </p:cNvPr>
          <p:cNvSpPr>
            <a:spLocks noGrp="1"/>
          </p:cNvSpPr>
          <p:nvPr>
            <p:ph type="sldNum" sz="quarter" idx="12"/>
          </p:nvPr>
        </p:nvSpPr>
        <p:spPr/>
        <p:txBody>
          <a:bodyPr/>
          <a:lstStyle/>
          <a:p>
            <a:pPr defTabSz="457200"/>
            <a:fld id="{BA0EE811-478C-4958-8104-2A70B5A19611}" type="slidenum">
              <a:rPr lang="en-GB">
                <a:latin typeface="Calibri" panose="020F0502020204030204"/>
              </a:rPr>
              <a:pPr defTabSz="457200"/>
              <a:t>2</a:t>
            </a:fld>
            <a:endParaRPr lang="en-GB" dirty="0">
              <a:latin typeface="Calibri" panose="020F0502020204030204"/>
            </a:endParaRPr>
          </a:p>
        </p:txBody>
      </p:sp>
      <p:sp>
        <p:nvSpPr>
          <p:cNvPr id="2" name="Footer Placeholder 1">
            <a:extLst>
              <a:ext uri="{FF2B5EF4-FFF2-40B4-BE49-F238E27FC236}">
                <a16:creationId xmlns:a16="http://schemas.microsoft.com/office/drawing/2014/main" id="{6E6E7435-766E-44DA-9E64-580F9F209CE0}"/>
              </a:ext>
            </a:extLst>
          </p:cNvPr>
          <p:cNvSpPr>
            <a:spLocks noGrp="1"/>
          </p:cNvSpPr>
          <p:nvPr>
            <p:ph type="ftr" sz="quarter" idx="11"/>
          </p:nvPr>
        </p:nvSpPr>
        <p:spPr>
          <a:xfrm>
            <a:off x="6829926" y="6367377"/>
            <a:ext cx="3723776" cy="365125"/>
          </a:xfrm>
        </p:spPr>
        <p:txBody>
          <a:bodyPr/>
          <a:lstStyle/>
          <a:p>
            <a:pPr algn="r" defTabSz="457200"/>
            <a:r>
              <a:rPr lang="en-GB">
                <a:latin typeface="Calibri" panose="020F0502020204030204"/>
              </a:rPr>
              <a:t>Year 6</a:t>
            </a:r>
            <a:endParaRPr lang="en-GB" dirty="0">
              <a:latin typeface="Calibri" panose="020F0502020204030204"/>
            </a:endParaRPr>
          </a:p>
        </p:txBody>
      </p:sp>
      <p:sp>
        <p:nvSpPr>
          <p:cNvPr id="12" name="TextBox 11">
            <a:extLst>
              <a:ext uri="{FF2B5EF4-FFF2-40B4-BE49-F238E27FC236}">
                <a16:creationId xmlns:a16="http://schemas.microsoft.com/office/drawing/2014/main" id="{B69677ED-5C54-4353-B94F-C526DD00205C}"/>
              </a:ext>
            </a:extLst>
          </p:cNvPr>
          <p:cNvSpPr txBox="1"/>
          <p:nvPr/>
        </p:nvSpPr>
        <p:spPr>
          <a:xfrm>
            <a:off x="1640681" y="138645"/>
            <a:ext cx="8904656" cy="400110"/>
          </a:xfrm>
          <a:prstGeom prst="rect">
            <a:avLst/>
          </a:prstGeom>
          <a:noFill/>
        </p:spPr>
        <p:txBody>
          <a:bodyPr wrap="square" rtlCol="0">
            <a:spAutoFit/>
          </a:bodyPr>
          <a:lstStyle/>
          <a:p>
            <a:pPr defTabSz="457200">
              <a:buClr>
                <a:srgbClr val="EA7600"/>
              </a:buClr>
              <a:buSzPct val="120000"/>
            </a:pPr>
            <a:r>
              <a:rPr lang="en-GB" sz="2000" b="1" dirty="0" smtClean="0">
                <a:solidFill>
                  <a:srgbClr val="5B9BD5">
                    <a:lumMod val="75000"/>
                  </a:srgbClr>
                </a:solidFill>
                <a:latin typeface="Calibri" panose="020F0502020204030204"/>
              </a:rPr>
              <a:t>Understand </a:t>
            </a:r>
            <a:r>
              <a:rPr lang="en-GB" sz="2000" b="1" dirty="0">
                <a:solidFill>
                  <a:srgbClr val="5B9BD5">
                    <a:lumMod val="75000"/>
                  </a:srgbClr>
                </a:solidFill>
                <a:latin typeface="Calibri" panose="020F0502020204030204"/>
              </a:rPr>
              <a:t>and calculate a mean.</a:t>
            </a:r>
          </a:p>
        </p:txBody>
      </p:sp>
      <p:grpSp>
        <p:nvGrpSpPr>
          <p:cNvPr id="5" name="Group 4">
            <a:extLst>
              <a:ext uri="{FF2B5EF4-FFF2-40B4-BE49-F238E27FC236}">
                <a16:creationId xmlns:a16="http://schemas.microsoft.com/office/drawing/2014/main" id="{A1412533-0872-46A2-8F5D-35D811C7E5B9}"/>
              </a:ext>
            </a:extLst>
          </p:cNvPr>
          <p:cNvGrpSpPr/>
          <p:nvPr/>
        </p:nvGrpSpPr>
        <p:grpSpPr>
          <a:xfrm>
            <a:off x="4833125" y="581073"/>
            <a:ext cx="2519768" cy="637440"/>
            <a:chOff x="1167141" y="1074204"/>
            <a:chExt cx="3359691" cy="721769"/>
          </a:xfrm>
        </p:grpSpPr>
        <p:sp>
          <p:nvSpPr>
            <p:cNvPr id="6" name="Speech Bubble: Rectangle with Corners Rounded 5">
              <a:extLst>
                <a:ext uri="{FF2B5EF4-FFF2-40B4-BE49-F238E27FC236}">
                  <a16:creationId xmlns:a16="http://schemas.microsoft.com/office/drawing/2014/main" id="{4662EA49-06CF-4ED2-B36A-2DB37A17FFBE}"/>
                </a:ext>
              </a:extLst>
            </p:cNvPr>
            <p:cNvSpPr/>
            <p:nvPr/>
          </p:nvSpPr>
          <p:spPr>
            <a:xfrm>
              <a:off x="1167141" y="1074204"/>
              <a:ext cx="3205731" cy="721769"/>
            </a:xfrm>
            <a:prstGeom prst="wedgeRoundRectCallout">
              <a:avLst>
                <a:gd name="adj1" fmla="val -75961"/>
                <a:gd name="adj2" fmla="val 55658"/>
                <a:gd name="adj3" fmla="val 16667"/>
              </a:avLst>
            </a:prstGeom>
            <a:solidFill>
              <a:schemeClr val="accent4">
                <a:lumMod val="40000"/>
                <a:lumOff val="60000"/>
              </a:schemeClr>
            </a:soli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What does the word </a:t>
              </a:r>
              <a:r>
                <a:rPr lang="en-GB" sz="1600" b="1" u="sng" dirty="0">
                  <a:solidFill>
                    <a:srgbClr val="253746"/>
                  </a:solidFill>
                  <a:latin typeface="Calibri" panose="020F0502020204030204"/>
                </a:rPr>
                <a:t>‘average’ </a:t>
              </a:r>
              <a:r>
                <a:rPr lang="en-GB" sz="1600" b="1" dirty="0">
                  <a:solidFill>
                    <a:srgbClr val="253746"/>
                  </a:solidFill>
                  <a:latin typeface="Calibri" panose="020F0502020204030204"/>
                </a:rPr>
                <a:t>mean to you? </a:t>
              </a:r>
            </a:p>
          </p:txBody>
        </p:sp>
        <p:pic>
          <p:nvPicPr>
            <p:cNvPr id="7" name="Picture 6">
              <a:extLst>
                <a:ext uri="{FF2B5EF4-FFF2-40B4-BE49-F238E27FC236}">
                  <a16:creationId xmlns:a16="http://schemas.microsoft.com/office/drawing/2014/main" id="{17847E4B-083B-4BD3-90F0-16FBEF25DE12}"/>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218911" y="1074204"/>
              <a:ext cx="307921" cy="519867"/>
            </a:xfrm>
            <a:prstGeom prst="rect">
              <a:avLst/>
            </a:prstGeom>
          </p:spPr>
        </p:pic>
      </p:grpSp>
      <p:sp>
        <p:nvSpPr>
          <p:cNvPr id="3" name="Rectangle 2">
            <a:extLst>
              <a:ext uri="{FF2B5EF4-FFF2-40B4-BE49-F238E27FC236}">
                <a16:creationId xmlns:a16="http://schemas.microsoft.com/office/drawing/2014/main" id="{FCCEBB27-A265-4F62-829C-05887EBA5E91}"/>
              </a:ext>
            </a:extLst>
          </p:cNvPr>
          <p:cNvSpPr/>
          <p:nvPr/>
        </p:nvSpPr>
        <p:spPr>
          <a:xfrm>
            <a:off x="1986591" y="1278184"/>
            <a:ext cx="8097367" cy="2042097"/>
          </a:xfrm>
          <a:prstGeom prst="rect">
            <a:avLst/>
          </a:prstGeom>
        </p:spPr>
        <p:txBody>
          <a:bodyPr wrap="square">
            <a:spAutoFit/>
          </a:bodyPr>
          <a:lstStyle/>
          <a:p>
            <a:pPr marL="521335" defTabSz="457200">
              <a:lnSpc>
                <a:spcPct val="115000"/>
              </a:lnSpc>
              <a:spcAft>
                <a:spcPts val="300"/>
              </a:spcAft>
            </a:pPr>
            <a:r>
              <a:rPr lang="en-GB" b="1" dirty="0">
                <a:solidFill>
                  <a:srgbClr val="253746"/>
                </a:solidFill>
                <a:latin typeface="Calibri" panose="020F0502020204030204" pitchFamily="34" charset="0"/>
                <a:ea typeface="Times New Roman" panose="02020603050405020304" pitchFamily="18" charset="0"/>
                <a:cs typeface="Times New Roman" panose="02020603050405020304" pitchFamily="18" charset="0"/>
              </a:rPr>
              <a:t>We say that someone is of average height if they are neither particularly tall nor short. If we measured the height of everyone in our class, added the measurements and divided the total measurement by the number of people in our class, we would find the mean height for our class. That would be different to the mean height of the children in reception! </a:t>
            </a:r>
          </a:p>
          <a:p>
            <a:pPr marL="521335" defTabSz="457200">
              <a:lnSpc>
                <a:spcPct val="115000"/>
              </a:lnSpc>
              <a:spcAft>
                <a:spcPts val="300"/>
              </a:spcAft>
            </a:pPr>
            <a:r>
              <a:rPr lang="en-GB" b="1" dirty="0">
                <a:solidFill>
                  <a:srgbClr val="253746"/>
                </a:solidFill>
                <a:latin typeface="Calibri" panose="020F0502020204030204" pitchFamily="34" charset="0"/>
                <a:ea typeface="Times New Roman" panose="02020603050405020304" pitchFamily="18" charset="0"/>
                <a:cs typeface="Times New Roman" panose="02020603050405020304" pitchFamily="18" charset="0"/>
              </a:rPr>
              <a:t>The </a:t>
            </a:r>
            <a:r>
              <a:rPr lang="en-GB" b="1" u="sng" dirty="0">
                <a:solidFill>
                  <a:srgbClr val="253746"/>
                </a:solidFill>
                <a:latin typeface="Calibri" panose="020F0502020204030204" pitchFamily="34" charset="0"/>
                <a:ea typeface="Times New Roman" panose="02020603050405020304" pitchFamily="18" charset="0"/>
                <a:cs typeface="Times New Roman" panose="02020603050405020304" pitchFamily="18" charset="0"/>
              </a:rPr>
              <a:t>mean</a:t>
            </a:r>
            <a:r>
              <a:rPr lang="en-GB" b="1" dirty="0">
                <a:solidFill>
                  <a:srgbClr val="253746"/>
                </a:solidFill>
                <a:latin typeface="Calibri" panose="020F0502020204030204" pitchFamily="34" charset="0"/>
                <a:ea typeface="Times New Roman" panose="02020603050405020304" pitchFamily="18" charset="0"/>
                <a:cs typeface="Times New Roman" panose="02020603050405020304" pitchFamily="18" charset="0"/>
              </a:rPr>
              <a:t> is one type of </a:t>
            </a:r>
            <a:r>
              <a:rPr lang="en-GB" b="1" u="sng" dirty="0">
                <a:solidFill>
                  <a:srgbClr val="253746"/>
                </a:solidFill>
                <a:latin typeface="Calibri" panose="020F0502020204030204" pitchFamily="34" charset="0"/>
                <a:ea typeface="Times New Roman" panose="02020603050405020304" pitchFamily="18" charset="0"/>
                <a:cs typeface="Times New Roman" panose="02020603050405020304" pitchFamily="18" charset="0"/>
              </a:rPr>
              <a:t>average</a:t>
            </a:r>
            <a:r>
              <a:rPr lang="en-GB" b="1" dirty="0">
                <a:solidFill>
                  <a:srgbClr val="253746"/>
                </a:solidFill>
                <a:latin typeface="Calibri" panose="020F0502020204030204" pitchFamily="34" charset="0"/>
                <a:ea typeface="Times New Roman" panose="02020603050405020304" pitchFamily="18" charset="0"/>
                <a:cs typeface="Times New Roman" panose="02020603050405020304" pitchFamily="18" charset="0"/>
              </a:rPr>
              <a:t>.</a:t>
            </a:r>
            <a:endParaRPr lang="en-GB" b="1" dirty="0">
              <a:solidFill>
                <a:srgbClr val="253746"/>
              </a:solidFill>
              <a:latin typeface="Cambria" panose="02040503050406030204" pitchFamily="18" charset="0"/>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C9427056-AEF9-45F9-94B6-D216D91164EE}"/>
              </a:ext>
            </a:extLst>
          </p:cNvPr>
          <p:cNvGrpSpPr/>
          <p:nvPr/>
        </p:nvGrpSpPr>
        <p:grpSpPr>
          <a:xfrm>
            <a:off x="2233189" y="3608352"/>
            <a:ext cx="3132410" cy="1270215"/>
            <a:chOff x="1130820" y="827365"/>
            <a:chExt cx="4176546" cy="1438257"/>
          </a:xfrm>
        </p:grpSpPr>
        <p:sp>
          <p:nvSpPr>
            <p:cNvPr id="11" name="Speech Bubble: Rectangle with Corners Rounded 10">
              <a:extLst>
                <a:ext uri="{FF2B5EF4-FFF2-40B4-BE49-F238E27FC236}">
                  <a16:creationId xmlns:a16="http://schemas.microsoft.com/office/drawing/2014/main" id="{8B2F96DA-79F8-4439-A883-EC03C7875F66}"/>
                </a:ext>
              </a:extLst>
            </p:cNvPr>
            <p:cNvSpPr/>
            <p:nvPr/>
          </p:nvSpPr>
          <p:spPr>
            <a:xfrm>
              <a:off x="1130820" y="827365"/>
              <a:ext cx="3805855" cy="1438257"/>
            </a:xfrm>
            <a:prstGeom prst="wedgeRoundRectCallout">
              <a:avLst>
                <a:gd name="adj1" fmla="val -75961"/>
                <a:gd name="adj2" fmla="val 55658"/>
                <a:gd name="adj3" fmla="val 16667"/>
              </a:avLst>
            </a:prstGeom>
            <a:solidFill>
              <a:schemeClr val="accent4">
                <a:lumMod val="40000"/>
                <a:lumOff val="60000"/>
              </a:schemeClr>
            </a:soli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A sprinter ran 100m in times of 12s, 15s, 13s, and 16s; then calculated her mean time to be 18s. Does this sound right?</a:t>
              </a:r>
            </a:p>
          </p:txBody>
        </p:sp>
        <p:pic>
          <p:nvPicPr>
            <p:cNvPr id="13" name="Picture 12">
              <a:extLst>
                <a:ext uri="{FF2B5EF4-FFF2-40B4-BE49-F238E27FC236}">
                  <a16:creationId xmlns:a16="http://schemas.microsoft.com/office/drawing/2014/main" id="{459E86FE-C438-455D-903C-06AC5593E031}"/>
                </a:ext>
              </a:extLst>
            </p:cNvPr>
            <p:cNvPicPr>
              <a:picLocks noChangeAspect="1"/>
            </p:cNvPicPr>
            <p:nvPr/>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873403" y="1102842"/>
              <a:ext cx="433963" cy="732663"/>
            </a:xfrm>
            <a:prstGeom prst="rect">
              <a:avLst/>
            </a:prstGeom>
          </p:spPr>
        </p:pic>
      </p:grpSp>
      <p:sp>
        <p:nvSpPr>
          <p:cNvPr id="14" name="Rectangle 13">
            <a:extLst>
              <a:ext uri="{FF2B5EF4-FFF2-40B4-BE49-F238E27FC236}">
                <a16:creationId xmlns:a16="http://schemas.microsoft.com/office/drawing/2014/main" id="{55391198-EADE-4140-9704-5611648128AB}"/>
              </a:ext>
            </a:extLst>
          </p:cNvPr>
          <p:cNvSpPr/>
          <p:nvPr/>
        </p:nvSpPr>
        <p:spPr>
          <a:xfrm>
            <a:off x="5594232" y="3375317"/>
            <a:ext cx="4879385" cy="1791260"/>
          </a:xfrm>
          <a:prstGeom prst="rect">
            <a:avLst/>
          </a:prstGeom>
          <a:solidFill>
            <a:schemeClr val="bg1"/>
          </a:solidFill>
          <a:ln w="38100">
            <a:solidFill>
              <a:srgbClr val="EA7600"/>
            </a:solidFill>
          </a:ln>
        </p:spPr>
        <p:txBody>
          <a:bodyPr wrap="square">
            <a:spAutoFit/>
          </a:bodyPr>
          <a:lstStyle/>
          <a:p>
            <a:pPr defTabSz="457200">
              <a:lnSpc>
                <a:spcPct val="115000"/>
              </a:lnSpc>
            </a:pPr>
            <a:r>
              <a:rPr lang="en-GB" sz="2400" b="1" dirty="0">
                <a:solidFill>
                  <a:srgbClr val="253746"/>
                </a:solidFill>
                <a:latin typeface="Calibri" panose="020F0502020204030204" pitchFamily="34" charset="0"/>
                <a:ea typeface="MS Mincho" panose="02020609040205080304" pitchFamily="49" charset="-128"/>
                <a:cs typeface="Calibri" panose="020F0502020204030204" pitchFamily="34" charset="0"/>
              </a:rPr>
              <a:t>Today’s</a:t>
            </a:r>
            <a:r>
              <a:rPr lang="en-GB" sz="2400" b="1" dirty="0">
                <a:solidFill>
                  <a:prstClr val="black"/>
                </a:solidFill>
                <a:latin typeface="Calibri" panose="020F0502020204030204" pitchFamily="34" charset="0"/>
                <a:ea typeface="MS Mincho" panose="02020609040205080304" pitchFamily="49" charset="-128"/>
                <a:cs typeface="Calibri" panose="020F0502020204030204" pitchFamily="34" charset="0"/>
              </a:rPr>
              <a:t> </a:t>
            </a:r>
            <a:r>
              <a:rPr lang="en-GB" sz="2400" b="1" dirty="0">
                <a:solidFill>
                  <a:srgbClr val="4472C4"/>
                </a:solidFill>
                <a:latin typeface="Calibri" panose="020F0502020204030204" pitchFamily="34" charset="0"/>
                <a:ea typeface="MS Mincho" panose="02020609040205080304" pitchFamily="49" charset="-128"/>
                <a:cs typeface="Calibri" panose="020F0502020204030204" pitchFamily="34" charset="0"/>
              </a:rPr>
              <a:t>‘Top Tip for Tests</a:t>
            </a:r>
            <a:r>
              <a:rPr lang="en-GB" sz="2400" b="1" dirty="0">
                <a:solidFill>
                  <a:srgbClr val="0070C0"/>
                </a:solidFill>
                <a:latin typeface="Calibri" panose="020F0502020204030204" pitchFamily="34" charset="0"/>
                <a:ea typeface="MS Mincho" panose="02020609040205080304" pitchFamily="49" charset="-128"/>
                <a:cs typeface="Calibri" panose="020F0502020204030204" pitchFamily="34" charset="0"/>
              </a:rPr>
              <a:t>’</a:t>
            </a:r>
            <a:r>
              <a:rPr lang="en-GB" sz="2400" b="1" dirty="0">
                <a:solidFill>
                  <a:prstClr val="black"/>
                </a:solidFill>
                <a:latin typeface="Calibri" panose="020F0502020204030204" pitchFamily="34" charset="0"/>
                <a:ea typeface="MS Mincho" panose="02020609040205080304" pitchFamily="49" charset="-128"/>
                <a:cs typeface="Calibri" panose="020F0502020204030204" pitchFamily="34" charset="0"/>
              </a:rPr>
              <a:t> </a:t>
            </a:r>
            <a:r>
              <a:rPr lang="en-GB" sz="2400" b="1" dirty="0">
                <a:solidFill>
                  <a:srgbClr val="253746"/>
                </a:solidFill>
                <a:latin typeface="Calibri" panose="020F0502020204030204" pitchFamily="34" charset="0"/>
                <a:ea typeface="MS Mincho" panose="02020609040205080304" pitchFamily="49" charset="-128"/>
                <a:cs typeface="Calibri" panose="020F0502020204030204" pitchFamily="34" charset="0"/>
              </a:rPr>
              <a:t>is for finding a </a:t>
            </a:r>
            <a:r>
              <a:rPr lang="en-GB" sz="2400" b="1" u="sng" dirty="0">
                <a:solidFill>
                  <a:srgbClr val="253746"/>
                </a:solidFill>
                <a:latin typeface="Calibri" panose="020F0502020204030204" pitchFamily="34" charset="0"/>
                <a:ea typeface="MS Mincho" panose="02020609040205080304" pitchFamily="49" charset="-128"/>
                <a:cs typeface="Calibri" panose="020F0502020204030204" pitchFamily="34" charset="0"/>
              </a:rPr>
              <a:t>mean</a:t>
            </a:r>
            <a:r>
              <a:rPr lang="en-GB" sz="2400" b="1" dirty="0">
                <a:solidFill>
                  <a:srgbClr val="253746"/>
                </a:solidFill>
                <a:latin typeface="Calibri" panose="020F0502020204030204" pitchFamily="34" charset="0"/>
                <a:ea typeface="MS Mincho" panose="02020609040205080304" pitchFamily="49" charset="-128"/>
                <a:cs typeface="Calibri" panose="020F0502020204030204" pitchFamily="34" charset="0"/>
              </a:rPr>
              <a:t>:  Think whether your answer </a:t>
            </a:r>
            <a:r>
              <a:rPr lang="en-GB" sz="2400" b="1" u="sng" dirty="0">
                <a:solidFill>
                  <a:srgbClr val="253746"/>
                </a:solidFill>
                <a:latin typeface="Calibri" panose="020F0502020204030204" pitchFamily="34" charset="0"/>
                <a:ea typeface="MS Mincho" panose="02020609040205080304" pitchFamily="49" charset="-128"/>
                <a:cs typeface="Calibri" panose="020F0502020204030204" pitchFamily="34" charset="0"/>
              </a:rPr>
              <a:t>looks</a:t>
            </a:r>
            <a:r>
              <a:rPr lang="en-GB" sz="2400" b="1" dirty="0">
                <a:solidFill>
                  <a:srgbClr val="253746"/>
                </a:solidFill>
                <a:latin typeface="Calibri" panose="020F0502020204030204" pitchFamily="34" charset="0"/>
                <a:ea typeface="MS Mincho" panose="02020609040205080304" pitchFamily="49" charset="-128"/>
                <a:cs typeface="Calibri" panose="020F0502020204030204" pitchFamily="34" charset="0"/>
              </a:rPr>
              <a:t> ‘average’, roughly in the middle of the range of numbers.</a:t>
            </a:r>
            <a:endParaRPr lang="en-GB" sz="2400" b="1" u="sng" dirty="0">
              <a:solidFill>
                <a:srgbClr val="253746"/>
              </a:solidFill>
              <a:latin typeface="Cambria" panose="02040503050406030204" pitchFamily="18" charset="0"/>
              <a:ea typeface="MS Mincho" panose="02020609040205080304" pitchFamily="49" charset="-128"/>
              <a:cs typeface="Times New Roman" panose="02020603050405020304" pitchFamily="18" charset="0"/>
            </a:endParaRPr>
          </a:p>
        </p:txBody>
      </p:sp>
      <p:grpSp>
        <p:nvGrpSpPr>
          <p:cNvPr id="15" name="Group 14">
            <a:extLst>
              <a:ext uri="{FF2B5EF4-FFF2-40B4-BE49-F238E27FC236}">
                <a16:creationId xmlns:a16="http://schemas.microsoft.com/office/drawing/2014/main" id="{BD9A0A3F-77F0-4699-B174-747B173D5815}"/>
              </a:ext>
            </a:extLst>
          </p:cNvPr>
          <p:cNvGrpSpPr/>
          <p:nvPr/>
        </p:nvGrpSpPr>
        <p:grpSpPr>
          <a:xfrm>
            <a:off x="3195049" y="5108764"/>
            <a:ext cx="3104922" cy="911367"/>
            <a:chOff x="3150374" y="2556892"/>
            <a:chExt cx="3104922" cy="911367"/>
          </a:xfrm>
        </p:grpSpPr>
        <p:sp>
          <p:nvSpPr>
            <p:cNvPr id="16" name="Speech Bubble: Rectangle with Corners Rounded 15">
              <a:extLst>
                <a:ext uri="{FF2B5EF4-FFF2-40B4-BE49-F238E27FC236}">
                  <a16:creationId xmlns:a16="http://schemas.microsoft.com/office/drawing/2014/main" id="{A3251826-C9EA-4AC6-B3B8-960A1867BAEA}"/>
                </a:ext>
              </a:extLst>
            </p:cNvPr>
            <p:cNvSpPr/>
            <p:nvPr/>
          </p:nvSpPr>
          <p:spPr>
            <a:xfrm>
              <a:off x="3150374" y="2556892"/>
              <a:ext cx="2682461" cy="911367"/>
            </a:xfrm>
            <a:prstGeom prst="wedgeRoundRectCallout">
              <a:avLst>
                <a:gd name="adj1" fmla="val -73911"/>
                <a:gd name="adj2" fmla="val 39824"/>
                <a:gd name="adj3" fmla="val 16667"/>
              </a:avLst>
            </a:prstGeom>
            <a:solidFill>
              <a:schemeClr val="accent4">
                <a:lumMod val="40000"/>
                <a:lumOff val="60000"/>
              </a:schemeClr>
            </a:solidFill>
            <a:ln>
              <a:solidFill>
                <a:schemeClr val="accent4"/>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defRPr/>
              </a:pPr>
              <a:r>
                <a:rPr lang="en-GB" sz="1600" b="1" dirty="0">
                  <a:solidFill>
                    <a:srgbClr val="253746"/>
                  </a:solidFill>
                  <a:latin typeface="Calibri" panose="020F0502020204030204"/>
                </a:rPr>
                <a:t>Add the four times together and divide by 4 to find her mean time. </a:t>
              </a:r>
              <a:endParaRPr lang="en-GB" sz="1600" b="1" i="1" dirty="0">
                <a:solidFill>
                  <a:srgbClr val="253746"/>
                </a:solidFill>
                <a:latin typeface="Calibri" panose="020F0502020204030204"/>
              </a:endParaRPr>
            </a:p>
          </p:txBody>
        </p:sp>
        <p:pic>
          <p:nvPicPr>
            <p:cNvPr id="17" name="Picture 2">
              <a:extLst>
                <a:ext uri="{FF2B5EF4-FFF2-40B4-BE49-F238E27FC236}">
                  <a16:creationId xmlns:a16="http://schemas.microsoft.com/office/drawing/2014/main" id="{A9B721FA-B41F-4F90-B15C-FD12E01398F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31907" y="2700881"/>
              <a:ext cx="623389" cy="62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a:extLst>
              <a:ext uri="{FF2B5EF4-FFF2-40B4-BE49-F238E27FC236}">
                <a16:creationId xmlns:a16="http://schemas.microsoft.com/office/drawing/2014/main" id="{B453C5BE-71DB-4E23-8D47-7AE37258CFDC}"/>
              </a:ext>
            </a:extLst>
          </p:cNvPr>
          <p:cNvGrpSpPr/>
          <p:nvPr/>
        </p:nvGrpSpPr>
        <p:grpSpPr>
          <a:xfrm>
            <a:off x="6299971" y="5310695"/>
            <a:ext cx="2251304" cy="637440"/>
            <a:chOff x="1525093" y="1074204"/>
            <a:chExt cx="3001739" cy="721769"/>
          </a:xfrm>
        </p:grpSpPr>
        <p:sp>
          <p:nvSpPr>
            <p:cNvPr id="19" name="Speech Bubble: Rectangle with Corners Rounded 18">
              <a:extLst>
                <a:ext uri="{FF2B5EF4-FFF2-40B4-BE49-F238E27FC236}">
                  <a16:creationId xmlns:a16="http://schemas.microsoft.com/office/drawing/2014/main" id="{43CA2472-ECA0-490B-A0E1-199E85BD476B}"/>
                </a:ext>
              </a:extLst>
            </p:cNvPr>
            <p:cNvSpPr/>
            <p:nvPr/>
          </p:nvSpPr>
          <p:spPr>
            <a:xfrm>
              <a:off x="1525093" y="1074204"/>
              <a:ext cx="2847779" cy="721769"/>
            </a:xfrm>
            <a:prstGeom prst="wedgeRoundRectCallout">
              <a:avLst>
                <a:gd name="adj1" fmla="val -75961"/>
                <a:gd name="adj2" fmla="val 55658"/>
                <a:gd name="adj3" fmla="val 16667"/>
              </a:avLst>
            </a:prstGeom>
            <a:solidFill>
              <a:schemeClr val="accent4">
                <a:lumMod val="40000"/>
                <a:lumOff val="60000"/>
              </a:schemeClr>
            </a:soli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Does your answer look right?</a:t>
              </a:r>
            </a:p>
          </p:txBody>
        </p:sp>
        <p:pic>
          <p:nvPicPr>
            <p:cNvPr id="20" name="Picture 19">
              <a:extLst>
                <a:ext uri="{FF2B5EF4-FFF2-40B4-BE49-F238E27FC236}">
                  <a16:creationId xmlns:a16="http://schemas.microsoft.com/office/drawing/2014/main" id="{D06FCF6F-C96C-4956-A70B-A716C63F20E8}"/>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218911" y="1074204"/>
              <a:ext cx="307921" cy="519867"/>
            </a:xfrm>
            <a:prstGeom prst="rect">
              <a:avLst/>
            </a:prstGeom>
          </p:spPr>
        </p:pic>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3617" y="338504"/>
            <a:ext cx="1236202" cy="1238986"/>
          </a:xfrm>
          <a:prstGeom prst="rect">
            <a:avLst/>
          </a:prstGeom>
        </p:spPr>
      </p:pic>
    </p:spTree>
    <p:extLst>
      <p:ext uri="{BB962C8B-B14F-4D97-AF65-F5344CB8AC3E}">
        <p14:creationId xmlns:p14="http://schemas.microsoft.com/office/powerpoint/2010/main" val="54817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80">
                                          <p:stCondLst>
                                            <p:cond delay="0"/>
                                          </p:stCondLst>
                                        </p:cTn>
                                        <p:tgtEl>
                                          <p:spTgt spid="14"/>
                                        </p:tgtEl>
                                      </p:cBhvr>
                                    </p:animEffect>
                                    <p:anim calcmode="lin" valueType="num">
                                      <p:cBhvr>
                                        <p:cTn id="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 dur="26">
                                          <p:stCondLst>
                                            <p:cond delay="650"/>
                                          </p:stCondLst>
                                        </p:cTn>
                                        <p:tgtEl>
                                          <p:spTgt spid="14"/>
                                        </p:tgtEl>
                                      </p:cBhvr>
                                      <p:to x="100000" y="60000"/>
                                    </p:animScale>
                                    <p:animScale>
                                      <p:cBhvr>
                                        <p:cTn id="22" dur="166" decel="50000">
                                          <p:stCondLst>
                                            <p:cond delay="676"/>
                                          </p:stCondLst>
                                        </p:cTn>
                                        <p:tgtEl>
                                          <p:spTgt spid="14"/>
                                        </p:tgtEl>
                                      </p:cBhvr>
                                      <p:to x="100000" y="100000"/>
                                    </p:animScale>
                                    <p:animScale>
                                      <p:cBhvr>
                                        <p:cTn id="23" dur="26">
                                          <p:stCondLst>
                                            <p:cond delay="1312"/>
                                          </p:stCondLst>
                                        </p:cTn>
                                        <p:tgtEl>
                                          <p:spTgt spid="14"/>
                                        </p:tgtEl>
                                      </p:cBhvr>
                                      <p:to x="100000" y="80000"/>
                                    </p:animScale>
                                    <p:animScale>
                                      <p:cBhvr>
                                        <p:cTn id="24" dur="166" decel="50000">
                                          <p:stCondLst>
                                            <p:cond delay="1338"/>
                                          </p:stCondLst>
                                        </p:cTn>
                                        <p:tgtEl>
                                          <p:spTgt spid="14"/>
                                        </p:tgtEl>
                                      </p:cBhvr>
                                      <p:to x="100000" y="100000"/>
                                    </p:animScale>
                                    <p:animScale>
                                      <p:cBhvr>
                                        <p:cTn id="25" dur="26">
                                          <p:stCondLst>
                                            <p:cond delay="1642"/>
                                          </p:stCondLst>
                                        </p:cTn>
                                        <p:tgtEl>
                                          <p:spTgt spid="14"/>
                                        </p:tgtEl>
                                      </p:cBhvr>
                                      <p:to x="100000" y="90000"/>
                                    </p:animScale>
                                    <p:animScale>
                                      <p:cBhvr>
                                        <p:cTn id="26" dur="166" decel="50000">
                                          <p:stCondLst>
                                            <p:cond delay="1668"/>
                                          </p:stCondLst>
                                        </p:cTn>
                                        <p:tgtEl>
                                          <p:spTgt spid="14"/>
                                        </p:tgtEl>
                                      </p:cBhvr>
                                      <p:to x="100000" y="100000"/>
                                    </p:animScale>
                                    <p:animScale>
                                      <p:cBhvr>
                                        <p:cTn id="27" dur="26">
                                          <p:stCondLst>
                                            <p:cond delay="1808"/>
                                          </p:stCondLst>
                                        </p:cTn>
                                        <p:tgtEl>
                                          <p:spTgt spid="14"/>
                                        </p:tgtEl>
                                      </p:cBhvr>
                                      <p:to x="100000" y="95000"/>
                                    </p:animScale>
                                    <p:animScale>
                                      <p:cBhvr>
                                        <p:cTn id="28" dur="166" decel="50000">
                                          <p:stCondLst>
                                            <p:cond delay="1834"/>
                                          </p:stCondLst>
                                        </p:cTn>
                                        <p:tgtEl>
                                          <p:spTgt spid="1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GB"/>
          </a:p>
        </p:txBody>
      </p:sp>
      <p:sp>
        <p:nvSpPr>
          <p:cNvPr id="3" name="Footer Placeholder 2"/>
          <p:cNvSpPr>
            <a:spLocks noGrp="1"/>
          </p:cNvSpPr>
          <p:nvPr>
            <p:ph type="ftr" sz="quarter" idx="11"/>
          </p:nvPr>
        </p:nvSpPr>
        <p:spPr/>
        <p:txBody>
          <a:bodyPr/>
          <a:lstStyle/>
          <a:p>
            <a:pPr algn="r"/>
            <a:r>
              <a:rPr lang="en-GB" smtClean="0"/>
              <a:t>Year 6</a:t>
            </a:r>
            <a:endParaRPr lang="en-GB" dirty="0"/>
          </a:p>
        </p:txBody>
      </p:sp>
      <p:sp>
        <p:nvSpPr>
          <p:cNvPr id="4" name="Slide Number Placeholder 3"/>
          <p:cNvSpPr>
            <a:spLocks noGrp="1"/>
          </p:cNvSpPr>
          <p:nvPr>
            <p:ph type="sldNum" sz="quarter" idx="12"/>
          </p:nvPr>
        </p:nvSpPr>
        <p:spPr/>
        <p:txBody>
          <a:bodyPr/>
          <a:lstStyle/>
          <a:p>
            <a:fld id="{BA0EE811-478C-4958-8104-2A70B5A19611}" type="slidenum">
              <a:rPr lang="en-GB" smtClean="0"/>
              <a:pPr/>
              <a:t>3</a:t>
            </a:fld>
            <a:endParaRPr lang="en-GB" dirty="0"/>
          </a:p>
        </p:txBody>
      </p:sp>
      <p:pic>
        <p:nvPicPr>
          <p:cNvPr id="5" name="Me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3649" y="435060"/>
            <a:ext cx="9280525" cy="52202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3401" y="4772380"/>
            <a:ext cx="1236202" cy="1238986"/>
          </a:xfrm>
          <a:prstGeom prst="rect">
            <a:avLst/>
          </a:prstGeom>
        </p:spPr>
      </p:pic>
    </p:spTree>
    <p:extLst>
      <p:ext uri="{BB962C8B-B14F-4D97-AF65-F5344CB8AC3E}">
        <p14:creationId xmlns:p14="http://schemas.microsoft.com/office/powerpoint/2010/main" val="177244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ECEC2F06-FA07-421C-9E8C-C3D9827F8F64}"/>
              </a:ext>
            </a:extLst>
          </p:cNvPr>
          <p:cNvSpPr>
            <a:spLocks noGrp="1"/>
          </p:cNvSpPr>
          <p:nvPr>
            <p:ph type="sldNum" sz="quarter" idx="12"/>
          </p:nvPr>
        </p:nvSpPr>
        <p:spPr/>
        <p:txBody>
          <a:bodyPr/>
          <a:lstStyle/>
          <a:p>
            <a:pPr defTabSz="457200"/>
            <a:fld id="{BA0EE811-478C-4958-8104-2A70B5A19611}" type="slidenum">
              <a:rPr lang="en-GB">
                <a:latin typeface="Calibri" panose="020F0502020204030204"/>
              </a:rPr>
              <a:pPr defTabSz="457200"/>
              <a:t>4</a:t>
            </a:fld>
            <a:endParaRPr lang="en-GB" dirty="0">
              <a:latin typeface="Calibri" panose="020F0502020204030204"/>
            </a:endParaRPr>
          </a:p>
        </p:txBody>
      </p:sp>
      <p:sp>
        <p:nvSpPr>
          <p:cNvPr id="2" name="Footer Placeholder 1">
            <a:extLst>
              <a:ext uri="{FF2B5EF4-FFF2-40B4-BE49-F238E27FC236}">
                <a16:creationId xmlns:a16="http://schemas.microsoft.com/office/drawing/2014/main" id="{6E6E7435-766E-44DA-9E64-580F9F209CE0}"/>
              </a:ext>
            </a:extLst>
          </p:cNvPr>
          <p:cNvSpPr>
            <a:spLocks noGrp="1"/>
          </p:cNvSpPr>
          <p:nvPr>
            <p:ph type="ftr" sz="quarter" idx="11"/>
          </p:nvPr>
        </p:nvSpPr>
        <p:spPr>
          <a:xfrm>
            <a:off x="6829926" y="6367377"/>
            <a:ext cx="3723776" cy="365125"/>
          </a:xfrm>
        </p:spPr>
        <p:txBody>
          <a:bodyPr/>
          <a:lstStyle/>
          <a:p>
            <a:pPr algn="r" defTabSz="457200"/>
            <a:r>
              <a:rPr lang="en-GB">
                <a:latin typeface="Calibri" panose="020F0502020204030204"/>
              </a:rPr>
              <a:t>Year 6</a:t>
            </a:r>
            <a:endParaRPr lang="en-GB" dirty="0">
              <a:latin typeface="Calibri" panose="020F0502020204030204"/>
            </a:endParaRPr>
          </a:p>
        </p:txBody>
      </p:sp>
      <p:sp>
        <p:nvSpPr>
          <p:cNvPr id="12" name="TextBox 11">
            <a:extLst>
              <a:ext uri="{FF2B5EF4-FFF2-40B4-BE49-F238E27FC236}">
                <a16:creationId xmlns:a16="http://schemas.microsoft.com/office/drawing/2014/main" id="{B69677ED-5C54-4353-B94F-C526DD00205C}"/>
              </a:ext>
            </a:extLst>
          </p:cNvPr>
          <p:cNvSpPr txBox="1"/>
          <p:nvPr/>
        </p:nvSpPr>
        <p:spPr>
          <a:xfrm>
            <a:off x="1640681" y="138645"/>
            <a:ext cx="8904656" cy="400110"/>
          </a:xfrm>
          <a:prstGeom prst="rect">
            <a:avLst/>
          </a:prstGeom>
          <a:noFill/>
        </p:spPr>
        <p:txBody>
          <a:bodyPr wrap="square" rtlCol="0">
            <a:spAutoFit/>
          </a:bodyPr>
          <a:lstStyle/>
          <a:p>
            <a:pPr defTabSz="457200">
              <a:buClr>
                <a:srgbClr val="EA7600"/>
              </a:buClr>
              <a:buSzPct val="120000"/>
            </a:pPr>
            <a:r>
              <a:rPr lang="en-GB" sz="2000" b="1" dirty="0" smtClean="0">
                <a:solidFill>
                  <a:srgbClr val="5B9BD5">
                    <a:lumMod val="75000"/>
                  </a:srgbClr>
                </a:solidFill>
                <a:latin typeface="Calibri" panose="020F0502020204030204"/>
              </a:rPr>
              <a:t>Understand </a:t>
            </a:r>
            <a:r>
              <a:rPr lang="en-GB" sz="2000" b="1" dirty="0">
                <a:solidFill>
                  <a:srgbClr val="5B9BD5">
                    <a:lumMod val="75000"/>
                  </a:srgbClr>
                </a:solidFill>
                <a:latin typeface="Calibri" panose="020F0502020204030204"/>
              </a:rPr>
              <a:t>and calculate a mean.</a:t>
            </a:r>
          </a:p>
        </p:txBody>
      </p:sp>
      <p:sp>
        <p:nvSpPr>
          <p:cNvPr id="4" name="Explosion: 14 Points 3">
            <a:extLst>
              <a:ext uri="{FF2B5EF4-FFF2-40B4-BE49-F238E27FC236}">
                <a16:creationId xmlns:a16="http://schemas.microsoft.com/office/drawing/2014/main" id="{6191F95D-516A-4255-A811-AA240DB12CDD}"/>
              </a:ext>
            </a:extLst>
          </p:cNvPr>
          <p:cNvSpPr/>
          <p:nvPr/>
        </p:nvSpPr>
        <p:spPr>
          <a:xfrm>
            <a:off x="2244969" y="775709"/>
            <a:ext cx="2215662" cy="1776046"/>
          </a:xfrm>
          <a:prstGeom prst="irregularSeal2">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457200">
              <a:buFontTx/>
              <a:buAutoNum type="arabicPlain" startAt="8"/>
            </a:pPr>
            <a:r>
              <a:rPr lang="en-GB" sz="2800" b="1" dirty="0">
                <a:solidFill>
                  <a:srgbClr val="4472C4"/>
                </a:solidFill>
                <a:latin typeface="Calibri" panose="020F0502020204030204"/>
              </a:rPr>
              <a:t>10</a:t>
            </a:r>
          </a:p>
          <a:p>
            <a:pPr algn="ctr" defTabSz="457200"/>
            <a:r>
              <a:rPr lang="en-GB" sz="2800" b="1" dirty="0">
                <a:solidFill>
                  <a:srgbClr val="4472C4"/>
                </a:solidFill>
                <a:latin typeface="Calibri" panose="020F0502020204030204"/>
              </a:rPr>
              <a:t>12</a:t>
            </a:r>
          </a:p>
        </p:txBody>
      </p:sp>
      <p:grpSp>
        <p:nvGrpSpPr>
          <p:cNvPr id="6" name="Group 5">
            <a:extLst>
              <a:ext uri="{FF2B5EF4-FFF2-40B4-BE49-F238E27FC236}">
                <a16:creationId xmlns:a16="http://schemas.microsoft.com/office/drawing/2014/main" id="{AA5BF5B6-7181-42B6-A30F-0883A045421C}"/>
              </a:ext>
            </a:extLst>
          </p:cNvPr>
          <p:cNvGrpSpPr/>
          <p:nvPr/>
        </p:nvGrpSpPr>
        <p:grpSpPr>
          <a:xfrm>
            <a:off x="4573227" y="920511"/>
            <a:ext cx="2168076" cy="637440"/>
            <a:chOff x="1636064" y="1074204"/>
            <a:chExt cx="2890768" cy="721769"/>
          </a:xfrm>
        </p:grpSpPr>
        <p:sp>
          <p:nvSpPr>
            <p:cNvPr id="7" name="Speech Bubble: Rectangle with Corners Rounded 6">
              <a:extLst>
                <a:ext uri="{FF2B5EF4-FFF2-40B4-BE49-F238E27FC236}">
                  <a16:creationId xmlns:a16="http://schemas.microsoft.com/office/drawing/2014/main" id="{114307F6-C6FB-436C-9669-1EDBA3E12264}"/>
                </a:ext>
              </a:extLst>
            </p:cNvPr>
            <p:cNvSpPr/>
            <p:nvPr/>
          </p:nvSpPr>
          <p:spPr>
            <a:xfrm>
              <a:off x="1636064" y="1074204"/>
              <a:ext cx="2736808" cy="721769"/>
            </a:xfrm>
            <a:prstGeom prst="wedgeRoundRectCallout">
              <a:avLst>
                <a:gd name="adj1" fmla="val -75961"/>
                <a:gd name="adj2" fmla="val 55658"/>
                <a:gd name="adj3" fmla="val 16667"/>
              </a:avLst>
            </a:prstGeom>
            <a:solidFill>
              <a:schemeClr val="accent4">
                <a:lumMod val="40000"/>
                <a:lumOff val="60000"/>
              </a:schemeClr>
            </a:soli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What is the mean?</a:t>
              </a:r>
            </a:p>
          </p:txBody>
        </p:sp>
        <p:pic>
          <p:nvPicPr>
            <p:cNvPr id="8" name="Picture 7">
              <a:extLst>
                <a:ext uri="{FF2B5EF4-FFF2-40B4-BE49-F238E27FC236}">
                  <a16:creationId xmlns:a16="http://schemas.microsoft.com/office/drawing/2014/main" id="{4BA456FF-4432-4C30-80C2-322A20E60CBC}"/>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218911" y="1074204"/>
              <a:ext cx="307921" cy="519867"/>
            </a:xfrm>
            <a:prstGeom prst="rect">
              <a:avLst/>
            </a:prstGeom>
          </p:spPr>
        </p:pic>
      </p:grpSp>
      <p:sp>
        <p:nvSpPr>
          <p:cNvPr id="11" name="Explosion: 14 Points 10">
            <a:extLst>
              <a:ext uri="{FF2B5EF4-FFF2-40B4-BE49-F238E27FC236}">
                <a16:creationId xmlns:a16="http://schemas.microsoft.com/office/drawing/2014/main" id="{9ECA51A5-912C-447D-9CB9-ED9002BDB306}"/>
              </a:ext>
            </a:extLst>
          </p:cNvPr>
          <p:cNvSpPr/>
          <p:nvPr/>
        </p:nvSpPr>
        <p:spPr>
          <a:xfrm>
            <a:off x="7258712" y="2301745"/>
            <a:ext cx="2215662" cy="1776046"/>
          </a:xfrm>
          <a:prstGeom prst="irregularSeal2">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b="1" dirty="0">
                <a:solidFill>
                  <a:srgbClr val="4472C4"/>
                </a:solidFill>
                <a:latin typeface="Calibri" panose="020F0502020204030204"/>
              </a:rPr>
              <a:t>7  10</a:t>
            </a:r>
          </a:p>
          <a:p>
            <a:pPr algn="ctr" defTabSz="457200"/>
            <a:r>
              <a:rPr lang="en-GB" sz="2800" b="1" dirty="0">
                <a:solidFill>
                  <a:srgbClr val="4472C4"/>
                </a:solidFill>
                <a:latin typeface="Calibri" panose="020F0502020204030204"/>
              </a:rPr>
              <a:t>13</a:t>
            </a:r>
          </a:p>
        </p:txBody>
      </p:sp>
      <p:grpSp>
        <p:nvGrpSpPr>
          <p:cNvPr id="13" name="Group 12">
            <a:extLst>
              <a:ext uri="{FF2B5EF4-FFF2-40B4-BE49-F238E27FC236}">
                <a16:creationId xmlns:a16="http://schemas.microsoft.com/office/drawing/2014/main" id="{6BCA8E0A-B6D6-4F99-928F-048004F9F7F0}"/>
              </a:ext>
            </a:extLst>
          </p:cNvPr>
          <p:cNvGrpSpPr/>
          <p:nvPr/>
        </p:nvGrpSpPr>
        <p:grpSpPr>
          <a:xfrm>
            <a:off x="5403105" y="2154206"/>
            <a:ext cx="2052606" cy="637440"/>
            <a:chOff x="1636064" y="1074204"/>
            <a:chExt cx="2736808" cy="721769"/>
          </a:xfrm>
        </p:grpSpPr>
        <p:sp>
          <p:nvSpPr>
            <p:cNvPr id="14" name="Speech Bubble: Rectangle with Corners Rounded 13">
              <a:extLst>
                <a:ext uri="{FF2B5EF4-FFF2-40B4-BE49-F238E27FC236}">
                  <a16:creationId xmlns:a16="http://schemas.microsoft.com/office/drawing/2014/main" id="{376F4E6F-8783-4015-ABDF-6FF7CE7D6BBB}"/>
                </a:ext>
              </a:extLst>
            </p:cNvPr>
            <p:cNvSpPr/>
            <p:nvPr/>
          </p:nvSpPr>
          <p:spPr>
            <a:xfrm>
              <a:off x="1636064" y="1074204"/>
              <a:ext cx="2736808" cy="721769"/>
            </a:xfrm>
            <a:prstGeom prst="wedgeRoundRectCallout">
              <a:avLst>
                <a:gd name="adj1" fmla="val 53400"/>
                <a:gd name="adj2" fmla="val 77727"/>
                <a:gd name="adj3" fmla="val 16667"/>
              </a:avLst>
            </a:prstGeom>
            <a:solidFill>
              <a:schemeClr val="accent4">
                <a:lumMod val="40000"/>
                <a:lumOff val="60000"/>
              </a:schemeClr>
            </a:soli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What is the mean?</a:t>
              </a:r>
            </a:p>
          </p:txBody>
        </p:sp>
        <p:pic>
          <p:nvPicPr>
            <p:cNvPr id="15" name="Picture 14">
              <a:extLst>
                <a:ext uri="{FF2B5EF4-FFF2-40B4-BE49-F238E27FC236}">
                  <a16:creationId xmlns:a16="http://schemas.microsoft.com/office/drawing/2014/main" id="{4BBB2B7D-7648-486F-A4E4-69CD1279ED26}"/>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667140" y="1098592"/>
              <a:ext cx="307921" cy="519868"/>
            </a:xfrm>
            <a:prstGeom prst="rect">
              <a:avLst/>
            </a:prstGeom>
          </p:spPr>
        </p:pic>
      </p:grpSp>
      <p:grpSp>
        <p:nvGrpSpPr>
          <p:cNvPr id="16" name="Group 15">
            <a:extLst>
              <a:ext uri="{FF2B5EF4-FFF2-40B4-BE49-F238E27FC236}">
                <a16:creationId xmlns:a16="http://schemas.microsoft.com/office/drawing/2014/main" id="{169AB5D6-9A67-4D82-8691-3B64370C08CC}"/>
              </a:ext>
            </a:extLst>
          </p:cNvPr>
          <p:cNvGrpSpPr/>
          <p:nvPr/>
        </p:nvGrpSpPr>
        <p:grpSpPr>
          <a:xfrm>
            <a:off x="3096425" y="3946852"/>
            <a:ext cx="2882347" cy="1250415"/>
            <a:chOff x="817087" y="4218353"/>
            <a:chExt cx="3843129" cy="1415836"/>
          </a:xfrm>
        </p:grpSpPr>
        <p:sp>
          <p:nvSpPr>
            <p:cNvPr id="17" name="Speech Bubble: Rectangle with Corners Rounded 16">
              <a:extLst>
                <a:ext uri="{FF2B5EF4-FFF2-40B4-BE49-F238E27FC236}">
                  <a16:creationId xmlns:a16="http://schemas.microsoft.com/office/drawing/2014/main" id="{E04752AF-9087-478C-BC9D-EDC1CB6F9799}"/>
                </a:ext>
              </a:extLst>
            </p:cNvPr>
            <p:cNvSpPr/>
            <p:nvPr/>
          </p:nvSpPr>
          <p:spPr>
            <a:xfrm>
              <a:off x="817087" y="4609824"/>
              <a:ext cx="3843129" cy="1024365"/>
            </a:xfrm>
            <a:prstGeom prst="wedgeRoundRectCallout">
              <a:avLst>
                <a:gd name="adj1" fmla="val -45824"/>
                <a:gd name="adj2" fmla="val 88280"/>
                <a:gd name="adj3" fmla="val 16667"/>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Your challenge is to work in pairs to write three other numbers with a mean of 10.</a:t>
              </a:r>
            </a:p>
          </p:txBody>
        </p:sp>
        <p:pic>
          <p:nvPicPr>
            <p:cNvPr id="18" name="Picture 17">
              <a:extLst>
                <a:ext uri="{FF2B5EF4-FFF2-40B4-BE49-F238E27FC236}">
                  <a16:creationId xmlns:a16="http://schemas.microsoft.com/office/drawing/2014/main" id="{EA1F16B5-3605-49FC-A225-7B0A8A2EC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207" y="4218353"/>
              <a:ext cx="952189" cy="537925"/>
            </a:xfrm>
            <a:prstGeom prst="rect">
              <a:avLst/>
            </a:prstGeom>
            <a:effectLst>
              <a:outerShdw blurRad="50800" dist="38100" dir="2700000" algn="tl" rotWithShape="0">
                <a:prstClr val="black">
                  <a:alpha val="40000"/>
                </a:prstClr>
              </a:outerShdw>
            </a:effectLst>
          </p:spPr>
        </p:pic>
      </p:grpSp>
      <p:grpSp>
        <p:nvGrpSpPr>
          <p:cNvPr id="19" name="Group 18">
            <a:extLst>
              <a:ext uri="{FF2B5EF4-FFF2-40B4-BE49-F238E27FC236}">
                <a16:creationId xmlns:a16="http://schemas.microsoft.com/office/drawing/2014/main" id="{AB0E41D2-758B-47A1-B50E-844540B9ABE3}"/>
              </a:ext>
            </a:extLst>
          </p:cNvPr>
          <p:cNvGrpSpPr/>
          <p:nvPr/>
        </p:nvGrpSpPr>
        <p:grpSpPr>
          <a:xfrm>
            <a:off x="6429408" y="4381515"/>
            <a:ext cx="2168076" cy="637440"/>
            <a:chOff x="1636064" y="1074204"/>
            <a:chExt cx="2890768" cy="721769"/>
          </a:xfrm>
        </p:grpSpPr>
        <p:sp>
          <p:nvSpPr>
            <p:cNvPr id="20" name="Speech Bubble: Rectangle with Corners Rounded 19">
              <a:extLst>
                <a:ext uri="{FF2B5EF4-FFF2-40B4-BE49-F238E27FC236}">
                  <a16:creationId xmlns:a16="http://schemas.microsoft.com/office/drawing/2014/main" id="{13C38BDF-E116-4568-84C4-A9A544F9DFE2}"/>
                </a:ext>
              </a:extLst>
            </p:cNvPr>
            <p:cNvSpPr/>
            <p:nvPr/>
          </p:nvSpPr>
          <p:spPr>
            <a:xfrm>
              <a:off x="1636064" y="1074204"/>
              <a:ext cx="2736808" cy="721769"/>
            </a:xfrm>
            <a:prstGeom prst="wedgeRoundRectCallout">
              <a:avLst>
                <a:gd name="adj1" fmla="val -75961"/>
                <a:gd name="adj2" fmla="val 55658"/>
                <a:gd name="adj3" fmla="val 16667"/>
              </a:avLst>
            </a:prstGeom>
            <a:solidFill>
              <a:schemeClr val="accent4">
                <a:lumMod val="40000"/>
                <a:lumOff val="60000"/>
              </a:schemeClr>
            </a:soli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defRPr/>
              </a:pPr>
              <a:r>
                <a:rPr lang="en-GB" sz="1600" b="1" dirty="0">
                  <a:solidFill>
                    <a:srgbClr val="253746"/>
                  </a:solidFill>
                  <a:latin typeface="Calibri" panose="020F0502020204030204"/>
                </a:rPr>
                <a:t>How did you do this?</a:t>
              </a:r>
            </a:p>
          </p:txBody>
        </p:sp>
        <p:pic>
          <p:nvPicPr>
            <p:cNvPr id="21" name="Picture 20">
              <a:extLst>
                <a:ext uri="{FF2B5EF4-FFF2-40B4-BE49-F238E27FC236}">
                  <a16:creationId xmlns:a16="http://schemas.microsoft.com/office/drawing/2014/main" id="{DBCB8E47-6532-4E0C-897C-B026FC00200B}"/>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218911" y="1074204"/>
              <a:ext cx="307921" cy="519867"/>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5337" y="301018"/>
            <a:ext cx="1236202" cy="1238986"/>
          </a:xfrm>
          <a:prstGeom prst="rect">
            <a:avLst/>
          </a:prstGeom>
        </p:spPr>
      </p:pic>
    </p:spTree>
    <p:extLst>
      <p:ext uri="{BB962C8B-B14F-4D97-AF65-F5344CB8AC3E}">
        <p14:creationId xmlns:p14="http://schemas.microsoft.com/office/powerpoint/2010/main" val="399947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5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EA7600"/>
      </a:hlink>
      <a:folHlink>
        <a:srgbClr val="EA76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336</Words>
  <Application>Microsoft Office PowerPoint</Application>
  <PresentationFormat>Widescreen</PresentationFormat>
  <Paragraphs>34</Paragraphs>
  <Slides>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Accord Heavy SF</vt:lpstr>
      <vt:lpstr>Arial</vt:lpstr>
      <vt:lpstr>Calibri</vt:lpstr>
      <vt:lpstr>Calibri Light</vt:lpstr>
      <vt:lpstr>Cambria</vt:lpstr>
      <vt:lpstr>MS Mincho</vt:lpstr>
      <vt:lpstr>Times New Roman</vt:lpstr>
      <vt:lpstr>1_Office Theme</vt:lpstr>
      <vt:lpstr>What does the mean mean?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the mean mean? </dc:title>
  <dc:creator>Natalie Hall</dc:creator>
  <cp:lastModifiedBy>Natalie Hall</cp:lastModifiedBy>
  <cp:revision>2</cp:revision>
  <dcterms:created xsi:type="dcterms:W3CDTF">2021-01-20T10:23:59Z</dcterms:created>
  <dcterms:modified xsi:type="dcterms:W3CDTF">2021-01-20T11:19:20Z</dcterms:modified>
</cp:coreProperties>
</file>