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079" y="512088"/>
            <a:ext cx="5440913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latin typeface="Comic Sans MS" pitchFamily="66" charset="0"/>
              </a:rPr>
              <a:t>The Mad Professor</a:t>
            </a:r>
          </a:p>
          <a:p>
            <a:r>
              <a:rPr lang="en-GB" sz="4400" b="1" dirty="0" smtClean="0">
                <a:latin typeface="Comic Sans MS" pitchFamily="66" charset="0"/>
              </a:rPr>
              <a:t>is trying to split</a:t>
            </a:r>
          </a:p>
          <a:p>
            <a:r>
              <a:rPr lang="en-GB" sz="4400" b="1" dirty="0" smtClean="0">
                <a:latin typeface="Comic Sans MS" pitchFamily="66" charset="0"/>
              </a:rPr>
              <a:t>atoms for another</a:t>
            </a:r>
            <a:br>
              <a:rPr lang="en-GB" sz="4400" b="1" dirty="0" smtClean="0">
                <a:latin typeface="Comic Sans MS" pitchFamily="66" charset="0"/>
              </a:rPr>
            </a:br>
            <a:r>
              <a:rPr lang="en-GB" sz="4400" b="1" dirty="0" smtClean="0">
                <a:latin typeface="Comic Sans MS" pitchFamily="66" charset="0"/>
              </a:rPr>
              <a:t>of his schemes.</a:t>
            </a:r>
          </a:p>
          <a:p>
            <a:endParaRPr lang="en-GB" sz="4400" b="1" dirty="0">
              <a:latin typeface="Comic Sans MS" pitchFamily="66" charset="0"/>
            </a:endParaRPr>
          </a:p>
          <a:p>
            <a:r>
              <a:rPr lang="en-GB" sz="4400" b="1" dirty="0" smtClean="0">
                <a:latin typeface="Comic Sans MS" pitchFamily="66" charset="0"/>
              </a:rPr>
              <a:t>It’s got to be</a:t>
            </a:r>
            <a:br>
              <a:rPr lang="en-GB" sz="4400" b="1" dirty="0" smtClean="0">
                <a:latin typeface="Comic Sans MS" pitchFamily="66" charset="0"/>
              </a:rPr>
            </a:br>
            <a:r>
              <a:rPr lang="en-GB" sz="4400" b="1" dirty="0" smtClean="0">
                <a:latin typeface="Comic Sans MS" pitchFamily="66" charset="0"/>
              </a:rPr>
              <a:t>accurate, or it’ll </a:t>
            </a:r>
          </a:p>
          <a:p>
            <a:r>
              <a:rPr lang="en-GB" sz="4400" b="1" dirty="0" smtClean="0">
                <a:latin typeface="Comic Sans MS" pitchFamily="66" charset="0"/>
              </a:rPr>
              <a:t>go badly WRONG!!!</a:t>
            </a:r>
            <a:endParaRPr lang="en-GB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2589" y="133555"/>
            <a:ext cx="55659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First we need to split the</a:t>
            </a:r>
            <a:br>
              <a:rPr lang="en-GB" sz="2800" b="1" dirty="0" smtClean="0">
                <a:latin typeface="Comic Sans MS" pitchFamily="66" charset="0"/>
              </a:rPr>
            </a:br>
            <a:r>
              <a:rPr lang="en-GB" sz="2800" b="1" dirty="0" smtClean="0">
                <a:latin typeface="Comic Sans MS" pitchFamily="66" charset="0"/>
              </a:rPr>
              <a:t>triangle atom in half -</a:t>
            </a:r>
            <a:br>
              <a:rPr lang="en-GB" sz="2800" b="1" dirty="0" smtClean="0">
                <a:latin typeface="Comic Sans MS" pitchFamily="66" charset="0"/>
              </a:rPr>
            </a:br>
            <a:r>
              <a:rPr lang="en-GB" sz="2800" b="1" dirty="0" smtClean="0">
                <a:latin typeface="Comic Sans MS" pitchFamily="66" charset="0"/>
              </a:rPr>
              <a:t>Can you draw how we do that?</a:t>
            </a:r>
          </a:p>
          <a:p>
            <a:r>
              <a:rPr lang="en-GB" sz="2800" b="1" dirty="0" smtClean="0">
                <a:latin typeface="Comic Sans MS" pitchFamily="66" charset="0"/>
              </a:rPr>
              <a:t>Shade in the fraction ...</a:t>
            </a:r>
            <a:endParaRPr lang="en-GB" sz="2800" b="1" dirty="0">
              <a:latin typeface="Comic Sans MS" pitchFamily="66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317" y="2170730"/>
            <a:ext cx="442912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368" y="2159713"/>
            <a:ext cx="442912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36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46" y="2206138"/>
            <a:ext cx="3985352" cy="3985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2589" y="133555"/>
            <a:ext cx="55659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Now, we need to split the</a:t>
            </a:r>
            <a:br>
              <a:rPr lang="en-GB" sz="2800" b="1" dirty="0" smtClean="0">
                <a:latin typeface="Comic Sans MS" pitchFamily="66" charset="0"/>
              </a:rPr>
            </a:br>
            <a:r>
              <a:rPr lang="en-GB" sz="2800" b="1" dirty="0" smtClean="0">
                <a:latin typeface="Comic Sans MS" pitchFamily="66" charset="0"/>
              </a:rPr>
              <a:t>circle atom into 3/4 –</a:t>
            </a:r>
            <a:br>
              <a:rPr lang="en-GB" sz="2800" b="1" dirty="0" smtClean="0">
                <a:latin typeface="Comic Sans MS" pitchFamily="66" charset="0"/>
              </a:rPr>
            </a:br>
            <a:r>
              <a:rPr lang="en-GB" sz="2800" b="1" dirty="0" smtClean="0">
                <a:latin typeface="Comic Sans MS" pitchFamily="66" charset="0"/>
              </a:rPr>
              <a:t>Can you draw how we do that?</a:t>
            </a:r>
          </a:p>
          <a:p>
            <a:r>
              <a:rPr lang="en-GB" sz="2800" b="1" dirty="0" smtClean="0">
                <a:latin typeface="Comic Sans MS" pitchFamily="66" charset="0"/>
              </a:rPr>
              <a:t>Shade in the fraction ...</a:t>
            </a:r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931" y="2219735"/>
            <a:ext cx="4002049" cy="4002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8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2589" y="133555"/>
            <a:ext cx="55659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Now, we need to split the</a:t>
            </a:r>
            <a:br>
              <a:rPr lang="en-GB" sz="2800" b="1" dirty="0" smtClean="0">
                <a:latin typeface="Comic Sans MS" pitchFamily="66" charset="0"/>
              </a:rPr>
            </a:br>
            <a:r>
              <a:rPr lang="en-GB" sz="2800" b="1" dirty="0" smtClean="0">
                <a:latin typeface="Comic Sans MS" pitchFamily="66" charset="0"/>
              </a:rPr>
              <a:t>rectangle atom into 1/4 –</a:t>
            </a:r>
            <a:br>
              <a:rPr lang="en-GB" sz="2800" b="1" dirty="0" smtClean="0">
                <a:latin typeface="Comic Sans MS" pitchFamily="66" charset="0"/>
              </a:rPr>
            </a:br>
            <a:r>
              <a:rPr lang="en-GB" sz="2800" b="1" dirty="0" smtClean="0">
                <a:latin typeface="Comic Sans MS" pitchFamily="66" charset="0"/>
              </a:rPr>
              <a:t>Can you draw how we do that?</a:t>
            </a:r>
          </a:p>
          <a:p>
            <a:r>
              <a:rPr lang="en-GB" sz="2800" b="1" dirty="0" smtClean="0">
                <a:latin typeface="Comic Sans MS" pitchFamily="66" charset="0"/>
              </a:rPr>
              <a:t>Shade in the fraction ...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373" y="2680198"/>
            <a:ext cx="46672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372" y="2680199"/>
            <a:ext cx="46672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4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2589" y="133555"/>
            <a:ext cx="55659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Tricky ... we need to split the</a:t>
            </a:r>
            <a:br>
              <a:rPr lang="en-GB" sz="2800" b="1" dirty="0" smtClean="0">
                <a:latin typeface="Comic Sans MS" pitchFamily="66" charset="0"/>
              </a:rPr>
            </a:br>
            <a:r>
              <a:rPr lang="en-GB" sz="2800" b="1" dirty="0" smtClean="0">
                <a:latin typeface="Comic Sans MS" pitchFamily="66" charset="0"/>
              </a:rPr>
              <a:t>hexagon atom into 2/3 –</a:t>
            </a:r>
            <a:br>
              <a:rPr lang="en-GB" sz="2800" b="1" dirty="0" smtClean="0">
                <a:latin typeface="Comic Sans MS" pitchFamily="66" charset="0"/>
              </a:rPr>
            </a:br>
            <a:r>
              <a:rPr lang="en-GB" sz="2800" b="1" dirty="0" smtClean="0">
                <a:latin typeface="Comic Sans MS" pitchFamily="66" charset="0"/>
              </a:rPr>
              <a:t>Can you draw how we do that?</a:t>
            </a:r>
          </a:p>
          <a:p>
            <a:r>
              <a:rPr lang="en-GB" sz="2800" b="1" dirty="0" smtClean="0">
                <a:latin typeface="Comic Sans MS" pitchFamily="66" charset="0"/>
              </a:rPr>
              <a:t>Shade in the fraction ...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077" y="2308263"/>
            <a:ext cx="42672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078" y="2297246"/>
            <a:ext cx="42672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2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2589" y="133555"/>
            <a:ext cx="45416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This one is already split!</a:t>
            </a:r>
            <a:br>
              <a:rPr lang="en-GB" sz="2800" b="1" dirty="0" smtClean="0">
                <a:latin typeface="Comic Sans MS" pitchFamily="66" charset="0"/>
              </a:rPr>
            </a:br>
            <a:r>
              <a:rPr lang="en-GB" sz="2800" b="1" dirty="0" smtClean="0">
                <a:latin typeface="Comic Sans MS" pitchFamily="66" charset="0"/>
              </a:rPr>
              <a:t>What fraction is already</a:t>
            </a:r>
            <a:br>
              <a:rPr lang="en-GB" sz="2800" b="1" dirty="0" smtClean="0">
                <a:latin typeface="Comic Sans MS" pitchFamily="66" charset="0"/>
              </a:rPr>
            </a:br>
            <a:r>
              <a:rPr lang="en-GB" sz="2800" b="1" dirty="0" smtClean="0">
                <a:latin typeface="Comic Sans MS" pitchFamily="66" charset="0"/>
              </a:rPr>
              <a:t>shaded in here?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873" y="1748585"/>
            <a:ext cx="42862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941504" y="2071170"/>
            <a:ext cx="10390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 smtClean="0">
                <a:solidFill>
                  <a:schemeClr val="bg1"/>
                </a:solidFill>
                <a:latin typeface="Comic Sans MS" pitchFamily="66" charset="0"/>
              </a:rPr>
              <a:t>¼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8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2589" y="133555"/>
            <a:ext cx="45416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This one is already split!</a:t>
            </a:r>
            <a:br>
              <a:rPr lang="en-GB" sz="2800" b="1" dirty="0" smtClean="0">
                <a:latin typeface="Comic Sans MS" pitchFamily="66" charset="0"/>
              </a:rPr>
            </a:br>
            <a:r>
              <a:rPr lang="en-GB" sz="2800" b="1" dirty="0" smtClean="0">
                <a:latin typeface="Comic Sans MS" pitchFamily="66" charset="0"/>
              </a:rPr>
              <a:t>What fraction is already</a:t>
            </a:r>
            <a:br>
              <a:rPr lang="en-GB" sz="2800" b="1" dirty="0" smtClean="0">
                <a:latin typeface="Comic Sans MS" pitchFamily="66" charset="0"/>
              </a:rPr>
            </a:br>
            <a:r>
              <a:rPr lang="en-GB" sz="2800" b="1" dirty="0" smtClean="0">
                <a:latin typeface="Comic Sans MS" pitchFamily="66" charset="0"/>
              </a:rPr>
              <a:t>shaded in here?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869" y="1713525"/>
            <a:ext cx="32956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16936" y="4340645"/>
            <a:ext cx="14077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 smtClean="0">
                <a:solidFill>
                  <a:schemeClr val="bg1"/>
                </a:solidFill>
                <a:latin typeface="Comic Sans MS" pitchFamily="66" charset="0"/>
              </a:rPr>
              <a:t>½ 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8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2589" y="133555"/>
            <a:ext cx="62311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Did we prevent the Mad Professor</a:t>
            </a:r>
            <a:br>
              <a:rPr lang="en-GB" sz="2800" b="1" dirty="0" smtClean="0">
                <a:latin typeface="Comic Sans MS" pitchFamily="66" charset="0"/>
              </a:rPr>
            </a:br>
            <a:r>
              <a:rPr lang="en-GB" sz="2800" b="1" dirty="0" smtClean="0">
                <a:latin typeface="Comic Sans MS" pitchFamily="66" charset="0"/>
              </a:rPr>
              <a:t>from creating a disaster ...</a:t>
            </a:r>
          </a:p>
        </p:txBody>
      </p:sp>
      <p:pic>
        <p:nvPicPr>
          <p:cNvPr id="6146" name="Picture 2" descr="http://i.istockimg.com/file_thumbview_approve/7688977/2/stock-illustration-7688977-graphic-explos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844" y="1171726"/>
            <a:ext cx="4813032" cy="49835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 rot="20592360">
            <a:off x="1221126" y="2688116"/>
            <a:ext cx="305404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0000"/>
                </a:solidFill>
                <a:latin typeface="Comic Sans MS" pitchFamily="66" charset="0"/>
              </a:rPr>
              <a:t>Perhaps</a:t>
            </a:r>
            <a:br>
              <a:rPr lang="en-GB" sz="6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GB" sz="6000" b="1" dirty="0" smtClean="0">
                <a:solidFill>
                  <a:srgbClr val="FF0000"/>
                </a:solidFill>
                <a:latin typeface="Comic Sans MS" pitchFamily="66" charset="0"/>
              </a:rPr>
              <a:t>not !!!</a:t>
            </a:r>
            <a:endParaRPr lang="en-GB" sz="6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8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58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</dc:creator>
  <cp:lastModifiedBy>Clerk</cp:lastModifiedBy>
  <cp:revision>23</cp:revision>
  <dcterms:created xsi:type="dcterms:W3CDTF">2012-02-14T13:53:40Z</dcterms:created>
  <dcterms:modified xsi:type="dcterms:W3CDTF">2021-01-21T14:03:26Z</dcterms:modified>
</cp:coreProperties>
</file>