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80" r:id="rId4"/>
    <p:sldId id="292" r:id="rId5"/>
    <p:sldId id="294" r:id="rId6"/>
    <p:sldId id="265" r:id="rId7"/>
    <p:sldId id="295" r:id="rId8"/>
    <p:sldId id="296" r:id="rId9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D9D9D9"/>
    <a:srgbClr val="E6AF00"/>
    <a:srgbClr val="FF6600"/>
    <a:srgbClr val="C6C7F1"/>
    <a:srgbClr val="BF9FFF"/>
    <a:srgbClr val="62D862"/>
    <a:srgbClr val="FF53FF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3" autoAdjust="0"/>
    <p:restoredTop sz="93675" autoAdjust="0"/>
  </p:normalViewPr>
  <p:slideViewPr>
    <p:cSldViewPr snapToGrid="0">
      <p:cViewPr varScale="1">
        <p:scale>
          <a:sx n="68" d="100"/>
          <a:sy n="68" d="100"/>
        </p:scale>
        <p:origin x="840" y="78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96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FB1D2-53E7-4BB2-82CC-F9EA529ED18F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A3291-D991-4C40-AD13-DBBE2EF3A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200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5069D-0DA1-4F58-8F43-90C43489E8AD}" type="datetimeFigureOut">
              <a:rPr lang="en-GB" smtClean="0"/>
              <a:t>04/02/2021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9BC24-41CC-4FC4-BA18-F894B7ED82D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2228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4484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1462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372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991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002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77565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49602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2317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04/02/2021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5611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04/02/2021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8254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04/02/2021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8080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04/02/2021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320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04/02/2021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941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04/02/2021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3632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04/02/2021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539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04/02/2021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377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04/02/2021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655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04/02/2021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257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04/02/2021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39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AEE5F-8F5A-4802-B70F-D306782E7DF3}" type="datetimeFigureOut">
              <a:rPr lang="en-GB" smtClean="0"/>
              <a:t>04/02/2021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8686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533" y="694762"/>
            <a:ext cx="9881419" cy="1104388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+mn-lt"/>
              </a:rPr>
              <a:t>Formal and Informal writing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06437" y="464234"/>
            <a:ext cx="11141612" cy="5852160"/>
          </a:xfrm>
          <a:prstGeom prst="rect">
            <a:avLst/>
          </a:prstGeom>
          <a:noFill/>
          <a:ln w="63500" cmpd="dbl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36533" y="1799150"/>
            <a:ext cx="9881419" cy="427718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latin typeface="+mn-lt"/>
              </a:rPr>
              <a:t>Register, </a:t>
            </a:r>
            <a:r>
              <a:rPr lang="en-GB" sz="3600" b="1">
                <a:latin typeface="+mn-lt"/>
              </a:rPr>
              <a:t>Audience, Context </a:t>
            </a:r>
            <a:r>
              <a:rPr lang="en-GB" sz="3600" b="1" dirty="0">
                <a:latin typeface="+mn-lt"/>
              </a:rPr>
              <a:t>and Vocabulary</a:t>
            </a:r>
          </a:p>
          <a:p>
            <a:pPr algn="l"/>
            <a:endParaRPr lang="en-GB" sz="3600" b="1" dirty="0">
              <a:latin typeface="+mn-lt"/>
            </a:endParaRPr>
          </a:p>
          <a:p>
            <a:pPr algn="l"/>
            <a:endParaRPr lang="en-GB" sz="3600" b="1" dirty="0">
              <a:latin typeface="+mn-lt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C4FA258-8688-AD43-9AD1-887FDECAF63E}"/>
              </a:ext>
            </a:extLst>
          </p:cNvPr>
          <p:cNvGrpSpPr/>
          <p:nvPr/>
        </p:nvGrpSpPr>
        <p:grpSpPr>
          <a:xfrm>
            <a:off x="1900084" y="2911942"/>
            <a:ext cx="2153015" cy="956743"/>
            <a:chOff x="1501086" y="5281261"/>
            <a:chExt cx="2153015" cy="956743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C868C3A2-D1CE-F444-8B15-79D53466384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8136" y="5840229"/>
              <a:ext cx="405965" cy="397775"/>
            </a:xfrm>
            <a:prstGeom prst="rect">
              <a:avLst/>
            </a:prstGeom>
          </p:spPr>
        </p:pic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7F54016-C241-4A4B-8857-C7B49D73A0CA}"/>
                </a:ext>
              </a:extLst>
            </p:cNvPr>
            <p:cNvGrpSpPr/>
            <p:nvPr/>
          </p:nvGrpSpPr>
          <p:grpSpPr>
            <a:xfrm>
              <a:off x="1501086" y="5281261"/>
              <a:ext cx="1850040" cy="901059"/>
              <a:chOff x="1501086" y="5281261"/>
              <a:chExt cx="1850040" cy="901059"/>
            </a:xfrm>
          </p:grpSpPr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096EC689-22FA-594B-82F5-4F084B7C8B6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9725"/>
              <a:stretch/>
            </p:blipFill>
            <p:spPr>
              <a:xfrm>
                <a:off x="1501086" y="5281261"/>
                <a:ext cx="1850040" cy="901059"/>
              </a:xfrm>
              <a:prstGeom prst="rect">
                <a:avLst/>
              </a:prstGeom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A451231E-22D6-2A41-AFBE-C261AA96A26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09725" y="5291042"/>
                <a:ext cx="683098" cy="634572"/>
              </a:xfrm>
              <a:prstGeom prst="rect">
                <a:avLst/>
              </a:prstGeom>
            </p:spPr>
          </p:pic>
        </p:grp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727C8DA1-B268-3744-A400-4D8AD33EA1F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5660618" y="2941126"/>
            <a:ext cx="903082" cy="927559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49BEAD65-0A48-0D48-BA8D-054B7B559453}"/>
              </a:ext>
            </a:extLst>
          </p:cNvPr>
          <p:cNvGrpSpPr/>
          <p:nvPr/>
        </p:nvGrpSpPr>
        <p:grpSpPr>
          <a:xfrm>
            <a:off x="8738865" y="2820839"/>
            <a:ext cx="1011782" cy="1116903"/>
            <a:chOff x="9554330" y="5225643"/>
            <a:chExt cx="1011782" cy="1116903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D5174FF5-92EF-614A-B42B-EA48843A2A5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colorTemperature colorTemp="7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54330" y="5225643"/>
              <a:ext cx="1011782" cy="1116903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93395B42-498F-EA45-AFBC-2DAE1D5BF6B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15718" y="5484611"/>
              <a:ext cx="489006" cy="4055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9809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610" y="830492"/>
            <a:ext cx="105735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Register </a:t>
            </a:r>
          </a:p>
          <a:p>
            <a:pPr algn="ctr"/>
            <a:r>
              <a:rPr lang="en-GB" sz="2800" b="1" dirty="0"/>
              <a:t>Register</a:t>
            </a:r>
            <a:r>
              <a:rPr lang="en-GB" sz="2800" dirty="0"/>
              <a:t> is created by the way that </a:t>
            </a:r>
            <a:r>
              <a:rPr lang="en-GB" sz="2800" i="1" dirty="0"/>
              <a:t>language</a:t>
            </a:r>
            <a:r>
              <a:rPr lang="en-GB" sz="2800" dirty="0"/>
              <a:t> and </a:t>
            </a:r>
            <a:r>
              <a:rPr lang="en-GB" sz="2800" i="1" dirty="0"/>
              <a:t>grammar</a:t>
            </a:r>
            <a:r>
              <a:rPr lang="en-GB" sz="2800" dirty="0"/>
              <a:t> are used.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19170" y="2721992"/>
            <a:ext cx="57064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rgbClr val="00B050"/>
                </a:solidFill>
                <a:latin typeface="+mj-lt"/>
              </a:rPr>
              <a:t>Hey! What’s up?</a:t>
            </a:r>
          </a:p>
          <a:p>
            <a:pPr algn="ctr"/>
            <a:r>
              <a:rPr lang="en-GB" sz="2400" i="1" dirty="0">
                <a:solidFill>
                  <a:srgbClr val="7030A0"/>
                </a:solidFill>
                <a:latin typeface="+mj-lt"/>
              </a:rPr>
              <a:t>Good morning. How are you today?</a:t>
            </a:r>
          </a:p>
          <a:p>
            <a:pPr algn="ctr"/>
            <a:endParaRPr lang="en-GB" sz="2400" i="1" dirty="0">
              <a:solidFill>
                <a:srgbClr val="7030A0"/>
              </a:solidFill>
              <a:latin typeface="+mj-lt"/>
            </a:endParaRPr>
          </a:p>
          <a:p>
            <a:pPr algn="ctr"/>
            <a:r>
              <a:rPr lang="en-GB" sz="2400" i="1" dirty="0">
                <a:solidFill>
                  <a:srgbClr val="7030A0"/>
                </a:solidFill>
                <a:latin typeface="+mj-lt"/>
              </a:rPr>
              <a:t>I wish to purchase some refreshment.</a:t>
            </a:r>
          </a:p>
          <a:p>
            <a:pPr algn="ctr"/>
            <a:r>
              <a:rPr lang="en-GB" sz="2400" i="1" dirty="0">
                <a:solidFill>
                  <a:srgbClr val="00B050"/>
                </a:solidFill>
                <a:latin typeface="+mj-lt"/>
              </a:rPr>
              <a:t>I want to buy a drink.</a:t>
            </a:r>
          </a:p>
        </p:txBody>
      </p:sp>
      <p:sp>
        <p:nvSpPr>
          <p:cNvPr id="7" name="Rectangle 6"/>
          <p:cNvSpPr/>
          <p:nvPr/>
        </p:nvSpPr>
        <p:spPr>
          <a:xfrm>
            <a:off x="506437" y="464234"/>
            <a:ext cx="11141612" cy="5852160"/>
          </a:xfrm>
          <a:prstGeom prst="rect">
            <a:avLst/>
          </a:prstGeom>
          <a:noFill/>
          <a:ln w="63500" cmpd="dbl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35966" y="5165524"/>
            <a:ext cx="10672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Register can be </a:t>
            </a:r>
            <a:r>
              <a:rPr lang="en-GB" sz="2800" dirty="0">
                <a:solidFill>
                  <a:srgbClr val="7030A0"/>
                </a:solidFill>
              </a:rPr>
              <a:t>formal</a:t>
            </a:r>
            <a:r>
              <a:rPr lang="en-GB" sz="2800" dirty="0"/>
              <a:t> or </a:t>
            </a:r>
            <a:r>
              <a:rPr lang="en-GB" sz="2800" dirty="0">
                <a:solidFill>
                  <a:srgbClr val="00B050"/>
                </a:solidFill>
              </a:rPr>
              <a:t>informal</a:t>
            </a:r>
            <a:r>
              <a:rPr lang="en-GB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45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6437" y="464234"/>
            <a:ext cx="11141612" cy="5852160"/>
          </a:xfrm>
          <a:prstGeom prst="rect">
            <a:avLst/>
          </a:prstGeom>
          <a:noFill/>
          <a:ln w="63500" cmpd="dbl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141676" y="563542"/>
            <a:ext cx="39301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/>
              <a:t>Audience and Context</a:t>
            </a:r>
            <a:endParaRPr lang="en-GB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19955" y="1148317"/>
            <a:ext cx="105735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</a:t>
            </a:r>
            <a:r>
              <a:rPr lang="en-GB" sz="2400" b="1" dirty="0"/>
              <a:t>register</a:t>
            </a:r>
            <a:r>
              <a:rPr lang="en-GB" sz="2400" dirty="0"/>
              <a:t> depends on </a:t>
            </a:r>
            <a:r>
              <a:rPr lang="en-GB" sz="2400" i="1" dirty="0"/>
              <a:t>situation</a:t>
            </a:r>
            <a:r>
              <a:rPr lang="en-GB" sz="2400" dirty="0"/>
              <a:t> and </a:t>
            </a:r>
            <a:r>
              <a:rPr lang="en-GB" sz="2400" i="1" dirty="0"/>
              <a:t>audience</a:t>
            </a:r>
            <a:r>
              <a:rPr lang="en-GB" sz="2400" dirty="0"/>
              <a:t>.</a:t>
            </a:r>
          </a:p>
          <a:p>
            <a:pPr algn="ctr"/>
            <a:r>
              <a:rPr lang="en-GB" sz="2400" dirty="0">
                <a:effectLst/>
              </a:rPr>
              <a:t>The same person will use </a:t>
            </a:r>
            <a:r>
              <a:rPr lang="en-GB" sz="2400" i="1" dirty="0">
                <a:effectLst/>
              </a:rPr>
              <a:t>different registers </a:t>
            </a:r>
            <a:r>
              <a:rPr lang="en-GB" sz="2400" dirty="0"/>
              <a:t>in </a:t>
            </a:r>
            <a:r>
              <a:rPr lang="en-GB" sz="2400" i="1" dirty="0"/>
              <a:t>different contexts</a:t>
            </a:r>
            <a:r>
              <a:rPr lang="en-GB" sz="2400" dirty="0">
                <a:effectLst/>
              </a:rPr>
              <a:t>.</a:t>
            </a:r>
            <a:endParaRPr lang="en-GB" sz="4400" dirty="0">
              <a:effectLst/>
            </a:endParaRPr>
          </a:p>
        </p:txBody>
      </p:sp>
      <p:sp>
        <p:nvSpPr>
          <p:cNvPr id="6" name="Rectangle: Rounded Corners 5"/>
          <p:cNvSpPr/>
          <p:nvPr/>
        </p:nvSpPr>
        <p:spPr>
          <a:xfrm>
            <a:off x="1401096" y="2177059"/>
            <a:ext cx="2050025" cy="781664"/>
          </a:xfrm>
          <a:prstGeom prst="roundRect">
            <a:avLst/>
          </a:prstGeom>
          <a:solidFill>
            <a:srgbClr val="BDD7E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At </a:t>
            </a:r>
            <a:r>
              <a:rPr lang="en-GB" b="1" dirty="0"/>
              <a:t>home</a:t>
            </a:r>
            <a:r>
              <a:rPr lang="en-GB" dirty="0"/>
              <a:t> with </a:t>
            </a:r>
            <a:r>
              <a:rPr lang="en-GB" b="1" dirty="0"/>
              <a:t>family</a:t>
            </a:r>
          </a:p>
        </p:txBody>
      </p:sp>
      <p:sp>
        <p:nvSpPr>
          <p:cNvPr id="12" name="Rectangle: Rounded Corners 11"/>
          <p:cNvSpPr/>
          <p:nvPr/>
        </p:nvSpPr>
        <p:spPr>
          <a:xfrm>
            <a:off x="5052223" y="2177059"/>
            <a:ext cx="2050025" cy="781664"/>
          </a:xfrm>
          <a:prstGeom prst="roundRect">
            <a:avLst/>
          </a:prstGeom>
          <a:solidFill>
            <a:srgbClr val="BDD7E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In </a:t>
            </a:r>
            <a:r>
              <a:rPr lang="en-GB" b="1" dirty="0"/>
              <a:t>school</a:t>
            </a:r>
            <a:r>
              <a:rPr lang="en-GB" dirty="0"/>
              <a:t> with </a:t>
            </a:r>
            <a:r>
              <a:rPr lang="en-GB" b="1" dirty="0"/>
              <a:t>head teacher </a:t>
            </a:r>
          </a:p>
        </p:txBody>
      </p:sp>
      <p:sp>
        <p:nvSpPr>
          <p:cNvPr id="13" name="Rectangle: Rounded Corners 12"/>
          <p:cNvSpPr/>
          <p:nvPr/>
        </p:nvSpPr>
        <p:spPr>
          <a:xfrm>
            <a:off x="8762350" y="2177059"/>
            <a:ext cx="2050025" cy="781664"/>
          </a:xfrm>
          <a:prstGeom prst="roundRect">
            <a:avLst/>
          </a:prstGeom>
          <a:solidFill>
            <a:srgbClr val="BDD7E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In the </a:t>
            </a:r>
            <a:r>
              <a:rPr lang="en-GB" b="1" dirty="0"/>
              <a:t>palace</a:t>
            </a:r>
            <a:r>
              <a:rPr lang="en-GB" dirty="0"/>
              <a:t> with the </a:t>
            </a:r>
            <a:r>
              <a:rPr lang="en-GB" b="1" dirty="0"/>
              <a:t>monarch</a:t>
            </a:r>
            <a:r>
              <a:rPr lang="en-GB" dirty="0"/>
              <a:t> </a:t>
            </a:r>
          </a:p>
        </p:txBody>
      </p:sp>
      <p:sp>
        <p:nvSpPr>
          <p:cNvPr id="8" name="Speech Bubble: Rectangle with Corners Rounded 7"/>
          <p:cNvSpPr/>
          <p:nvPr/>
        </p:nvSpPr>
        <p:spPr>
          <a:xfrm>
            <a:off x="1401095" y="3112726"/>
            <a:ext cx="2050025" cy="1107206"/>
          </a:xfrm>
          <a:prstGeom prst="wedgeRoundRectCallout">
            <a:avLst>
              <a:gd name="adj1" fmla="val -46726"/>
              <a:gd name="adj2" fmla="val 77754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i="1" dirty="0">
                <a:latin typeface="+mj-lt"/>
              </a:rPr>
              <a:t>You’re going to wear that, are you?</a:t>
            </a:r>
          </a:p>
        </p:txBody>
      </p:sp>
      <p:sp>
        <p:nvSpPr>
          <p:cNvPr id="14" name="Speech Bubble: Rectangle with Corners Rounded 13"/>
          <p:cNvSpPr/>
          <p:nvPr/>
        </p:nvSpPr>
        <p:spPr>
          <a:xfrm>
            <a:off x="5081723" y="3112726"/>
            <a:ext cx="2050025" cy="1107206"/>
          </a:xfrm>
          <a:prstGeom prst="wedgeRoundRectCallout">
            <a:avLst>
              <a:gd name="adj1" fmla="val -46726"/>
              <a:gd name="adj2" fmla="val 77754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i="1" dirty="0">
                <a:latin typeface="+mj-lt"/>
              </a:rPr>
              <a:t>When will we be allowed on the field?</a:t>
            </a:r>
          </a:p>
        </p:txBody>
      </p:sp>
      <p:sp>
        <p:nvSpPr>
          <p:cNvPr id="15" name="Speech Bubble: Rectangle with Corners Rounded 14"/>
          <p:cNvSpPr/>
          <p:nvPr/>
        </p:nvSpPr>
        <p:spPr>
          <a:xfrm>
            <a:off x="8762350" y="3112726"/>
            <a:ext cx="2050025" cy="1107206"/>
          </a:xfrm>
          <a:prstGeom prst="wedgeRoundRectCallout">
            <a:avLst>
              <a:gd name="adj1" fmla="val -46726"/>
              <a:gd name="adj2" fmla="val 77754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i="1" dirty="0">
                <a:latin typeface="+mj-lt"/>
              </a:rPr>
              <a:t>I wonder, might I be permitted to stroke the corgi?</a:t>
            </a:r>
          </a:p>
        </p:txBody>
      </p:sp>
      <p:sp>
        <p:nvSpPr>
          <p:cNvPr id="16" name="Rectangle: Rounded Corners 15"/>
          <p:cNvSpPr/>
          <p:nvPr/>
        </p:nvSpPr>
        <p:spPr>
          <a:xfrm>
            <a:off x="1401094" y="4628919"/>
            <a:ext cx="2050025" cy="51826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Informal</a:t>
            </a:r>
          </a:p>
        </p:txBody>
      </p:sp>
      <p:sp>
        <p:nvSpPr>
          <p:cNvPr id="17" name="Rectangle: Rounded Corners 16"/>
          <p:cNvSpPr/>
          <p:nvPr/>
        </p:nvSpPr>
        <p:spPr>
          <a:xfrm>
            <a:off x="5081722" y="4628919"/>
            <a:ext cx="2050025" cy="518268"/>
          </a:xfrm>
          <a:prstGeom prst="roundRect">
            <a:avLst/>
          </a:prstGeom>
          <a:solidFill>
            <a:srgbClr val="C6C7F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More Formal</a:t>
            </a:r>
          </a:p>
        </p:txBody>
      </p:sp>
      <p:sp>
        <p:nvSpPr>
          <p:cNvPr id="18" name="Rectangle: Rounded Corners 17"/>
          <p:cNvSpPr/>
          <p:nvPr/>
        </p:nvSpPr>
        <p:spPr>
          <a:xfrm>
            <a:off x="8762349" y="4628919"/>
            <a:ext cx="2050025" cy="518268"/>
          </a:xfrm>
          <a:prstGeom prst="roundRect">
            <a:avLst/>
          </a:prstGeom>
          <a:solidFill>
            <a:srgbClr val="BF9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Very Formal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401094" y="5306534"/>
            <a:ext cx="2153015" cy="956743"/>
            <a:chOff x="1501086" y="5281261"/>
            <a:chExt cx="2153015" cy="956743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8136" y="5840229"/>
              <a:ext cx="405965" cy="397775"/>
            </a:xfrm>
            <a:prstGeom prst="rect">
              <a:avLst/>
            </a:prstGeom>
          </p:spPr>
        </p:pic>
        <p:grpSp>
          <p:nvGrpSpPr>
            <p:cNvPr id="21" name="Group 20"/>
            <p:cNvGrpSpPr/>
            <p:nvPr/>
          </p:nvGrpSpPr>
          <p:grpSpPr>
            <a:xfrm>
              <a:off x="1501086" y="5281261"/>
              <a:ext cx="1850040" cy="901059"/>
              <a:chOff x="1501086" y="5281261"/>
              <a:chExt cx="1850040" cy="901059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9725"/>
              <a:stretch/>
            </p:blipFill>
            <p:spPr>
              <a:xfrm>
                <a:off x="1501086" y="5281261"/>
                <a:ext cx="1850040" cy="901059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09725" y="5291042"/>
                <a:ext cx="683098" cy="634572"/>
              </a:xfrm>
              <a:prstGeom prst="rect">
                <a:avLst/>
              </a:prstGeom>
            </p:spPr>
          </p:pic>
        </p:grp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5625696" y="5310445"/>
            <a:ext cx="903082" cy="927559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9506308" y="5150722"/>
            <a:ext cx="1011782" cy="1116903"/>
            <a:chOff x="9554330" y="5225643"/>
            <a:chExt cx="1011782" cy="1116903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colorTemperature colorTemp="7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54330" y="5225643"/>
              <a:ext cx="1011782" cy="1116903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15718" y="5484611"/>
              <a:ext cx="489006" cy="4055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1477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6" grpId="0" animBg="1"/>
      <p:bldP spid="12" grpId="0" animBg="1"/>
      <p:bldP spid="13" grpId="0" animBg="1"/>
      <p:bldP spid="8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62321" y="1234015"/>
            <a:ext cx="4620126" cy="6463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400" dirty="0">
                <a:solidFill>
                  <a:srgbClr val="7030A0"/>
                </a:solidFill>
              </a:rPr>
              <a:t>Formal</a:t>
            </a:r>
            <a:r>
              <a:rPr lang="en-GB" sz="2400" b="1" dirty="0"/>
              <a:t> </a:t>
            </a:r>
            <a:r>
              <a:rPr lang="en-GB" sz="2400" dirty="0">
                <a:solidFill>
                  <a:srgbClr val="7030A0"/>
                </a:solidFill>
              </a:rPr>
              <a:t>language</a:t>
            </a:r>
            <a:r>
              <a:rPr lang="en-GB" sz="2400" b="1" dirty="0"/>
              <a:t> </a:t>
            </a:r>
            <a:r>
              <a:rPr lang="en-GB" sz="2400" dirty="0"/>
              <a:t>is often used for:</a:t>
            </a:r>
          </a:p>
        </p:txBody>
      </p:sp>
      <p:sp>
        <p:nvSpPr>
          <p:cNvPr id="7" name="Rectangle 6"/>
          <p:cNvSpPr/>
          <p:nvPr/>
        </p:nvSpPr>
        <p:spPr>
          <a:xfrm>
            <a:off x="506437" y="464234"/>
            <a:ext cx="11141612" cy="5852160"/>
          </a:xfrm>
          <a:prstGeom prst="rect">
            <a:avLst/>
          </a:prstGeom>
          <a:noFill/>
          <a:ln w="63500" cmpd="dbl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265721" y="682708"/>
            <a:ext cx="16133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200" b="1" dirty="0"/>
              <a:t>Register</a:t>
            </a:r>
            <a:r>
              <a:rPr lang="en-GB" b="1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73628"/>
              </p:ext>
            </p:extLst>
          </p:nvPr>
        </p:nvGraphicFramePr>
        <p:xfrm>
          <a:off x="1145475" y="1865546"/>
          <a:ext cx="9853818" cy="1706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26909">
                  <a:extLst>
                    <a:ext uri="{9D8B030D-6E8A-4147-A177-3AD203B41FA5}">
                      <a16:colId xmlns:a16="http://schemas.microsoft.com/office/drawing/2014/main" val="766869440"/>
                    </a:ext>
                  </a:extLst>
                </a:gridCol>
                <a:gridCol w="4926909">
                  <a:extLst>
                    <a:ext uri="{9D8B030D-6E8A-4147-A177-3AD203B41FA5}">
                      <a16:colId xmlns:a16="http://schemas.microsoft.com/office/drawing/2014/main" val="2859478621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Situation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Audience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59448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Official</a:t>
                      </a:r>
                      <a:r>
                        <a:rPr lang="en-GB" sz="2000" baseline="0" dirty="0"/>
                        <a:t> or formal situations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People you don’t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212593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Generalised</a:t>
                      </a:r>
                      <a:r>
                        <a:rPr lang="en-GB" sz="2000" baseline="0" dirty="0"/>
                        <a:t> or impersonal writing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People in official/important roles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230097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Written</a:t>
                      </a:r>
                      <a:r>
                        <a:rPr lang="en-GB" sz="2000" baseline="0" dirty="0"/>
                        <a:t> communication more than spoken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People as</a:t>
                      </a:r>
                      <a:r>
                        <a:rPr lang="en-GB" sz="2000" baseline="0" dirty="0"/>
                        <a:t> a group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27208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 rot="20946561">
            <a:off x="1205147" y="4142844"/>
            <a:ext cx="3059589" cy="923330"/>
          </a:xfrm>
          <a:prstGeom prst="rect">
            <a:avLst/>
          </a:prstGeom>
          <a:solidFill>
            <a:srgbClr val="BF9FFF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i="1" dirty="0">
                <a:latin typeface="+mj-lt"/>
              </a:rPr>
              <a:t>We would like to request your presence at next week’s award ceremony.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99864" y="5563277"/>
            <a:ext cx="3505668" cy="369332"/>
          </a:xfrm>
          <a:prstGeom prst="rect">
            <a:avLst/>
          </a:prstGeom>
          <a:solidFill>
            <a:srgbClr val="BF9FFF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latin typeface="+mj-lt"/>
              </a:rPr>
              <a:t>Please alight at the next station.</a:t>
            </a:r>
          </a:p>
        </p:txBody>
      </p:sp>
      <p:sp>
        <p:nvSpPr>
          <p:cNvPr id="11" name="TextBox 10"/>
          <p:cNvSpPr txBox="1"/>
          <p:nvPr/>
        </p:nvSpPr>
        <p:spPr>
          <a:xfrm rot="22260000">
            <a:off x="7865383" y="4146922"/>
            <a:ext cx="3074060" cy="923330"/>
          </a:xfrm>
          <a:prstGeom prst="rect">
            <a:avLst/>
          </a:prstGeom>
          <a:solidFill>
            <a:srgbClr val="BF9FFF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i="1" dirty="0">
                <a:latin typeface="+mj-lt"/>
              </a:rPr>
              <a:t>The ice was placed in a container and observed over the course of one hour.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7767" y="4209171"/>
            <a:ext cx="1169233" cy="970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25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29710" y="1267483"/>
            <a:ext cx="5085348" cy="6463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400" dirty="0">
                <a:solidFill>
                  <a:srgbClr val="00B050"/>
                </a:solidFill>
              </a:rPr>
              <a:t>Informal</a:t>
            </a:r>
            <a:r>
              <a:rPr lang="en-GB" sz="2400" b="1" dirty="0"/>
              <a:t> </a:t>
            </a:r>
            <a:r>
              <a:rPr lang="en-GB" sz="2400" dirty="0">
                <a:solidFill>
                  <a:srgbClr val="00B050"/>
                </a:solidFill>
              </a:rPr>
              <a:t>language</a:t>
            </a:r>
            <a:r>
              <a:rPr lang="en-GB" sz="2400" b="1" dirty="0"/>
              <a:t> </a:t>
            </a:r>
            <a:r>
              <a:rPr lang="en-GB" sz="2400" dirty="0"/>
              <a:t>is often used for:</a:t>
            </a:r>
          </a:p>
        </p:txBody>
      </p:sp>
      <p:sp>
        <p:nvSpPr>
          <p:cNvPr id="7" name="Rectangle 6"/>
          <p:cNvSpPr/>
          <p:nvPr/>
        </p:nvSpPr>
        <p:spPr>
          <a:xfrm>
            <a:off x="506437" y="464234"/>
            <a:ext cx="11141612" cy="5852160"/>
          </a:xfrm>
          <a:prstGeom prst="rect">
            <a:avLst/>
          </a:prstGeom>
          <a:noFill/>
          <a:ln w="63500" cmpd="dbl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265721" y="682708"/>
            <a:ext cx="16133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200" b="1" dirty="0"/>
              <a:t>Register</a:t>
            </a:r>
            <a:r>
              <a:rPr lang="en-GB" b="1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288540"/>
              </p:ext>
            </p:extLst>
          </p:nvPr>
        </p:nvGraphicFramePr>
        <p:xfrm>
          <a:off x="1145475" y="1865546"/>
          <a:ext cx="9853818" cy="1706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26909">
                  <a:extLst>
                    <a:ext uri="{9D8B030D-6E8A-4147-A177-3AD203B41FA5}">
                      <a16:colId xmlns:a16="http://schemas.microsoft.com/office/drawing/2014/main" val="766869440"/>
                    </a:ext>
                  </a:extLst>
                </a:gridCol>
                <a:gridCol w="4926909">
                  <a:extLst>
                    <a:ext uri="{9D8B030D-6E8A-4147-A177-3AD203B41FA5}">
                      <a16:colId xmlns:a16="http://schemas.microsoft.com/office/drawing/2014/main" val="2859478621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Situation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Audience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59448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Everyday conversation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Family,</a:t>
                      </a:r>
                      <a:r>
                        <a:rPr lang="en-GB" sz="2000" baseline="0" dirty="0"/>
                        <a:t> friends and people you know well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212593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Social media and texts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People similar</a:t>
                      </a:r>
                      <a:r>
                        <a:rPr lang="en-GB" sz="2000" baseline="0" dirty="0"/>
                        <a:t> to you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230097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aseline="0" dirty="0"/>
                        <a:t>Most spoken communication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People you</a:t>
                      </a:r>
                      <a:r>
                        <a:rPr lang="en-GB" sz="2000" baseline="0" dirty="0"/>
                        <a:t> meet in day-to-day life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27208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 rot="20946561">
            <a:off x="1205147" y="4281344"/>
            <a:ext cx="3059589" cy="646331"/>
          </a:xfrm>
          <a:prstGeom prst="rect">
            <a:avLst/>
          </a:prstGeom>
          <a:solidFill>
            <a:srgbClr val="62D862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i="1" dirty="0">
                <a:latin typeface="+mj-lt"/>
              </a:rPr>
              <a:t>I’m doing breakfast. You like jam on your toast, don’t you?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05012" y="5275419"/>
            <a:ext cx="3734744" cy="369332"/>
          </a:xfrm>
          <a:prstGeom prst="rect">
            <a:avLst/>
          </a:prstGeom>
          <a:solidFill>
            <a:srgbClr val="62D862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latin typeface="+mj-lt"/>
              </a:rPr>
              <a:t>We’re having milkshakes. Want one?</a:t>
            </a:r>
          </a:p>
        </p:txBody>
      </p:sp>
      <p:sp>
        <p:nvSpPr>
          <p:cNvPr id="11" name="TextBox 10"/>
          <p:cNvSpPr txBox="1"/>
          <p:nvPr/>
        </p:nvSpPr>
        <p:spPr>
          <a:xfrm rot="22260000">
            <a:off x="7865383" y="4285423"/>
            <a:ext cx="3074060" cy="646331"/>
          </a:xfrm>
          <a:prstGeom prst="rect">
            <a:avLst/>
          </a:prstGeom>
          <a:solidFill>
            <a:srgbClr val="62D862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i="1" dirty="0">
                <a:latin typeface="+mj-lt"/>
              </a:rPr>
              <a:t>Hi. Two chips, a burger and a hotdog. No sauce, thanks.  </a:t>
            </a:r>
          </a:p>
        </p:txBody>
      </p:sp>
      <p:grpSp>
        <p:nvGrpSpPr>
          <p:cNvPr id="14" name="Group 13"/>
          <p:cNvGrpSpPr/>
          <p:nvPr/>
        </p:nvGrpSpPr>
        <p:grpSpPr>
          <a:xfrm rot="20948959">
            <a:off x="5757199" y="3838806"/>
            <a:ext cx="630369" cy="1170231"/>
            <a:chOff x="6539988" y="3821917"/>
            <a:chExt cx="795371" cy="1590741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39988" y="3821917"/>
              <a:ext cx="795371" cy="1590741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6612548" y="4018071"/>
              <a:ext cx="722811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/>
                <a:t>RU COMING 2NITE?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145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9566" y="1455846"/>
            <a:ext cx="10525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7030A0"/>
                </a:solidFill>
              </a:rPr>
              <a:t>Formal</a:t>
            </a:r>
            <a:r>
              <a:rPr lang="en-GB" sz="2400" dirty="0"/>
              <a:t> and </a:t>
            </a:r>
            <a:r>
              <a:rPr lang="en-GB" sz="2400" dirty="0">
                <a:solidFill>
                  <a:srgbClr val="00B050"/>
                </a:solidFill>
              </a:rPr>
              <a:t>informal</a:t>
            </a:r>
            <a:r>
              <a:rPr lang="en-GB" sz="2400" dirty="0"/>
              <a:t> </a:t>
            </a:r>
            <a:r>
              <a:rPr lang="en-GB" sz="2400" i="1" dirty="0"/>
              <a:t>registers</a:t>
            </a:r>
            <a:r>
              <a:rPr lang="en-GB" sz="2400" dirty="0"/>
              <a:t> tend to use different </a:t>
            </a:r>
            <a:r>
              <a:rPr lang="en-GB" sz="2400" b="1" dirty="0"/>
              <a:t>vocabulary</a:t>
            </a:r>
            <a:r>
              <a:rPr lang="en-GB" sz="2400" dirty="0"/>
              <a:t>.</a:t>
            </a:r>
            <a:endParaRPr lang="en-GB" sz="4400" dirty="0"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6437" y="464234"/>
            <a:ext cx="11141612" cy="5852160"/>
          </a:xfrm>
          <a:prstGeom prst="rect">
            <a:avLst/>
          </a:prstGeom>
          <a:noFill/>
          <a:ln w="63500" cmpd="dbl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254704" y="742098"/>
            <a:ext cx="5645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7030A0"/>
                </a:solidFill>
              </a:rPr>
              <a:t>Formal</a:t>
            </a:r>
            <a:r>
              <a:rPr lang="en-GB" sz="3200" b="1" dirty="0"/>
              <a:t> and </a:t>
            </a:r>
            <a:r>
              <a:rPr lang="en-GB" sz="3200" b="1" dirty="0">
                <a:solidFill>
                  <a:srgbClr val="00B050"/>
                </a:solidFill>
              </a:rPr>
              <a:t>Informal</a:t>
            </a:r>
            <a:r>
              <a:rPr lang="en-GB" sz="3200" b="1" dirty="0"/>
              <a:t> Vocabulary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186575" y="2046484"/>
            <a:ext cx="41112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latin typeface="+mj-lt"/>
              </a:rPr>
              <a:t>Could you </a:t>
            </a:r>
            <a:r>
              <a:rPr lang="en-GB" sz="2400" b="1" i="1" dirty="0">
                <a:solidFill>
                  <a:srgbClr val="7030A0"/>
                </a:solidFill>
                <a:latin typeface="+mj-lt"/>
              </a:rPr>
              <a:t>assist</a:t>
            </a:r>
            <a:r>
              <a:rPr lang="en-GB" sz="2400" i="1" dirty="0">
                <a:latin typeface="+mj-lt"/>
              </a:rPr>
              <a:t> me?</a:t>
            </a:r>
          </a:p>
          <a:p>
            <a:r>
              <a:rPr lang="en-GB" sz="2400" i="1" dirty="0">
                <a:latin typeface="+mj-lt"/>
              </a:rPr>
              <a:t>Can you </a:t>
            </a:r>
            <a:r>
              <a:rPr lang="en-GB" sz="2400" b="1" i="1" dirty="0">
                <a:solidFill>
                  <a:srgbClr val="00B050"/>
                </a:solidFill>
                <a:latin typeface="+mj-lt"/>
              </a:rPr>
              <a:t>help</a:t>
            </a:r>
            <a:r>
              <a:rPr lang="en-GB" sz="2400" i="1" dirty="0">
                <a:latin typeface="+mj-lt"/>
              </a:rPr>
              <a:t> me?</a:t>
            </a:r>
          </a:p>
          <a:p>
            <a:r>
              <a:rPr lang="en-GB" sz="2400" i="1" dirty="0">
                <a:latin typeface="+mj-lt"/>
              </a:rPr>
              <a:t>It is time to </a:t>
            </a:r>
            <a:r>
              <a:rPr lang="en-GB" sz="2400" b="1" i="1" dirty="0">
                <a:solidFill>
                  <a:srgbClr val="7030A0"/>
                </a:solidFill>
                <a:latin typeface="+mj-lt"/>
              </a:rPr>
              <a:t>depart</a:t>
            </a:r>
            <a:r>
              <a:rPr lang="en-GB" sz="2400" i="1" dirty="0">
                <a:latin typeface="+mj-lt"/>
              </a:rPr>
              <a:t>.</a:t>
            </a:r>
          </a:p>
          <a:p>
            <a:r>
              <a:rPr lang="en-GB" sz="2400" i="1" dirty="0">
                <a:latin typeface="+mj-lt"/>
              </a:rPr>
              <a:t>It is time to </a:t>
            </a:r>
            <a:r>
              <a:rPr lang="en-GB" sz="2400" b="1" i="1" dirty="0">
                <a:solidFill>
                  <a:srgbClr val="00B050"/>
                </a:solidFill>
                <a:latin typeface="+mj-lt"/>
              </a:rPr>
              <a:t>go</a:t>
            </a:r>
            <a:r>
              <a:rPr lang="en-GB" sz="2400" i="1" dirty="0">
                <a:latin typeface="+mj-lt"/>
              </a:rPr>
              <a:t>.</a:t>
            </a:r>
          </a:p>
          <a:p>
            <a:r>
              <a:rPr lang="en-GB" sz="2400" i="1" dirty="0">
                <a:latin typeface="+mj-lt"/>
              </a:rPr>
              <a:t>You need to </a:t>
            </a:r>
            <a:r>
              <a:rPr lang="en-GB" sz="2400" b="1" i="1" dirty="0">
                <a:solidFill>
                  <a:srgbClr val="7030A0"/>
                </a:solidFill>
                <a:latin typeface="+mj-lt"/>
              </a:rPr>
              <a:t>purchase</a:t>
            </a:r>
            <a:r>
              <a:rPr lang="en-GB" sz="2400" i="1" dirty="0">
                <a:latin typeface="+mj-lt"/>
              </a:rPr>
              <a:t> a ticket.</a:t>
            </a:r>
          </a:p>
          <a:p>
            <a:r>
              <a:rPr lang="en-GB" sz="2400" i="1" dirty="0">
                <a:latin typeface="+mj-lt"/>
              </a:rPr>
              <a:t>You need to </a:t>
            </a:r>
            <a:r>
              <a:rPr lang="en-GB" sz="2400" b="1" i="1" dirty="0">
                <a:solidFill>
                  <a:srgbClr val="00B050"/>
                </a:solidFill>
                <a:latin typeface="+mj-lt"/>
              </a:rPr>
              <a:t>buy</a:t>
            </a:r>
            <a:r>
              <a:rPr lang="en-GB" sz="2400" i="1" dirty="0">
                <a:latin typeface="+mj-lt"/>
              </a:rPr>
              <a:t> a ticket.</a:t>
            </a:r>
          </a:p>
          <a:p>
            <a:r>
              <a:rPr lang="en-GB" sz="2400" i="1" dirty="0">
                <a:latin typeface="+mj-lt"/>
              </a:rPr>
              <a:t>I hate to </a:t>
            </a:r>
            <a:r>
              <a:rPr lang="en-GB" sz="2400" b="1" i="1" dirty="0">
                <a:solidFill>
                  <a:srgbClr val="7030A0"/>
                </a:solidFill>
                <a:latin typeface="+mj-lt"/>
              </a:rPr>
              <a:t>inconvenience</a:t>
            </a:r>
            <a:r>
              <a:rPr lang="en-GB" sz="2400" i="1" dirty="0">
                <a:latin typeface="+mj-lt"/>
              </a:rPr>
              <a:t> you.</a:t>
            </a:r>
          </a:p>
          <a:p>
            <a:r>
              <a:rPr lang="en-GB" sz="2400" i="1" dirty="0">
                <a:latin typeface="+mj-lt"/>
              </a:rPr>
              <a:t>I hate to </a:t>
            </a:r>
            <a:r>
              <a:rPr lang="en-GB" sz="2400" b="1" i="1" dirty="0">
                <a:solidFill>
                  <a:srgbClr val="00B050"/>
                </a:solidFill>
                <a:latin typeface="+mj-lt"/>
              </a:rPr>
              <a:t>bother</a:t>
            </a:r>
            <a:r>
              <a:rPr lang="en-GB" sz="2400" i="1" dirty="0">
                <a:latin typeface="+mj-lt"/>
              </a:rPr>
              <a:t> you.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4560" y="5502130"/>
            <a:ext cx="10525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With </a:t>
            </a:r>
            <a:r>
              <a:rPr lang="en-GB" sz="2400" dirty="0">
                <a:solidFill>
                  <a:srgbClr val="7030A0"/>
                </a:solidFill>
              </a:rPr>
              <a:t>formal vocabulary</a:t>
            </a:r>
            <a:r>
              <a:rPr lang="en-GB" sz="2400" dirty="0"/>
              <a:t>, words are often </a:t>
            </a:r>
            <a:r>
              <a:rPr lang="en-GB" sz="2400" i="1" dirty="0"/>
              <a:t>longer</a:t>
            </a:r>
            <a:r>
              <a:rPr lang="en-GB" sz="2400" dirty="0"/>
              <a:t>.</a:t>
            </a:r>
            <a:endParaRPr lang="en-GB" sz="4400" dirty="0">
              <a:effectLst/>
            </a:endParaRPr>
          </a:p>
        </p:txBody>
      </p:sp>
      <p:sp>
        <p:nvSpPr>
          <p:cNvPr id="10" name="Rectangle: Rounded Corners 9"/>
          <p:cNvSpPr/>
          <p:nvPr/>
        </p:nvSpPr>
        <p:spPr>
          <a:xfrm>
            <a:off x="814560" y="2909123"/>
            <a:ext cx="1546504" cy="795866"/>
          </a:xfrm>
          <a:prstGeom prst="roundRect">
            <a:avLst/>
          </a:prstGeom>
          <a:solidFill>
            <a:srgbClr val="62D86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Informal</a:t>
            </a:r>
          </a:p>
        </p:txBody>
      </p:sp>
      <p:sp>
        <p:nvSpPr>
          <p:cNvPr id="11" name="Rectangle: Rounded Corners 10"/>
          <p:cNvSpPr/>
          <p:nvPr/>
        </p:nvSpPr>
        <p:spPr>
          <a:xfrm>
            <a:off x="814560" y="4104002"/>
            <a:ext cx="2056977" cy="795866"/>
          </a:xfrm>
          <a:prstGeom prst="roundRect">
            <a:avLst/>
          </a:prstGeom>
          <a:solidFill>
            <a:srgbClr val="BF9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Formal</a:t>
            </a:r>
          </a:p>
        </p:txBody>
      </p:sp>
    </p:spTree>
    <p:extLst>
      <p:ext uri="{BB962C8B-B14F-4D97-AF65-F5344CB8AC3E}">
        <p14:creationId xmlns:p14="http://schemas.microsoft.com/office/powerpoint/2010/main" val="92022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6437" y="464234"/>
            <a:ext cx="11141612" cy="5852160"/>
          </a:xfrm>
          <a:prstGeom prst="rect">
            <a:avLst/>
          </a:prstGeom>
          <a:noFill/>
          <a:ln w="63500" cmpd="dbl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254704" y="742098"/>
            <a:ext cx="5645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7030A0"/>
                </a:solidFill>
              </a:rPr>
              <a:t>Formal</a:t>
            </a:r>
            <a:r>
              <a:rPr lang="en-GB" sz="3200" b="1" dirty="0"/>
              <a:t> and </a:t>
            </a:r>
            <a:r>
              <a:rPr lang="en-GB" sz="3200" b="1" dirty="0">
                <a:solidFill>
                  <a:srgbClr val="00B050"/>
                </a:solidFill>
              </a:rPr>
              <a:t>Informal</a:t>
            </a:r>
            <a:r>
              <a:rPr lang="en-GB" sz="3200" b="1" dirty="0"/>
              <a:t> Vocabulary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102182" y="5596051"/>
            <a:ext cx="9950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chemeClr val="accent5">
                    <a:lumMod val="75000"/>
                  </a:schemeClr>
                </a:solidFill>
              </a:rPr>
              <a:t>Can you sort these synonyms into </a:t>
            </a:r>
            <a:r>
              <a:rPr lang="en-GB" sz="2400" b="1" i="1" dirty="0">
                <a:solidFill>
                  <a:schemeClr val="accent5">
                    <a:lumMod val="75000"/>
                  </a:schemeClr>
                </a:solidFill>
              </a:rPr>
              <a:t>formal</a:t>
            </a:r>
            <a:r>
              <a:rPr lang="en-GB" sz="2400" i="1" dirty="0">
                <a:solidFill>
                  <a:schemeClr val="accent5">
                    <a:lumMod val="75000"/>
                  </a:schemeClr>
                </a:solidFill>
              </a:rPr>
              <a:t> and </a:t>
            </a:r>
            <a:r>
              <a:rPr lang="en-GB" sz="2400" b="1" i="1" dirty="0">
                <a:solidFill>
                  <a:schemeClr val="accent5">
                    <a:lumMod val="75000"/>
                  </a:schemeClr>
                </a:solidFill>
              </a:rPr>
              <a:t>informal</a:t>
            </a:r>
            <a:r>
              <a:rPr lang="en-GB" sz="2400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400" b="1" i="1" dirty="0">
                <a:solidFill>
                  <a:schemeClr val="accent5">
                    <a:lumMod val="75000"/>
                  </a:schemeClr>
                </a:solidFill>
              </a:rPr>
              <a:t>vocabulary</a:t>
            </a:r>
            <a:r>
              <a:rPr lang="en-GB" sz="2400" i="1" dirty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664078" y="1729364"/>
            <a:ext cx="1473199" cy="79586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put</a:t>
            </a:r>
          </a:p>
        </p:txBody>
      </p:sp>
      <p:sp>
        <p:nvSpPr>
          <p:cNvPr id="11" name="Rectangle: Rounded Corners 10"/>
          <p:cNvSpPr/>
          <p:nvPr/>
        </p:nvSpPr>
        <p:spPr>
          <a:xfrm>
            <a:off x="2249983" y="1729364"/>
            <a:ext cx="1473199" cy="79586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place</a:t>
            </a:r>
          </a:p>
        </p:txBody>
      </p:sp>
      <p:sp>
        <p:nvSpPr>
          <p:cNvPr id="12" name="Rectangle: Rounded Corners 11"/>
          <p:cNvSpPr/>
          <p:nvPr/>
        </p:nvSpPr>
        <p:spPr>
          <a:xfrm>
            <a:off x="4550673" y="1722613"/>
            <a:ext cx="1473199" cy="79586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cease</a:t>
            </a:r>
          </a:p>
        </p:txBody>
      </p:sp>
      <p:sp>
        <p:nvSpPr>
          <p:cNvPr id="13" name="Rectangle: Rounded Corners 12"/>
          <p:cNvSpPr/>
          <p:nvPr/>
        </p:nvSpPr>
        <p:spPr>
          <a:xfrm>
            <a:off x="6146900" y="1722613"/>
            <a:ext cx="1473199" cy="79586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stop</a:t>
            </a:r>
          </a:p>
        </p:txBody>
      </p:sp>
      <p:sp>
        <p:nvSpPr>
          <p:cNvPr id="14" name="Rectangle: Rounded Corners 13"/>
          <p:cNvSpPr/>
          <p:nvPr/>
        </p:nvSpPr>
        <p:spPr>
          <a:xfrm>
            <a:off x="8437268" y="1729364"/>
            <a:ext cx="1473199" cy="79586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ask</a:t>
            </a:r>
          </a:p>
        </p:txBody>
      </p:sp>
      <p:sp>
        <p:nvSpPr>
          <p:cNvPr id="15" name="Rectangle: Rounded Corners 14"/>
          <p:cNvSpPr/>
          <p:nvPr/>
        </p:nvSpPr>
        <p:spPr>
          <a:xfrm>
            <a:off x="9990308" y="1722613"/>
            <a:ext cx="1473199" cy="79586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enquire</a:t>
            </a:r>
          </a:p>
        </p:txBody>
      </p:sp>
      <p:sp>
        <p:nvSpPr>
          <p:cNvPr id="16" name="Rectangle: Rounded Corners 15"/>
          <p:cNvSpPr/>
          <p:nvPr/>
        </p:nvSpPr>
        <p:spPr>
          <a:xfrm>
            <a:off x="664078" y="3399178"/>
            <a:ext cx="1473199" cy="79586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inform</a:t>
            </a:r>
          </a:p>
        </p:txBody>
      </p:sp>
      <p:sp>
        <p:nvSpPr>
          <p:cNvPr id="17" name="Rectangle: Rounded Corners 16"/>
          <p:cNvSpPr/>
          <p:nvPr/>
        </p:nvSpPr>
        <p:spPr>
          <a:xfrm>
            <a:off x="2249983" y="3399178"/>
            <a:ext cx="1473199" cy="79586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tell</a:t>
            </a:r>
          </a:p>
        </p:txBody>
      </p:sp>
      <p:sp>
        <p:nvSpPr>
          <p:cNvPr id="18" name="Rectangle: Rounded Corners 17"/>
          <p:cNvSpPr/>
          <p:nvPr/>
        </p:nvSpPr>
        <p:spPr>
          <a:xfrm>
            <a:off x="4550673" y="3392427"/>
            <a:ext cx="1473199" cy="79586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need</a:t>
            </a:r>
          </a:p>
        </p:txBody>
      </p:sp>
      <p:sp>
        <p:nvSpPr>
          <p:cNvPr id="19" name="Rectangle: Rounded Corners 18"/>
          <p:cNvSpPr/>
          <p:nvPr/>
        </p:nvSpPr>
        <p:spPr>
          <a:xfrm>
            <a:off x="6146900" y="3392427"/>
            <a:ext cx="1473199" cy="79586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require</a:t>
            </a:r>
          </a:p>
        </p:txBody>
      </p:sp>
      <p:sp>
        <p:nvSpPr>
          <p:cNvPr id="20" name="Rectangle: Rounded Corners 19"/>
          <p:cNvSpPr/>
          <p:nvPr/>
        </p:nvSpPr>
        <p:spPr>
          <a:xfrm>
            <a:off x="8437268" y="3399178"/>
            <a:ext cx="1473199" cy="79586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obtain</a:t>
            </a:r>
          </a:p>
        </p:txBody>
      </p:sp>
      <p:sp>
        <p:nvSpPr>
          <p:cNvPr id="21" name="Rectangle: Rounded Corners 20"/>
          <p:cNvSpPr/>
          <p:nvPr/>
        </p:nvSpPr>
        <p:spPr>
          <a:xfrm>
            <a:off x="9990308" y="3392427"/>
            <a:ext cx="1473199" cy="79586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get</a:t>
            </a:r>
          </a:p>
        </p:txBody>
      </p:sp>
      <p:sp>
        <p:nvSpPr>
          <p:cNvPr id="22" name="Rectangle: Rounded Corners 21"/>
          <p:cNvSpPr/>
          <p:nvPr/>
        </p:nvSpPr>
        <p:spPr>
          <a:xfrm>
            <a:off x="6146900" y="4664308"/>
            <a:ext cx="2629902" cy="795866"/>
          </a:xfrm>
          <a:prstGeom prst="roundRect">
            <a:avLst/>
          </a:prstGeom>
          <a:solidFill>
            <a:srgbClr val="62D86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Informal</a:t>
            </a:r>
          </a:p>
        </p:txBody>
      </p:sp>
      <p:sp>
        <p:nvSpPr>
          <p:cNvPr id="23" name="Rectangle: Rounded Corners 22"/>
          <p:cNvSpPr/>
          <p:nvPr/>
        </p:nvSpPr>
        <p:spPr>
          <a:xfrm>
            <a:off x="3254704" y="4659203"/>
            <a:ext cx="2631600" cy="795866"/>
          </a:xfrm>
          <a:prstGeom prst="roundRect">
            <a:avLst/>
          </a:prstGeom>
          <a:solidFill>
            <a:srgbClr val="BF9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Formal</a:t>
            </a:r>
          </a:p>
        </p:txBody>
      </p:sp>
    </p:spTree>
    <p:extLst>
      <p:ext uri="{BB962C8B-B14F-4D97-AF65-F5344CB8AC3E}">
        <p14:creationId xmlns:p14="http://schemas.microsoft.com/office/powerpoint/2010/main" val="31574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6437" y="464234"/>
            <a:ext cx="11141612" cy="5852160"/>
          </a:xfrm>
          <a:prstGeom prst="rect">
            <a:avLst/>
          </a:prstGeom>
          <a:noFill/>
          <a:ln w="63500" cmpd="dbl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254704" y="742098"/>
            <a:ext cx="5645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7030A0"/>
                </a:solidFill>
              </a:rPr>
              <a:t>Formal</a:t>
            </a:r>
            <a:r>
              <a:rPr lang="en-GB" sz="3200" b="1" dirty="0"/>
              <a:t> and </a:t>
            </a:r>
            <a:r>
              <a:rPr lang="en-GB" sz="3200" b="1" dirty="0">
                <a:solidFill>
                  <a:srgbClr val="00B050"/>
                </a:solidFill>
              </a:rPr>
              <a:t>Informal</a:t>
            </a:r>
            <a:r>
              <a:rPr lang="en-GB" sz="3200" b="1" dirty="0"/>
              <a:t> Vocabulary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8598010" y="4468827"/>
            <a:ext cx="33484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chemeClr val="accent5">
                    <a:lumMod val="75000"/>
                  </a:schemeClr>
                </a:solidFill>
              </a:rPr>
              <a:t>Can you think of any other </a:t>
            </a:r>
            <a:r>
              <a:rPr lang="en-GB" sz="2400" b="1" i="1" dirty="0">
                <a:solidFill>
                  <a:schemeClr val="accent5">
                    <a:lumMod val="75000"/>
                  </a:schemeClr>
                </a:solidFill>
              </a:rPr>
              <a:t>formal</a:t>
            </a:r>
            <a:r>
              <a:rPr lang="en-GB" sz="2400" i="1" dirty="0">
                <a:solidFill>
                  <a:schemeClr val="accent5">
                    <a:lumMod val="75000"/>
                  </a:schemeClr>
                </a:solidFill>
              </a:rPr>
              <a:t> and </a:t>
            </a:r>
            <a:r>
              <a:rPr lang="en-GB" sz="2400" b="1" i="1" dirty="0">
                <a:solidFill>
                  <a:schemeClr val="accent5">
                    <a:lumMod val="75000"/>
                  </a:schemeClr>
                </a:solidFill>
              </a:rPr>
              <a:t>informal</a:t>
            </a:r>
            <a:r>
              <a:rPr lang="en-GB" sz="2400" i="1" dirty="0">
                <a:solidFill>
                  <a:schemeClr val="accent5">
                    <a:lumMod val="75000"/>
                  </a:schemeClr>
                </a:solidFill>
              </a:rPr>
              <a:t> pairs?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664078" y="1729364"/>
            <a:ext cx="1473199" cy="79586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put</a:t>
            </a:r>
          </a:p>
        </p:txBody>
      </p:sp>
      <p:sp>
        <p:nvSpPr>
          <p:cNvPr id="11" name="Rectangle: Rounded Corners 10"/>
          <p:cNvSpPr/>
          <p:nvPr/>
        </p:nvSpPr>
        <p:spPr>
          <a:xfrm>
            <a:off x="2249983" y="1729364"/>
            <a:ext cx="1473199" cy="79586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place</a:t>
            </a:r>
          </a:p>
        </p:txBody>
      </p:sp>
      <p:sp>
        <p:nvSpPr>
          <p:cNvPr id="12" name="Rectangle: Rounded Corners 11"/>
          <p:cNvSpPr/>
          <p:nvPr/>
        </p:nvSpPr>
        <p:spPr>
          <a:xfrm>
            <a:off x="4550673" y="1722613"/>
            <a:ext cx="1473199" cy="79586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cease</a:t>
            </a:r>
          </a:p>
        </p:txBody>
      </p:sp>
      <p:sp>
        <p:nvSpPr>
          <p:cNvPr id="13" name="Rectangle: Rounded Corners 12"/>
          <p:cNvSpPr/>
          <p:nvPr/>
        </p:nvSpPr>
        <p:spPr>
          <a:xfrm>
            <a:off x="6146900" y="1722613"/>
            <a:ext cx="1473199" cy="79586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stop</a:t>
            </a:r>
          </a:p>
        </p:txBody>
      </p:sp>
      <p:sp>
        <p:nvSpPr>
          <p:cNvPr id="14" name="Rectangle: Rounded Corners 13"/>
          <p:cNvSpPr/>
          <p:nvPr/>
        </p:nvSpPr>
        <p:spPr>
          <a:xfrm>
            <a:off x="8437268" y="1729364"/>
            <a:ext cx="1473199" cy="79586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ask</a:t>
            </a:r>
          </a:p>
        </p:txBody>
      </p:sp>
      <p:sp>
        <p:nvSpPr>
          <p:cNvPr id="15" name="Rectangle: Rounded Corners 14"/>
          <p:cNvSpPr/>
          <p:nvPr/>
        </p:nvSpPr>
        <p:spPr>
          <a:xfrm>
            <a:off x="9990308" y="1722613"/>
            <a:ext cx="1473199" cy="79586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enquire</a:t>
            </a:r>
          </a:p>
        </p:txBody>
      </p:sp>
      <p:sp>
        <p:nvSpPr>
          <p:cNvPr id="16" name="Rectangle: Rounded Corners 15"/>
          <p:cNvSpPr/>
          <p:nvPr/>
        </p:nvSpPr>
        <p:spPr>
          <a:xfrm>
            <a:off x="664078" y="3399178"/>
            <a:ext cx="1473199" cy="79586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inform</a:t>
            </a:r>
          </a:p>
        </p:txBody>
      </p:sp>
      <p:sp>
        <p:nvSpPr>
          <p:cNvPr id="17" name="Rectangle: Rounded Corners 16"/>
          <p:cNvSpPr/>
          <p:nvPr/>
        </p:nvSpPr>
        <p:spPr>
          <a:xfrm>
            <a:off x="2249983" y="3399178"/>
            <a:ext cx="1473199" cy="79586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tell</a:t>
            </a:r>
          </a:p>
        </p:txBody>
      </p:sp>
      <p:sp>
        <p:nvSpPr>
          <p:cNvPr id="18" name="Rectangle: Rounded Corners 17"/>
          <p:cNvSpPr/>
          <p:nvPr/>
        </p:nvSpPr>
        <p:spPr>
          <a:xfrm>
            <a:off x="4550673" y="3392427"/>
            <a:ext cx="1473199" cy="79586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need</a:t>
            </a:r>
          </a:p>
        </p:txBody>
      </p:sp>
      <p:sp>
        <p:nvSpPr>
          <p:cNvPr id="19" name="Rectangle: Rounded Corners 18"/>
          <p:cNvSpPr/>
          <p:nvPr/>
        </p:nvSpPr>
        <p:spPr>
          <a:xfrm>
            <a:off x="6146900" y="3392427"/>
            <a:ext cx="1473199" cy="79586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require</a:t>
            </a:r>
          </a:p>
        </p:txBody>
      </p:sp>
      <p:sp>
        <p:nvSpPr>
          <p:cNvPr id="20" name="Rectangle: Rounded Corners 19"/>
          <p:cNvSpPr/>
          <p:nvPr/>
        </p:nvSpPr>
        <p:spPr>
          <a:xfrm>
            <a:off x="8437268" y="3399178"/>
            <a:ext cx="1473199" cy="79586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obtain</a:t>
            </a:r>
          </a:p>
        </p:txBody>
      </p:sp>
      <p:sp>
        <p:nvSpPr>
          <p:cNvPr id="21" name="Rectangle: Rounded Corners 20"/>
          <p:cNvSpPr/>
          <p:nvPr/>
        </p:nvSpPr>
        <p:spPr>
          <a:xfrm>
            <a:off x="9990308" y="3392427"/>
            <a:ext cx="1473199" cy="79586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get</a:t>
            </a:r>
          </a:p>
        </p:txBody>
      </p:sp>
      <p:sp>
        <p:nvSpPr>
          <p:cNvPr id="22" name="Rectangle: Rounded Corners 21"/>
          <p:cNvSpPr/>
          <p:nvPr/>
        </p:nvSpPr>
        <p:spPr>
          <a:xfrm>
            <a:off x="6146900" y="4664308"/>
            <a:ext cx="2629902" cy="795866"/>
          </a:xfrm>
          <a:prstGeom prst="roundRect">
            <a:avLst/>
          </a:prstGeom>
          <a:solidFill>
            <a:srgbClr val="62D86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Informal</a:t>
            </a:r>
          </a:p>
        </p:txBody>
      </p:sp>
      <p:sp>
        <p:nvSpPr>
          <p:cNvPr id="23" name="Rectangle: Rounded Corners 22"/>
          <p:cNvSpPr/>
          <p:nvPr/>
        </p:nvSpPr>
        <p:spPr>
          <a:xfrm>
            <a:off x="3254704" y="4659203"/>
            <a:ext cx="2631600" cy="795866"/>
          </a:xfrm>
          <a:prstGeom prst="roundRect">
            <a:avLst/>
          </a:prstGeom>
          <a:solidFill>
            <a:srgbClr val="BF9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Formal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06437" y="4468408"/>
            <a:ext cx="2776136" cy="1574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chemeClr val="accent5">
                    <a:lumMod val="75000"/>
                  </a:schemeClr>
                </a:solidFill>
              </a:rPr>
              <a:t>Can you sort these synonyms into </a:t>
            </a:r>
            <a:r>
              <a:rPr lang="en-GB" sz="2400" b="1" i="1" dirty="0">
                <a:solidFill>
                  <a:schemeClr val="accent5">
                    <a:lumMod val="75000"/>
                  </a:schemeClr>
                </a:solidFill>
              </a:rPr>
              <a:t>formal</a:t>
            </a:r>
            <a:r>
              <a:rPr lang="en-GB" sz="2400" i="1" dirty="0">
                <a:solidFill>
                  <a:schemeClr val="accent5">
                    <a:lumMod val="75000"/>
                  </a:schemeClr>
                </a:solidFill>
              </a:rPr>
              <a:t> and </a:t>
            </a:r>
            <a:r>
              <a:rPr lang="en-GB" sz="2400" b="1" i="1" dirty="0">
                <a:solidFill>
                  <a:schemeClr val="accent5">
                    <a:lumMod val="75000"/>
                  </a:schemeClr>
                </a:solidFill>
              </a:rPr>
              <a:t>informal</a:t>
            </a:r>
            <a:r>
              <a:rPr lang="en-GB" sz="2400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400" b="1" i="1" dirty="0">
                <a:solidFill>
                  <a:schemeClr val="accent5">
                    <a:lumMod val="75000"/>
                  </a:schemeClr>
                </a:solidFill>
              </a:rPr>
              <a:t>vocabulary</a:t>
            </a:r>
            <a:r>
              <a:rPr lang="en-GB" sz="2400" i="1" dirty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25" name="Rounded Rectangular Callout 2"/>
          <p:cNvSpPr/>
          <p:nvPr/>
        </p:nvSpPr>
        <p:spPr>
          <a:xfrm>
            <a:off x="10116922" y="621340"/>
            <a:ext cx="1386685" cy="4662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000FF"/>
                </a:solidFill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266922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2D862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9FFF"/>
                                      </p:to>
                                    </p:animClr>
                                    <p:set>
                                      <p:cBhvr>
                                        <p:cTn id="21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9FFF"/>
                                      </p:to>
                                    </p:animClr>
                                    <p:set>
                                      <p:cBhvr>
                                        <p:cTn id="31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2D862"/>
                                      </p:to>
                                    </p:animClr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2D862"/>
                                      </p:to>
                                    </p:animClr>
                                    <p:set>
                                      <p:cBhvr>
                                        <p:cTn id="51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9FFF"/>
                                      </p:to>
                                    </p:animClr>
                                    <p:set>
                                      <p:cBhvr>
                                        <p:cTn id="61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9FFF"/>
                                      </p:to>
                                    </p:animClr>
                                    <p:set>
                                      <p:cBhvr>
                                        <p:cTn id="71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2D862"/>
                                      </p:to>
                                    </p:animClr>
                                    <p:set>
                                      <p:cBhvr>
                                        <p:cTn id="81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2D862"/>
                                      </p:to>
                                    </p:animClr>
                                    <p:set>
                                      <p:cBhvr>
                                        <p:cTn id="91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9FFF"/>
                                      </p:to>
                                    </p:animClr>
                                    <p:set>
                                      <p:cBhvr>
                                        <p:cTn id="10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6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9FFF"/>
                                      </p:to>
                                    </p:animClr>
                                    <p:set>
                                      <p:cBhvr>
                                        <p:cTn id="111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6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2D862"/>
                                      </p:to>
                                    </p:animClr>
                                    <p:set>
                                      <p:cBhvr>
                                        <p:cTn id="12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3177</TotalTime>
  <Words>431</Words>
  <Application>Microsoft Office PowerPoint</Application>
  <PresentationFormat>Widescreen</PresentationFormat>
  <Paragraphs>104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Formal and Informal writing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Pronouns</dc:title>
  <dc:creator>Deidre Holes</dc:creator>
  <cp:lastModifiedBy>Fiona McCarthy</cp:lastModifiedBy>
  <cp:revision>309</cp:revision>
  <cp:lastPrinted>2021-02-04T12:18:01Z</cp:lastPrinted>
  <dcterms:created xsi:type="dcterms:W3CDTF">2013-08-23T07:43:20Z</dcterms:created>
  <dcterms:modified xsi:type="dcterms:W3CDTF">2021-02-04T12:18:11Z</dcterms:modified>
</cp:coreProperties>
</file>