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6" r:id="rId2"/>
    <p:sldId id="291" r:id="rId3"/>
    <p:sldId id="287" r:id="rId4"/>
    <p:sldId id="289" r:id="rId5"/>
    <p:sldId id="295" r:id="rId6"/>
    <p:sldId id="290" r:id="rId7"/>
    <p:sldId id="293" r:id="rId8"/>
    <p:sldId id="296" r:id="rId9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A347F5-5F80-DD45-B23C-1C0D1E6A2E76}">
          <p14:sldIdLst>
            <p14:sldId id="286"/>
            <p14:sldId id="291"/>
            <p14:sldId id="287"/>
            <p14:sldId id="289"/>
            <p14:sldId id="295"/>
            <p14:sldId id="290"/>
            <p14:sldId id="293"/>
            <p14:sldId id="296"/>
          </p14:sldIdLst>
        </p14:section>
        <p14:section name="Untitled Section" id="{EDCBDC72-DDD6-7D40-81A7-7CAA1CF6091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18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93"/>
    <a:srgbClr val="008000"/>
    <a:srgbClr val="0000FF"/>
    <a:srgbClr val="EAEFF7"/>
    <a:srgbClr val="FF3399"/>
    <a:srgbClr val="9900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274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>
        <p:guide orient="horz" pos="709"/>
        <p:guide pos="18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EF510-768F-47B9-A0FA-C613B7858D8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3ECB2-2A01-464D-B8A3-EB1DDFBC5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9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5069D-0DA1-4F58-8F43-90C43489E8AD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BC24-41CC-4FC4-BA18-F894B7ED82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22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 these slides are based on the teaching outlined</a:t>
            </a:r>
            <a:r>
              <a:rPr lang="en-GB" baseline="0" dirty="0"/>
              <a:t> in the document </a:t>
            </a:r>
            <a:r>
              <a:rPr lang="en-GB" baseline="0" dirty="0">
                <a:solidFill>
                  <a:srgbClr val="FF0000"/>
                </a:solidFill>
              </a:rPr>
              <a:t>‘Teaching_1_Pronouns’</a:t>
            </a:r>
            <a:r>
              <a:rPr lang="en-GB" baseline="0" dirty="0"/>
              <a:t> available from Hamilton.  </a:t>
            </a:r>
          </a:p>
          <a:p>
            <a:r>
              <a:rPr lang="en-GB" baseline="0" dirty="0"/>
              <a:t>It is essential to read the teaching before using this powerpoint presentation.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389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360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66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35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679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10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928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23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6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08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2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4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63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3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6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2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39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E5F-8F5A-4802-B70F-D306782E7DF3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8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2758" y="1916710"/>
            <a:ext cx="4565531" cy="1546635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+mn-lt"/>
              </a:rPr>
              <a:t>Apostrophes</a:t>
            </a:r>
            <a:br>
              <a:rPr lang="en-GB" sz="5400" b="1" dirty="0">
                <a:latin typeface="+mn-lt"/>
              </a:rPr>
            </a:br>
            <a:r>
              <a:rPr lang="en-GB" sz="4400" dirty="0">
                <a:latin typeface="+mn-lt"/>
              </a:rPr>
              <a:t>for </a:t>
            </a:r>
            <a:r>
              <a:rPr lang="en-GB" sz="4400" b="1" dirty="0">
                <a:solidFill>
                  <a:srgbClr val="FF0000"/>
                </a:solidFill>
                <a:latin typeface="+mn-lt"/>
              </a:rPr>
              <a:t>Contractions</a:t>
            </a:r>
            <a:endParaRPr lang="en-GB" sz="40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8613963" y="1039926"/>
            <a:ext cx="1607575" cy="903186"/>
          </a:xfrm>
          <a:prstGeom prst="wedgeRoundRectCallout">
            <a:avLst>
              <a:gd name="adj1" fmla="val 43387"/>
              <a:gd name="adj2" fmla="val 6375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it</a:t>
            </a:r>
            <a:r>
              <a:rPr lang="en-GB" sz="3200" dirty="0">
                <a:solidFill>
                  <a:srgbClr val="FF0000"/>
                </a:solidFill>
              </a:rPr>
              <a:t>’</a:t>
            </a:r>
            <a:r>
              <a:rPr lang="en-GB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9743889" y="2811591"/>
            <a:ext cx="1607575" cy="903186"/>
          </a:xfrm>
          <a:prstGeom prst="wedgeRoundRectCallout">
            <a:avLst>
              <a:gd name="adj1" fmla="val 43387"/>
              <a:gd name="adj2" fmla="val 6375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can</a:t>
            </a:r>
            <a:r>
              <a:rPr lang="en-GB" sz="3200" dirty="0">
                <a:solidFill>
                  <a:srgbClr val="FF0000"/>
                </a:solidFill>
              </a:rPr>
              <a:t>’</a:t>
            </a:r>
            <a:r>
              <a:rPr lang="en-GB" sz="32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8089489" y="4304971"/>
            <a:ext cx="1607575" cy="903186"/>
          </a:xfrm>
          <a:prstGeom prst="wedgeRoundRectCallout">
            <a:avLst>
              <a:gd name="adj1" fmla="val 43387"/>
              <a:gd name="adj2" fmla="val 6375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I</a:t>
            </a:r>
            <a:r>
              <a:rPr lang="en-GB" sz="3200" dirty="0">
                <a:solidFill>
                  <a:srgbClr val="FF0000"/>
                </a:solidFill>
              </a:rPr>
              <a:t>’</a:t>
            </a:r>
            <a:r>
              <a:rPr lang="en-GB" sz="3200" dirty="0">
                <a:solidFill>
                  <a:schemeClr val="tx1"/>
                </a:solidFill>
              </a:rPr>
              <a:t>ll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334716" y="4438276"/>
            <a:ext cx="1607575" cy="903186"/>
          </a:xfrm>
          <a:prstGeom prst="wedgeRoundRectCallout">
            <a:avLst>
              <a:gd name="adj1" fmla="val 43387"/>
              <a:gd name="adj2" fmla="val 6375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don</a:t>
            </a:r>
            <a:r>
              <a:rPr lang="en-GB" sz="3200" dirty="0">
                <a:solidFill>
                  <a:srgbClr val="FF0000"/>
                </a:solidFill>
              </a:rPr>
              <a:t>’</a:t>
            </a:r>
            <a:r>
              <a:rPr lang="en-GB" sz="32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2540576" y="4266971"/>
            <a:ext cx="1607575" cy="903186"/>
          </a:xfrm>
          <a:prstGeom prst="wedgeRoundRectCallout">
            <a:avLst>
              <a:gd name="adj1" fmla="val 43387"/>
              <a:gd name="adj2" fmla="val 6375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hasn</a:t>
            </a:r>
            <a:r>
              <a:rPr lang="en-GB" sz="3200" dirty="0">
                <a:solidFill>
                  <a:srgbClr val="FF0000"/>
                </a:solidFill>
              </a:rPr>
              <a:t>’</a:t>
            </a:r>
            <a:r>
              <a:rPr lang="en-GB" sz="32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1061884" y="2811591"/>
            <a:ext cx="1726469" cy="903186"/>
          </a:xfrm>
          <a:prstGeom prst="wedgeRoundRectCallout">
            <a:avLst>
              <a:gd name="adj1" fmla="val 43387"/>
              <a:gd name="adj2" fmla="val 6375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couldn</a:t>
            </a:r>
            <a:r>
              <a:rPr lang="en-GB" sz="3200" dirty="0">
                <a:solidFill>
                  <a:srgbClr val="FF0000"/>
                </a:solidFill>
              </a:rPr>
              <a:t>’</a:t>
            </a:r>
            <a:r>
              <a:rPr lang="en-GB" sz="32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687980" y="1043856"/>
            <a:ext cx="1607575" cy="903186"/>
          </a:xfrm>
          <a:prstGeom prst="wedgeRoundRectCallout">
            <a:avLst>
              <a:gd name="adj1" fmla="val 43387"/>
              <a:gd name="adj2" fmla="val 6375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I</a:t>
            </a:r>
            <a:r>
              <a:rPr lang="en-GB" sz="3200" dirty="0">
                <a:solidFill>
                  <a:srgbClr val="FF0000"/>
                </a:solidFill>
              </a:rPr>
              <a:t>’</a:t>
            </a:r>
            <a:r>
              <a:rPr lang="en-GB" sz="3200" dirty="0">
                <a:solidFill>
                  <a:schemeClr val="tx1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2911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890" y="841593"/>
            <a:ext cx="105735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Contractions</a:t>
            </a:r>
            <a:endParaRPr lang="en-GB" sz="3600" b="1" i="1" dirty="0">
              <a:solidFill>
                <a:srgbClr val="FF0000"/>
              </a:solidFill>
            </a:endParaRPr>
          </a:p>
          <a:p>
            <a:pPr algn="ctr"/>
            <a:r>
              <a:rPr lang="en-GB" sz="2800" dirty="0">
                <a:solidFill>
                  <a:srgbClr val="FF0000"/>
                </a:solidFill>
              </a:rPr>
              <a:t>Contractions</a:t>
            </a:r>
            <a:r>
              <a:rPr lang="en-GB" sz="2800" dirty="0"/>
              <a:t> show the way that we </a:t>
            </a:r>
            <a:r>
              <a:rPr lang="en-GB" sz="2800" b="1" dirty="0"/>
              <a:t>actually speak</a:t>
            </a:r>
            <a:r>
              <a:rPr lang="en-GB" sz="28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89264" y="2296170"/>
            <a:ext cx="9142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We tend to speak quite quickly</a:t>
            </a:r>
            <a:r>
              <a:rPr lang="en-GB" sz="2800"/>
              <a:t>, </a:t>
            </a:r>
            <a:r>
              <a:rPr lang="en-GB" sz="2800" smtClean="0"/>
              <a:t>shortening our </a:t>
            </a:r>
            <a:r>
              <a:rPr lang="en-GB" sz="2800" dirty="0" smtClean="0"/>
              <a:t>words.</a:t>
            </a:r>
            <a:endParaRPr lang="en-GB" sz="2800" dirty="0"/>
          </a:p>
          <a:p>
            <a:pPr algn="ctr"/>
            <a:r>
              <a:rPr lang="en-GB" sz="2800" dirty="0"/>
              <a:t>Sometimes we </a:t>
            </a:r>
            <a:r>
              <a:rPr lang="en-GB" sz="2800" b="1" dirty="0"/>
              <a:t>miss out sounds </a:t>
            </a:r>
            <a:r>
              <a:rPr lang="en-GB" sz="2800" dirty="0"/>
              <a:t>completely.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9263" y="3618519"/>
            <a:ext cx="46216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We might write:</a:t>
            </a:r>
          </a:p>
          <a:p>
            <a:pPr algn="ctr"/>
            <a:endParaRPr lang="en-GB" sz="2800" dirty="0"/>
          </a:p>
          <a:p>
            <a:pPr algn="ctr"/>
            <a:r>
              <a:rPr lang="en-GB" sz="2800" i="1" dirty="0">
                <a:latin typeface="+mj-lt"/>
              </a:rPr>
              <a:t>It is a shame that I cannot go to the party.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68064" y="3632800"/>
            <a:ext cx="462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but we are more likely to say: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6856961" y="4543824"/>
            <a:ext cx="3744991" cy="890577"/>
          </a:xfrm>
          <a:prstGeom prst="wedgeRoundRectCallout">
            <a:avLst>
              <a:gd name="adj1" fmla="val 54204"/>
              <a:gd name="adj2" fmla="val 889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>
                <a:solidFill>
                  <a:schemeClr val="tx1"/>
                </a:solidFill>
                <a:latin typeface="+mj-lt"/>
              </a:rPr>
              <a:t>It’s a shame I can’t go to the party</a:t>
            </a:r>
            <a:r>
              <a:rPr lang="en-GB" sz="2800" i="1" dirty="0">
                <a:solidFill>
                  <a:srgbClr val="0000FF"/>
                </a:solidFill>
              </a:rPr>
              <a:t>. </a:t>
            </a:r>
            <a:r>
              <a:rPr lang="en-GB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609" y="5608399"/>
            <a:ext cx="9950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  <a:ea typeface="MS Mincho"/>
                <a:cs typeface="Times New Roman" panose="02020603050405020304" pitchFamily="18" charset="0"/>
              </a:rPr>
              <a:t>How are the contractions </a:t>
            </a:r>
            <a:r>
              <a:rPr lang="en-GB" sz="2800" b="1" i="1" dirty="0">
                <a:solidFill>
                  <a:schemeClr val="accent1">
                    <a:lumMod val="75000"/>
                  </a:schemeClr>
                </a:solidFill>
                <a:ea typeface="MS Mincho"/>
                <a:cs typeface="Times New Roman" panose="02020603050405020304" pitchFamily="18" charset="0"/>
              </a:rPr>
              <a:t>shown</a:t>
            </a: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  <a:ea typeface="MS Mincho"/>
                <a:cs typeface="Times New Roman" panose="02020603050405020304" pitchFamily="18" charset="0"/>
              </a:rPr>
              <a:t>?</a:t>
            </a:r>
            <a:endParaRPr lang="en-GB" sz="2000" i="1" dirty="0">
              <a:solidFill>
                <a:schemeClr val="accent1">
                  <a:lumMod val="75000"/>
                </a:schemeClr>
              </a:solidFill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70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uiExpand="1" build="p"/>
      <p:bldP spid="9" grpId="0" uiExpand="1" build="p"/>
      <p:bldP spid="3" grpId="0" animBg="1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10" y="830492"/>
            <a:ext cx="105735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Apostrophes are used to show </a:t>
            </a:r>
            <a:r>
              <a:rPr lang="en-GB" sz="3600" b="1" dirty="0">
                <a:solidFill>
                  <a:srgbClr val="FF0000"/>
                </a:solidFill>
              </a:rPr>
              <a:t>contractions</a:t>
            </a:r>
            <a:endParaRPr lang="en-GB" sz="3600" b="1" i="1" dirty="0">
              <a:solidFill>
                <a:srgbClr val="FF0000"/>
              </a:solidFill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Contractions</a:t>
            </a:r>
            <a:r>
              <a:rPr lang="en-GB" sz="2800" dirty="0"/>
              <a:t> are formed when </a:t>
            </a:r>
            <a:r>
              <a:rPr lang="en-GB" sz="2800" b="1" dirty="0"/>
              <a:t>letters are missed out</a:t>
            </a:r>
            <a:r>
              <a:rPr lang="en-GB" sz="2800" dirty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85610" y="5359338"/>
            <a:ext cx="9950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  <a:ea typeface="MS Mincho"/>
                <a:cs typeface="Times New Roman" panose="02020603050405020304" pitchFamily="18" charset="0"/>
              </a:rPr>
              <a:t>What contractions can be made from these?</a:t>
            </a:r>
            <a:endParaRPr lang="en-GB" sz="2000" i="1" dirty="0">
              <a:solidFill>
                <a:schemeClr val="accent1">
                  <a:lumMod val="75000"/>
                </a:schemeClr>
              </a:solidFill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399995"/>
              </p:ext>
            </p:extLst>
          </p:nvPr>
        </p:nvGraphicFramePr>
        <p:xfrm>
          <a:off x="2271882" y="2133419"/>
          <a:ext cx="6228001" cy="313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279">
                  <a:extLst>
                    <a:ext uri="{9D8B030D-6E8A-4147-A177-3AD203B41FA5}">
                      <a16:colId xmlns:a16="http://schemas.microsoft.com/office/drawing/2014/main" val="3866439329"/>
                    </a:ext>
                  </a:extLst>
                </a:gridCol>
                <a:gridCol w="1075109">
                  <a:extLst>
                    <a:ext uri="{9D8B030D-6E8A-4147-A177-3AD203B41FA5}">
                      <a16:colId xmlns:a16="http://schemas.microsoft.com/office/drawing/2014/main" val="3739234800"/>
                    </a:ext>
                  </a:extLst>
                </a:gridCol>
                <a:gridCol w="3816613">
                  <a:extLst>
                    <a:ext uri="{9D8B030D-6E8A-4147-A177-3AD203B41FA5}">
                      <a16:colId xmlns:a16="http://schemas.microsoft.com/office/drawing/2014/main" val="622665031"/>
                    </a:ext>
                  </a:extLst>
                </a:gridCol>
              </a:tblGrid>
              <a:tr h="829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I am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rgbClr val="EAEFF7"/>
                          </a:solidFill>
                        </a:rPr>
                        <a:t>I’m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0" dirty="0">
                        <a:solidFill>
                          <a:srgbClr val="EAEFF7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71347"/>
                  </a:ext>
                </a:extLst>
              </a:tr>
              <a:tr h="736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cannot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rgbClr val="D2DEEF"/>
                          </a:solidFill>
                        </a:rPr>
                        <a:t>can’t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D2DEE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727252"/>
                  </a:ext>
                </a:extLst>
              </a:tr>
              <a:tr h="736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do not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rgbClr val="EAEFF7"/>
                          </a:solidFill>
                        </a:rPr>
                        <a:t>don’t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EAEFF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12137"/>
                  </a:ext>
                </a:extLst>
              </a:tr>
              <a:tr h="829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it 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rgbClr val="D2DEEF"/>
                          </a:solidFill>
                        </a:rPr>
                        <a:t>it’s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D2DEE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98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39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10" y="830492"/>
            <a:ext cx="105735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Apostrophes are used to show </a:t>
            </a:r>
            <a:r>
              <a:rPr lang="en-GB" sz="3600" b="1" dirty="0">
                <a:solidFill>
                  <a:srgbClr val="FF0000"/>
                </a:solidFill>
              </a:rPr>
              <a:t>contractions</a:t>
            </a:r>
            <a:endParaRPr lang="en-GB" sz="3600" b="1" i="1" dirty="0">
              <a:solidFill>
                <a:srgbClr val="FF0000"/>
              </a:solidFill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Contractions</a:t>
            </a:r>
            <a:r>
              <a:rPr lang="en-GB" sz="2800" dirty="0"/>
              <a:t> are formed when </a:t>
            </a:r>
            <a:r>
              <a:rPr lang="en-GB" sz="2800" b="1" dirty="0"/>
              <a:t>letters are missed out</a:t>
            </a:r>
            <a:r>
              <a:rPr lang="en-GB" sz="2800" dirty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85610" y="5359338"/>
            <a:ext cx="9950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  <a:ea typeface="MS Mincho"/>
                <a:cs typeface="Times New Roman" panose="02020603050405020304" pitchFamily="18" charset="0"/>
              </a:rPr>
              <a:t>Can you spot which letters have been removed?</a:t>
            </a:r>
            <a:endParaRPr lang="en-GB" sz="2000" i="1" dirty="0">
              <a:solidFill>
                <a:schemeClr val="accent1">
                  <a:lumMod val="75000"/>
                </a:schemeClr>
              </a:solidFill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046742"/>
              </p:ext>
            </p:extLst>
          </p:nvPr>
        </p:nvGraphicFramePr>
        <p:xfrm>
          <a:off x="2271882" y="2133419"/>
          <a:ext cx="6228000" cy="313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279">
                  <a:extLst>
                    <a:ext uri="{9D8B030D-6E8A-4147-A177-3AD203B41FA5}">
                      <a16:colId xmlns:a16="http://schemas.microsoft.com/office/drawing/2014/main" val="3866439329"/>
                    </a:ext>
                  </a:extLst>
                </a:gridCol>
                <a:gridCol w="1075109">
                  <a:extLst>
                    <a:ext uri="{9D8B030D-6E8A-4147-A177-3AD203B41FA5}">
                      <a16:colId xmlns:a16="http://schemas.microsoft.com/office/drawing/2014/main" val="3739234800"/>
                    </a:ext>
                  </a:extLst>
                </a:gridCol>
                <a:gridCol w="3816612">
                  <a:extLst>
                    <a:ext uri="{9D8B030D-6E8A-4147-A177-3AD203B41FA5}">
                      <a16:colId xmlns:a16="http://schemas.microsoft.com/office/drawing/2014/main" val="622665031"/>
                    </a:ext>
                  </a:extLst>
                </a:gridCol>
              </a:tblGrid>
              <a:tr h="829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I am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3200" b="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0" dirty="0">
                        <a:solidFill>
                          <a:srgbClr val="EAEFF7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71347"/>
                  </a:ext>
                </a:extLst>
              </a:tr>
              <a:tr h="736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cannot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can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D2DEE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727252"/>
                  </a:ext>
                </a:extLst>
              </a:tr>
              <a:tr h="736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do not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don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EAEFF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12137"/>
                  </a:ext>
                </a:extLst>
              </a:tr>
              <a:tr h="829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it 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D2DEE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98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64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10" y="830492"/>
            <a:ext cx="105735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Apostrophes are used to show </a:t>
            </a:r>
            <a:r>
              <a:rPr lang="en-GB" sz="3600" b="1" dirty="0">
                <a:solidFill>
                  <a:srgbClr val="FF0000"/>
                </a:solidFill>
              </a:rPr>
              <a:t>contractions</a:t>
            </a:r>
            <a:endParaRPr lang="en-GB" sz="3600" b="1" i="1" dirty="0">
              <a:solidFill>
                <a:srgbClr val="FF0000"/>
              </a:solidFill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Contractions</a:t>
            </a:r>
            <a:r>
              <a:rPr lang="en-GB" sz="2800" dirty="0"/>
              <a:t> are formed when </a:t>
            </a:r>
            <a:r>
              <a:rPr lang="en-GB" sz="2800" b="1" dirty="0"/>
              <a:t>letters are missed out</a:t>
            </a:r>
            <a:r>
              <a:rPr lang="en-GB" sz="2800" dirty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75272"/>
              </p:ext>
            </p:extLst>
          </p:nvPr>
        </p:nvGraphicFramePr>
        <p:xfrm>
          <a:off x="2271882" y="2133419"/>
          <a:ext cx="6228001" cy="313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279">
                  <a:extLst>
                    <a:ext uri="{9D8B030D-6E8A-4147-A177-3AD203B41FA5}">
                      <a16:colId xmlns:a16="http://schemas.microsoft.com/office/drawing/2014/main" val="3866439329"/>
                    </a:ext>
                  </a:extLst>
                </a:gridCol>
                <a:gridCol w="1075109">
                  <a:extLst>
                    <a:ext uri="{9D8B030D-6E8A-4147-A177-3AD203B41FA5}">
                      <a16:colId xmlns:a16="http://schemas.microsoft.com/office/drawing/2014/main" val="3739234800"/>
                    </a:ext>
                  </a:extLst>
                </a:gridCol>
                <a:gridCol w="3816613">
                  <a:extLst>
                    <a:ext uri="{9D8B030D-6E8A-4147-A177-3AD203B41FA5}">
                      <a16:colId xmlns:a16="http://schemas.microsoft.com/office/drawing/2014/main" val="622665031"/>
                    </a:ext>
                  </a:extLst>
                </a:gridCol>
              </a:tblGrid>
              <a:tr h="829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GB" sz="3200" b="0" strike="sngStrike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3200" b="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71347"/>
                  </a:ext>
                </a:extLst>
              </a:tr>
              <a:tr h="736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can</a:t>
                      </a:r>
                      <a:r>
                        <a:rPr lang="en-GB" sz="3200" strike="sngStrike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GB" sz="32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can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727252"/>
                  </a:ext>
                </a:extLst>
              </a:tr>
              <a:tr h="736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do n</a:t>
                      </a:r>
                      <a:r>
                        <a:rPr lang="en-GB" sz="3200" strike="sngStrike" dirty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GB" sz="32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don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12137"/>
                  </a:ext>
                </a:extLst>
              </a:tr>
              <a:tr h="829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it </a:t>
                      </a:r>
                      <a:r>
                        <a:rPr lang="en-GB" sz="3200" strike="sngStrike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32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9863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610" y="5359338"/>
            <a:ext cx="9950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  <a:ea typeface="MS Mincho"/>
                <a:cs typeface="Times New Roman" panose="02020603050405020304" pitchFamily="18" charset="0"/>
              </a:rPr>
              <a:t>Can you spot which letters have been removed?</a:t>
            </a:r>
            <a:endParaRPr lang="en-GB" sz="2000" i="1" dirty="0">
              <a:solidFill>
                <a:schemeClr val="accent1">
                  <a:lumMod val="75000"/>
                </a:schemeClr>
              </a:solidFill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2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10" y="830492"/>
            <a:ext cx="105735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Apostrophes are used to show </a:t>
            </a:r>
            <a:r>
              <a:rPr lang="en-GB" sz="3600" b="1" dirty="0">
                <a:solidFill>
                  <a:srgbClr val="FF0000"/>
                </a:solidFill>
              </a:rPr>
              <a:t>contractions</a:t>
            </a:r>
            <a:endParaRPr lang="en-GB" sz="3600" b="1" i="1" dirty="0">
              <a:solidFill>
                <a:srgbClr val="FF0000"/>
              </a:solidFill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Contractions</a:t>
            </a:r>
            <a:r>
              <a:rPr lang="en-GB" sz="2800" dirty="0"/>
              <a:t> are formed when </a:t>
            </a:r>
            <a:r>
              <a:rPr lang="en-GB" sz="2800" b="1" dirty="0"/>
              <a:t>letters are missed out</a:t>
            </a:r>
            <a:r>
              <a:rPr lang="en-GB" sz="2800" dirty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5469"/>
              </p:ext>
            </p:extLst>
          </p:nvPr>
        </p:nvGraphicFramePr>
        <p:xfrm>
          <a:off x="2271882" y="2133419"/>
          <a:ext cx="6228000" cy="313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279">
                  <a:extLst>
                    <a:ext uri="{9D8B030D-6E8A-4147-A177-3AD203B41FA5}">
                      <a16:colId xmlns:a16="http://schemas.microsoft.com/office/drawing/2014/main" val="3866439329"/>
                    </a:ext>
                  </a:extLst>
                </a:gridCol>
                <a:gridCol w="1075109">
                  <a:extLst>
                    <a:ext uri="{9D8B030D-6E8A-4147-A177-3AD203B41FA5}">
                      <a16:colId xmlns:a16="http://schemas.microsoft.com/office/drawing/2014/main" val="3739234800"/>
                    </a:ext>
                  </a:extLst>
                </a:gridCol>
                <a:gridCol w="3816612">
                  <a:extLst>
                    <a:ext uri="{9D8B030D-6E8A-4147-A177-3AD203B41FA5}">
                      <a16:colId xmlns:a16="http://schemas.microsoft.com/office/drawing/2014/main" val="622665031"/>
                    </a:ext>
                  </a:extLst>
                </a:gridCol>
              </a:tblGrid>
              <a:tr h="829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GB" sz="3200" b="0" strike="sngStrike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3200" b="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i="1" dirty="0">
                          <a:solidFill>
                            <a:srgbClr val="FF0000"/>
                          </a:solidFill>
                          <a:latin typeface="+mj-lt"/>
                        </a:rPr>
                        <a:t>a</a:t>
                      </a:r>
                      <a:endParaRPr lang="en-GB" sz="32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71347"/>
                  </a:ext>
                </a:extLst>
              </a:tr>
              <a:tr h="736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can</a:t>
                      </a:r>
                      <a:r>
                        <a:rPr lang="en-GB" sz="3200" strike="sngStrike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GB" sz="32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can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3200" b="0" i="1" dirty="0">
                          <a:solidFill>
                            <a:srgbClr val="FF0000"/>
                          </a:solidFill>
                          <a:latin typeface="+mj-lt"/>
                        </a:rPr>
                        <a:t>n</a:t>
                      </a:r>
                      <a:r>
                        <a:rPr lang="en-GB" sz="3200" b="0" i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+mj-lt"/>
                        </a:rPr>
                        <a:t>&amp; </a:t>
                      </a:r>
                      <a:r>
                        <a:rPr lang="en-GB" sz="3200" b="0" i="1" dirty="0">
                          <a:solidFill>
                            <a:srgbClr val="FF0000"/>
                          </a:solidFill>
                          <a:latin typeface="+mj-lt"/>
                        </a:rPr>
                        <a:t>o</a:t>
                      </a:r>
                      <a:endParaRPr lang="en-GB" sz="32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727252"/>
                  </a:ext>
                </a:extLst>
              </a:tr>
              <a:tr h="736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do n</a:t>
                      </a:r>
                      <a:r>
                        <a:rPr lang="en-GB" sz="3200" strike="sngStrike" dirty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GB" sz="32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don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3200" i="1" baseline="0" dirty="0">
                          <a:solidFill>
                            <a:srgbClr val="FF0000"/>
                          </a:solidFill>
                          <a:latin typeface="+mj-lt"/>
                        </a:rPr>
                        <a:t>o</a:t>
                      </a:r>
                      <a:endParaRPr lang="en-GB" sz="32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12137"/>
                  </a:ext>
                </a:extLst>
              </a:tr>
              <a:tr h="829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it </a:t>
                      </a:r>
                      <a:r>
                        <a:rPr lang="en-GB" sz="3200" strike="sngStrike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32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3200" i="1" dirty="0">
                          <a:solidFill>
                            <a:srgbClr val="FF0000"/>
                          </a:solidFill>
                          <a:latin typeface="+mj-lt"/>
                        </a:rPr>
                        <a:t>i</a:t>
                      </a:r>
                      <a:endParaRPr lang="en-GB" sz="32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9863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610" y="5359338"/>
            <a:ext cx="9950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  <a:ea typeface="MS Mincho"/>
                <a:cs typeface="Times New Roman" panose="02020603050405020304" pitchFamily="18" charset="0"/>
              </a:rPr>
              <a:t>Can you spot which letters have been removed?</a:t>
            </a:r>
            <a:endParaRPr lang="en-GB" sz="2000" i="1" dirty="0">
              <a:solidFill>
                <a:schemeClr val="accent1">
                  <a:lumMod val="75000"/>
                </a:schemeClr>
              </a:solidFill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56043" y="2133419"/>
            <a:ext cx="2235844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</a:t>
            </a:r>
            <a:r>
              <a:rPr lang="en-GB" sz="2800" b="1" dirty="0"/>
              <a:t>apostrophe</a:t>
            </a:r>
            <a:r>
              <a:rPr lang="en-GB" sz="2800" dirty="0"/>
              <a:t> stands in the place of the missing letters.</a:t>
            </a:r>
          </a:p>
        </p:txBody>
      </p:sp>
    </p:spTree>
    <p:extLst>
      <p:ext uri="{BB962C8B-B14F-4D97-AF65-F5344CB8AC3E}">
        <p14:creationId xmlns:p14="http://schemas.microsoft.com/office/powerpoint/2010/main" val="389412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890" y="841593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Contractions</a:t>
            </a:r>
            <a:endParaRPr lang="en-GB" sz="3600" b="1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66227" y="2482373"/>
            <a:ext cx="32112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  <a:ea typeface="MS Mincho"/>
                <a:cs typeface="Times New Roman" panose="02020603050405020304" pitchFamily="18" charset="0"/>
              </a:rPr>
              <a:t>Match the contractions to the words with the same meaning.</a:t>
            </a:r>
            <a:endParaRPr lang="en-GB" sz="2000" i="1" dirty="0">
              <a:solidFill>
                <a:schemeClr val="accent1">
                  <a:lumMod val="75000"/>
                </a:schemeClr>
              </a:solidFill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397" y="1581791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4397" y="2259448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lang="en-GB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ould</a:t>
            </a:r>
            <a:r>
              <a:rPr lang="en-GB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397" y="2928729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14396" y="3624208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won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14393" y="4319686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didn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14392" y="5046413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676002" y="1530148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is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76002" y="2207805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am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676002" y="2877086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lang="en-GB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ould have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676001" y="3572565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did not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675998" y="4268043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will 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675997" y="4994770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 not</a:t>
            </a:r>
          </a:p>
        </p:txBody>
      </p:sp>
      <p:sp>
        <p:nvSpPr>
          <p:cNvPr id="22" name="Rounded Rectangular Callout 2"/>
          <p:cNvSpPr/>
          <p:nvPr/>
        </p:nvSpPr>
        <p:spPr>
          <a:xfrm>
            <a:off x="790463" y="687178"/>
            <a:ext cx="1342724" cy="4662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FF"/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46482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890" y="841593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00FF"/>
                </a:solidFill>
              </a:rPr>
              <a:t>Contractions</a:t>
            </a:r>
            <a:endParaRPr lang="en-GB" sz="3600" b="1" i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914397" y="1581791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4397" y="2259448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lang="en-GB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ould</a:t>
            </a:r>
            <a:r>
              <a:rPr lang="en-GB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397" y="2928729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14396" y="3624208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won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14393" y="4319686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didn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14392" y="5046413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</a:t>
            </a:r>
            <a:r>
              <a:rPr lang="en-GB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676002" y="1530148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is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76002" y="2207805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am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676002" y="2877086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lang="en-GB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ould have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676001" y="3572565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did not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675998" y="4268043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will </a:t>
            </a: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675997" y="4994770"/>
            <a:ext cx="2153265" cy="61943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 not</a:t>
            </a:r>
          </a:p>
        </p:txBody>
      </p:sp>
      <p:sp>
        <p:nvSpPr>
          <p:cNvPr id="22" name="Rounded Rectangular Callout 2"/>
          <p:cNvSpPr/>
          <p:nvPr/>
        </p:nvSpPr>
        <p:spPr>
          <a:xfrm>
            <a:off x="790463" y="687178"/>
            <a:ext cx="1342724" cy="4662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FF"/>
                </a:solidFill>
              </a:rPr>
              <a:t>ANSWERS</a:t>
            </a: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>
            <a:off x="3100209" y="1918678"/>
            <a:ext cx="5575788" cy="6504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3100209" y="2576059"/>
            <a:ext cx="5575788" cy="6504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>
            <a:off x="3145142" y="3271068"/>
            <a:ext cx="5530855" cy="20401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3145142" y="3969829"/>
            <a:ext cx="5575788" cy="6504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3145142" y="3842538"/>
            <a:ext cx="5453370" cy="8626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  <a:endCxn id="16" idx="1"/>
          </p:cNvCxnSpPr>
          <p:nvPr/>
        </p:nvCxnSpPr>
        <p:spPr>
          <a:xfrm flipV="1">
            <a:off x="3145142" y="1839864"/>
            <a:ext cx="5530860" cy="3547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63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324</Words>
  <Application>Microsoft Office PowerPoint</Application>
  <PresentationFormat>Widescreen</PresentationFormat>
  <Paragraphs>106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MS Mincho</vt:lpstr>
      <vt:lpstr>Times New Roman</vt:lpstr>
      <vt:lpstr>Office Theme</vt:lpstr>
      <vt:lpstr>Apostrophes for Contractions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Deidre Holes</dc:creator>
  <cp:lastModifiedBy>Fiona McCarthy</cp:lastModifiedBy>
  <cp:revision>206</cp:revision>
  <cp:lastPrinted>2021-02-04T12:16:08Z</cp:lastPrinted>
  <dcterms:created xsi:type="dcterms:W3CDTF">2013-08-23T07:43:20Z</dcterms:created>
  <dcterms:modified xsi:type="dcterms:W3CDTF">2021-02-04T12:16:39Z</dcterms:modified>
</cp:coreProperties>
</file>