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notesMasterIdLst>
    <p:notesMasterId r:id="rId19"/>
  </p:notesMasterIdLst>
  <p:handoutMasterIdLst>
    <p:handoutMasterId r:id="rId20"/>
  </p:handoutMasterIdLst>
  <p:sldIdLst>
    <p:sldId id="275" r:id="rId2"/>
    <p:sldId id="276" r:id="rId3"/>
    <p:sldId id="278" r:id="rId4"/>
    <p:sldId id="279" r:id="rId5"/>
    <p:sldId id="289" r:id="rId6"/>
    <p:sldId id="290" r:id="rId7"/>
    <p:sldId id="291" r:id="rId8"/>
    <p:sldId id="282" r:id="rId9"/>
    <p:sldId id="292" r:id="rId10"/>
    <p:sldId id="284" r:id="rId11"/>
    <p:sldId id="294" r:id="rId12"/>
    <p:sldId id="293" r:id="rId13"/>
    <p:sldId id="295" r:id="rId14"/>
    <p:sldId id="296" r:id="rId15"/>
    <p:sldId id="288" r:id="rId16"/>
    <p:sldId id="277" r:id="rId17"/>
    <p:sldId id="286" r:id="rId18"/>
  </p:sldIdLst>
  <p:sldSz cx="9144000" cy="6858000" type="screen4x3"/>
  <p:notesSz cx="6858000" cy="9144000"/>
  <p:embeddedFontLst>
    <p:embeddedFont>
      <p:font typeface="Kalam" panose="020B0604020202020204" charset="0"/>
      <p:regular r:id="rId21"/>
    </p:embeddedFont>
    <p:embeddedFont>
      <p:font typeface="Tuffy" panose="020B0603060100000000" charset="0"/>
      <p:regular r:id="rId22"/>
      <p:bold r:id="rId23"/>
      <p:italic r:id="rId24"/>
      <p:boldItalic r:id="rId25"/>
    </p:embeddedFont>
    <p:embeddedFont>
      <p:font typeface="Twinkl" panose="020B0604020202020204" charset="0"/>
      <p:regular r:id="rId26"/>
      <p:bold r:id="rId27"/>
    </p:embeddedFont>
    <p:embeddedFont>
      <p:font typeface="Calibri" panose="020F0502020204030204" pitchFamily="34" charset="0"/>
      <p:regular r:id="rId28"/>
      <p:bold r:id="rId29"/>
      <p:italic r:id="rId30"/>
      <p:boldItalic r:id="rId31"/>
    </p:embeddedFont>
    <p:embeddedFont>
      <p:font typeface="Tuffy-TTF" panose="020B0603060100000000" charset="0"/>
      <p:regular r:id="rId32"/>
      <p:bold r:id="rId33"/>
      <p:italic r:id="rId34"/>
      <p:boldItalic r:id="rId3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guide id="4" pos="340" userDrawn="1">
          <p15:clr>
            <a:srgbClr val="A4A3A4"/>
          </p15:clr>
        </p15:guide>
        <p15:guide id="5" orient="horz" pos="3929" userDrawn="1">
          <p15:clr>
            <a:srgbClr val="A4A3A4"/>
          </p15:clr>
        </p15:guide>
        <p15:guide id="6" pos="5420" userDrawn="1">
          <p15:clr>
            <a:srgbClr val="A4A3A4"/>
          </p15:clr>
        </p15:guide>
        <p15:guide id="7" orient="horz" pos="346" userDrawn="1">
          <p15:clr>
            <a:srgbClr val="A4A3A4"/>
          </p15:clr>
        </p15:guide>
        <p15:guide id="8" pos="499" userDrawn="1">
          <p15:clr>
            <a:srgbClr val="A4A3A4"/>
          </p15:clr>
        </p15:guide>
        <p15:guide id="9" orient="horz" pos="504" userDrawn="1">
          <p15:clr>
            <a:srgbClr val="A4A3A4"/>
          </p15:clr>
        </p15:guide>
        <p15:guide id="10" orient="horz" pos="3816" userDrawn="1">
          <p15:clr>
            <a:srgbClr val="A4A3A4"/>
          </p15:clr>
        </p15:guide>
        <p15:guide id="11" pos="5284"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E76D"/>
    <a:srgbClr val="87BD31"/>
    <a:srgbClr val="0079C3"/>
    <a:srgbClr val="072F54"/>
    <a:srgbClr val="003464"/>
    <a:srgbClr val="004382"/>
    <a:srgbClr val="00529C"/>
    <a:srgbClr val="007AC3"/>
    <a:srgbClr val="4EB2E5"/>
    <a:srgbClr val="92D05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00" autoAdjust="0"/>
    <p:restoredTop sz="94660"/>
  </p:normalViewPr>
  <p:slideViewPr>
    <p:cSldViewPr snapToGrid="0" showGuides="1">
      <p:cViewPr varScale="1">
        <p:scale>
          <a:sx n="73" d="100"/>
          <a:sy n="73" d="100"/>
        </p:scale>
        <p:origin x="1116" y="72"/>
      </p:cViewPr>
      <p:guideLst>
        <p:guide orient="horz" pos="2160"/>
        <p:guide pos="2880"/>
        <p:guide pos="340"/>
        <p:guide orient="horz" pos="3929"/>
        <p:guide pos="5420"/>
        <p:guide orient="horz" pos="346"/>
        <p:guide pos="499"/>
        <p:guide orient="horz" pos="504"/>
        <p:guide orient="horz" pos="3816"/>
        <p:guide pos="5284"/>
      </p:guideLst>
    </p:cSldViewPr>
  </p:slideViewPr>
  <p:notesTextViewPr>
    <p:cViewPr>
      <p:scale>
        <a:sx n="3" d="2"/>
        <a:sy n="3" d="2"/>
      </p:scale>
      <p:origin x="0" y="0"/>
    </p:cViewPr>
  </p:notesTextViewPr>
  <p:notesViewPr>
    <p:cSldViewPr snapToGrid="0" showGuides="1">
      <p:cViewPr varScale="1">
        <p:scale>
          <a:sx n="77" d="100"/>
          <a:sy n="77" d="100"/>
        </p:scale>
        <p:origin x="2646" y="9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6.fntdata"/><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font" Target="fonts/font1.fntdata"/><Relationship Id="rId34" Type="http://schemas.openxmlformats.org/officeDocument/2006/relationships/font" Target="fonts/font14.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5.fntdata"/><Relationship Id="rId33" Type="http://schemas.openxmlformats.org/officeDocument/2006/relationships/font" Target="fonts/font13.fntdata"/><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handoutMaster" Target="handoutMasters/handoutMaster1.xml"/><Relationship Id="rId29" Type="http://schemas.openxmlformats.org/officeDocument/2006/relationships/font" Target="fonts/font9.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4.fntdata"/><Relationship Id="rId32" Type="http://schemas.openxmlformats.org/officeDocument/2006/relationships/font" Target="fonts/font12.fntdata"/><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3.fntdata"/><Relationship Id="rId28" Type="http://schemas.openxmlformats.org/officeDocument/2006/relationships/font" Target="fonts/font8.fntdata"/><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notesMaster" Target="notesMasters/notesMaster1.xml"/><Relationship Id="rId31" Type="http://schemas.openxmlformats.org/officeDocument/2006/relationships/font" Target="fonts/font1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2.fntdata"/><Relationship Id="rId27" Type="http://schemas.openxmlformats.org/officeDocument/2006/relationships/font" Target="fonts/font7.fntdata"/><Relationship Id="rId30" Type="http://schemas.openxmlformats.org/officeDocument/2006/relationships/font" Target="fonts/font10.fntdata"/><Relationship Id="rId35" Type="http://schemas.openxmlformats.org/officeDocument/2006/relationships/font" Target="fonts/font15.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B34F151-63AC-41CE-96F5-7702E930870C}" type="datetimeFigureOut">
              <a:rPr lang="en-GB" smtClean="0"/>
              <a:t>19/01/2021</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676B846-B279-40AC-BFF5-DBC4013370C2}" type="slidenum">
              <a:rPr lang="en-GB" smtClean="0"/>
              <a:t>‹#›</a:t>
            </a:fld>
            <a:endParaRPr lang="en-GB"/>
          </a:p>
        </p:txBody>
      </p:sp>
    </p:spTree>
    <p:extLst>
      <p:ext uri="{BB962C8B-B14F-4D97-AF65-F5344CB8AC3E}">
        <p14:creationId xmlns:p14="http://schemas.microsoft.com/office/powerpoint/2010/main" val="26453970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02C5D1-7818-41B5-ABAD-5E4B38A5388F}" type="datetimeFigureOut">
              <a:rPr lang="en-GB" smtClean="0"/>
              <a:t>19/01/2021</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521341-850D-40E1-BB3D-87946DC9B06D}" type="slidenum">
              <a:rPr lang="en-GB" smtClean="0"/>
              <a:t>‹#›</a:t>
            </a:fld>
            <a:endParaRPr lang="en-GB"/>
          </a:p>
        </p:txBody>
      </p:sp>
    </p:spTree>
    <p:extLst>
      <p:ext uri="{BB962C8B-B14F-4D97-AF65-F5344CB8AC3E}">
        <p14:creationId xmlns:p14="http://schemas.microsoft.com/office/powerpoint/2010/main" val="8470487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5" Type="http://schemas.openxmlformats.org/officeDocument/2006/relationships/hyperlink" Target="https://www.twinkl.co.uk/resources/white-rose-maths-resources/year-4-white-rose-maths-resources-key-stage-1-year-1-year-2/spring-block-3-fractions-year-4-white-rose-maths-supporting-resources-key-stage-1" TargetMode="External"/><Relationship Id="rId4" Type="http://schemas.openxmlformats.org/officeDocument/2006/relationships/hyperlink" Target="https://www.twinkl.co.uk/resources/white-rose-maths-resources/year-5-white-rose-maths-resources-key-stage-1-year-1-year-2/autumn-block-3-statistics-year-5-white-rose-maths-resources-key-stage-1-year-1-year-2" TargetMode="Externa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g"/><Relationship Id="rId1" Type="http://schemas.openxmlformats.org/officeDocument/2006/relationships/slideMaster" Target="../slideMasters/slideMaster1.xml"/><Relationship Id="rId5" Type="http://schemas.openxmlformats.org/officeDocument/2006/relationships/hyperlink" Target="https://www.twinkl.co.uk/resources/white-rose-maths-resources/year-4-white-rose-maths-resources-key-stage-1-year-1-year-2/spring-block-3-fractions-year-4-white-rose-maths-supporting-resources-key-stage-1" TargetMode="External"/><Relationship Id="rId4" Type="http://schemas.openxmlformats.org/officeDocument/2006/relationships/hyperlink" Target="https://www.twinkl.co.uk/resources/white-rose-maths-resources/year-5-white-rose-maths-resources-key-stage-1-year-1-year-2/autumn-block-3-statistics-year-5-white-rose-maths-resources-key-stage-1-year-1-year-2" TargetMode="Externa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522767" y="6196125"/>
            <a:ext cx="576495" cy="580719"/>
          </a:xfrm>
          <a:prstGeom prst="rect">
            <a:avLst/>
          </a:prstGeom>
        </p:spPr>
      </p:pic>
      <p:sp>
        <p:nvSpPr>
          <p:cNvPr id="4" name="Rectangle 3">
            <a:hlinkClick r:id="rId4"/>
          </p:cNvPr>
          <p:cNvSpPr/>
          <p:nvPr userDrawn="1"/>
        </p:nvSpPr>
        <p:spPr>
          <a:xfrm>
            <a:off x="394855" y="5763277"/>
            <a:ext cx="1005840" cy="723207"/>
          </a:xfrm>
          <a:prstGeom prst="rect">
            <a:avLst/>
          </a:prstGeom>
          <a:solidFill>
            <a:schemeClr val="bg1">
              <a:alpha val="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p>
        </p:txBody>
      </p:sp>
      <p:sp>
        <p:nvSpPr>
          <p:cNvPr id="5" name="Rectangle 4">
            <a:hlinkClick r:id="rId5"/>
          </p:cNvPr>
          <p:cNvSpPr/>
          <p:nvPr userDrawn="1"/>
        </p:nvSpPr>
        <p:spPr>
          <a:xfrm>
            <a:off x="304800" y="5758248"/>
            <a:ext cx="1194486" cy="716692"/>
          </a:xfrm>
          <a:prstGeom prst="rect">
            <a:avLst/>
          </a:prstGeom>
          <a:solidFill>
            <a:schemeClr val="bg1">
              <a:alpha val="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5370407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with Box">
    <p:spTree>
      <p:nvGrpSpPr>
        <p:cNvPr id="1" name=""/>
        <p:cNvGrpSpPr/>
        <p:nvPr/>
      </p:nvGrpSpPr>
      <p:grpSpPr>
        <a:xfrm>
          <a:off x="0" y="0"/>
          <a:ext cx="0" cy="0"/>
          <a:chOff x="0" y="0"/>
          <a:chExt cx="0" cy="0"/>
        </a:xfrm>
      </p:grpSpPr>
      <p:sp>
        <p:nvSpPr>
          <p:cNvPr id="4" name="Rounded Rectangle 3"/>
          <p:cNvSpPr/>
          <p:nvPr userDrawn="1"/>
        </p:nvSpPr>
        <p:spPr bwMode="auto">
          <a:xfrm>
            <a:off x="457198"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72497" y="5734211"/>
            <a:ext cx="576495" cy="580719"/>
          </a:xfrm>
          <a:prstGeom prst="rect">
            <a:avLst/>
          </a:prstGeom>
        </p:spPr>
      </p:pic>
    </p:spTree>
    <p:extLst>
      <p:ext uri="{BB962C8B-B14F-4D97-AF65-F5344CB8AC3E}">
        <p14:creationId xmlns:p14="http://schemas.microsoft.com/office/powerpoint/2010/main" val="34298710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8" name="Title 5"/>
          <p:cNvSpPr>
            <a:spLocks noGrp="1"/>
          </p:cNvSpPr>
          <p:nvPr>
            <p:ph type="title"/>
          </p:nvPr>
        </p:nvSpPr>
        <p:spPr>
          <a:xfrm>
            <a:off x="457198" y="478895"/>
            <a:ext cx="8220075" cy="994306"/>
          </a:xfrm>
        </p:spPr>
        <p:txBody>
          <a:bodyPr>
            <a:noAutofit/>
          </a:bodyPr>
          <a:lstStyle>
            <a:lvl1pPr>
              <a:defRPr>
                <a:latin typeface="Twinkl"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2610794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ims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75232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End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522767" y="6196125"/>
            <a:ext cx="576495" cy="580719"/>
          </a:xfrm>
          <a:prstGeom prst="rect">
            <a:avLst/>
          </a:prstGeom>
        </p:spPr>
      </p:pic>
      <p:sp>
        <p:nvSpPr>
          <p:cNvPr id="4" name="Rectangle 3">
            <a:hlinkClick r:id="rId4"/>
          </p:cNvPr>
          <p:cNvSpPr/>
          <p:nvPr userDrawn="1"/>
        </p:nvSpPr>
        <p:spPr>
          <a:xfrm>
            <a:off x="4069080" y="3067397"/>
            <a:ext cx="1005840" cy="723207"/>
          </a:xfrm>
          <a:prstGeom prst="rect">
            <a:avLst/>
          </a:prstGeom>
          <a:solidFill>
            <a:schemeClr val="bg1">
              <a:alpha val="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p>
        </p:txBody>
      </p:sp>
      <p:sp>
        <p:nvSpPr>
          <p:cNvPr id="5" name="Rectangle 4">
            <a:hlinkClick r:id="rId5"/>
          </p:cNvPr>
          <p:cNvSpPr/>
          <p:nvPr userDrawn="1"/>
        </p:nvSpPr>
        <p:spPr>
          <a:xfrm>
            <a:off x="3979701" y="3067397"/>
            <a:ext cx="1194486" cy="716692"/>
          </a:xfrm>
          <a:prstGeom prst="rect">
            <a:avLst/>
          </a:prstGeom>
          <a:solidFill>
            <a:schemeClr val="bg1">
              <a:alpha val="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68197377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18A0DB"/>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89745" y="695325"/>
            <a:ext cx="8164510" cy="1150938"/>
          </a:xfrm>
          <a:prstGeom prst="roundRect">
            <a:avLst>
              <a:gd name="adj" fmla="val 9641"/>
            </a:avLst>
          </a:prstGeom>
          <a:noFill/>
          <a:ln w="25400">
            <a:noFill/>
          </a:ln>
        </p:spPr>
        <p:txBody>
          <a:bodyPr vert="horz" lIns="252000" tIns="252000" rIns="252000" bIns="252000" rtlCol="0" anchor="ctr" anchorCtr="1">
            <a:normAutofit/>
          </a:bodyPr>
          <a:lstStyle/>
          <a:p>
            <a:r>
              <a:rPr lang="en-US"/>
              <a:t>Click to edit Master title style</a:t>
            </a:r>
            <a:endParaRPr lang="en-US" dirty="0"/>
          </a:p>
        </p:txBody>
      </p:sp>
      <p:sp>
        <p:nvSpPr>
          <p:cNvPr id="3" name="Text Placeholder 2"/>
          <p:cNvSpPr>
            <a:spLocks noGrp="1"/>
          </p:cNvSpPr>
          <p:nvPr>
            <p:ph type="body" idx="1"/>
          </p:nvPr>
        </p:nvSpPr>
        <p:spPr>
          <a:xfrm>
            <a:off x="489745" y="1957386"/>
            <a:ext cx="8164510" cy="4387851"/>
          </a:xfrm>
          <a:prstGeom prst="roundRect">
            <a:avLst>
              <a:gd name="adj" fmla="val 2585"/>
            </a:avLst>
          </a:prstGeom>
          <a:noFill/>
          <a:ln w="25400">
            <a:noFill/>
          </a:ln>
        </p:spPr>
        <p:txBody>
          <a:bodyPr vert="horz" lIns="252000" tIns="252000" rIns="252000" bIns="25200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389201"/>
      </p:ext>
    </p:extLst>
  </p:cSld>
  <p:clrMap bg1="lt1" tx1="dk1" bg2="lt2" tx2="dk2" accent1="accent1" accent2="accent2" accent3="accent3" accent4="accent4" accent5="accent5" accent6="accent6" hlink="hlink" folHlink="folHlink"/>
  <p:sldLayoutIdLst>
    <p:sldLayoutId id="2147483661" r:id="rId1"/>
    <p:sldLayoutId id="2147483667" r:id="rId2"/>
    <p:sldLayoutId id="2147483662" r:id="rId3"/>
    <p:sldLayoutId id="2147483663" r:id="rId4"/>
    <p:sldLayoutId id="2147483666" r:id="rId5"/>
  </p:sldLayoutIdLst>
  <p:txStyles>
    <p:titleStyle>
      <a:lvl1pPr algn="l" defTabSz="914400" rtl="0" eaLnBrk="1" latinLnBrk="0" hangingPunct="1">
        <a:lnSpc>
          <a:spcPct val="90000"/>
        </a:lnSpc>
        <a:spcBef>
          <a:spcPct val="0"/>
        </a:spcBef>
        <a:buNone/>
        <a:defRPr sz="4000" b="1" kern="1200">
          <a:solidFill>
            <a:srgbClr val="1C1C1C"/>
          </a:solidFill>
          <a:latin typeface="Twinkl"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Twinkl" pitchFamily="50" charset="0"/>
          <a:ea typeface="Twinkl"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Twinkl" pitchFamily="50" charset="0"/>
          <a:ea typeface="Twinkl"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7.png"/><Relationship Id="rId1" Type="http://schemas.openxmlformats.org/officeDocument/2006/relationships/slideLayout" Target="../slideLayouts/slideLayout3.xml"/><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7.png"/><Relationship Id="rId1" Type="http://schemas.openxmlformats.org/officeDocument/2006/relationships/slideLayout" Target="../slideLayouts/slideLayout3.xml"/><Relationship Id="rId5" Type="http://schemas.openxmlformats.org/officeDocument/2006/relationships/image" Target="../media/image23.png"/><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7.png"/><Relationship Id="rId1" Type="http://schemas.openxmlformats.org/officeDocument/2006/relationships/slideLayout" Target="../slideLayouts/slideLayout3.xml"/><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3" Type="http://schemas.openxmlformats.org/officeDocument/2006/relationships/image" Target="../media/image27.jpeg"/><Relationship Id="rId7" Type="http://schemas.openxmlformats.org/officeDocument/2006/relationships/image" Target="../media/image31.png"/><Relationship Id="rId2" Type="http://schemas.openxmlformats.org/officeDocument/2006/relationships/image" Target="../media/image26.png"/><Relationship Id="rId1" Type="http://schemas.openxmlformats.org/officeDocument/2006/relationships/slideLayout" Target="../slideLayouts/slideLayout3.xml"/><Relationship Id="rId6" Type="http://schemas.openxmlformats.org/officeDocument/2006/relationships/image" Target="../media/image30.png"/><Relationship Id="rId5" Type="http://schemas.openxmlformats.org/officeDocument/2006/relationships/image" Target="../media/image29.jpeg"/><Relationship Id="rId4" Type="http://schemas.openxmlformats.org/officeDocument/2006/relationships/image" Target="../media/image28.jpeg"/></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hyperlink" Target="https://www.twinkl.co.uk/resources/planit-maths-primary-teaching-resources-year-4/planit-maths-primary-teaching-resources-year-4-number-fractions/planit-maths-primary-teaching-resources-year-4-number---fractions-solve-problems-involving-increasingly-harder-fractions-to-calculate-quantities-and-fractions-to-divide-quantities-including-non-unit-fractions-where-the-answer-is-a-whole-number" TargetMode="External"/><Relationship Id="rId1" Type="http://schemas.openxmlformats.org/officeDocument/2006/relationships/slideLayout" Target="../slideLayouts/slideLayout4.xml"/><Relationship Id="rId5" Type="http://schemas.openxmlformats.org/officeDocument/2006/relationships/image" Target="../media/image34.jpeg"/><Relationship Id="rId4" Type="http://schemas.openxmlformats.org/officeDocument/2006/relationships/image" Target="../media/image33.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3.xml"/><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Layout" Target="../slideLayouts/slideLayout3.xml"/><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5.png"/><Relationship Id="rId1" Type="http://schemas.openxmlformats.org/officeDocument/2006/relationships/slideLayout" Target="../slideLayouts/slideLayout3.xml"/><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3.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996228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809081" y="1506220"/>
            <a:ext cx="5201193" cy="736600"/>
            <a:chOff x="1021997" y="1681480"/>
            <a:chExt cx="5201193" cy="736600"/>
          </a:xfrm>
        </p:grpSpPr>
        <p:sp>
          <p:nvSpPr>
            <p:cNvPr id="15" name="Rectangle 14"/>
            <p:cNvSpPr/>
            <p:nvPr/>
          </p:nvSpPr>
          <p:spPr>
            <a:xfrm>
              <a:off x="1021997" y="1681480"/>
              <a:ext cx="5201193" cy="736600"/>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3" name="Group 2"/>
            <p:cNvGrpSpPr/>
            <p:nvPr/>
          </p:nvGrpSpPr>
          <p:grpSpPr>
            <a:xfrm>
              <a:off x="1113950" y="1772781"/>
              <a:ext cx="2985610" cy="553998"/>
              <a:chOff x="2988470" y="3129141"/>
              <a:chExt cx="2985610" cy="553998"/>
            </a:xfrm>
          </p:grpSpPr>
          <p:sp>
            <p:nvSpPr>
              <p:cNvPr id="2" name="Rectangle 1"/>
              <p:cNvSpPr/>
              <p:nvPr/>
            </p:nvSpPr>
            <p:spPr>
              <a:xfrm>
                <a:off x="3028950" y="3186113"/>
                <a:ext cx="2945130" cy="369332"/>
              </a:xfrm>
              <a:prstGeom prst="rect">
                <a:avLst/>
              </a:prstGeom>
            </p:spPr>
            <p:txBody>
              <a:bodyPr wrap="square">
                <a:spAutoFit/>
              </a:bodyPr>
              <a:lstStyle/>
              <a:p>
                <a:pPr algn="ctr"/>
                <a:r>
                  <a:rPr lang="en-GB" dirty="0"/>
                  <a:t>  of 30 is less than    of 44.  </a:t>
                </a:r>
              </a:p>
            </p:txBody>
          </p:sp>
          <p:grpSp>
            <p:nvGrpSpPr>
              <p:cNvPr id="8" name="Group 7"/>
              <p:cNvGrpSpPr/>
              <p:nvPr/>
            </p:nvGrpSpPr>
            <p:grpSpPr>
              <a:xfrm>
                <a:off x="2988470" y="3129141"/>
                <a:ext cx="293615" cy="553998"/>
                <a:chOff x="2390862" y="2835479"/>
                <a:chExt cx="293615" cy="553998"/>
              </a:xfrm>
            </p:grpSpPr>
            <p:sp>
              <p:nvSpPr>
                <p:cNvPr id="9" name="TextBox 8"/>
                <p:cNvSpPr txBox="1"/>
                <p:nvPr/>
              </p:nvSpPr>
              <p:spPr>
                <a:xfrm>
                  <a:off x="2390862" y="2835479"/>
                  <a:ext cx="293615" cy="553998"/>
                </a:xfrm>
                <a:prstGeom prst="rect">
                  <a:avLst/>
                </a:prstGeom>
                <a:noFill/>
              </p:spPr>
              <p:txBody>
                <a:bodyPr wrap="square" rtlCol="0">
                  <a:spAutoFit/>
                </a:bodyPr>
                <a:lstStyle/>
                <a:p>
                  <a:pPr algn="ctr">
                    <a:lnSpc>
                      <a:spcPts val="1800"/>
                    </a:lnSpc>
                  </a:pPr>
                  <a:r>
                    <a:rPr lang="en-GB" dirty="0">
                      <a:solidFill>
                        <a:schemeClr val="tx1">
                          <a:lumMod val="90000"/>
                          <a:lumOff val="10000"/>
                        </a:schemeClr>
                      </a:solidFill>
                    </a:rPr>
                    <a:t>6</a:t>
                  </a:r>
                </a:p>
                <a:p>
                  <a:pPr algn="ctr">
                    <a:lnSpc>
                      <a:spcPts val="1800"/>
                    </a:lnSpc>
                  </a:pPr>
                  <a:r>
                    <a:rPr lang="en-GB" dirty="0">
                      <a:solidFill>
                        <a:schemeClr val="tx1">
                          <a:lumMod val="90000"/>
                          <a:lumOff val="10000"/>
                        </a:schemeClr>
                      </a:solidFill>
                    </a:rPr>
                    <a:t>6</a:t>
                  </a:r>
                </a:p>
              </p:txBody>
            </p:sp>
            <p:cxnSp>
              <p:nvCxnSpPr>
                <p:cNvPr id="10" name="Straight Connector 9"/>
                <p:cNvCxnSpPr/>
                <p:nvPr/>
              </p:nvCxnSpPr>
              <p:spPr>
                <a:xfrm>
                  <a:off x="2474251" y="3090972"/>
                  <a:ext cx="126074" cy="0"/>
                </a:xfrm>
                <a:prstGeom prst="line">
                  <a:avLst/>
                </a:prstGeom>
                <a:ln w="19050">
                  <a:solidFill>
                    <a:schemeClr val="tx1">
                      <a:lumMod val="90000"/>
                      <a:lumOff val="10000"/>
                    </a:schemeClr>
                  </a:solidFill>
                </a:ln>
              </p:spPr>
              <p:style>
                <a:lnRef idx="1">
                  <a:schemeClr val="accent1"/>
                </a:lnRef>
                <a:fillRef idx="0">
                  <a:schemeClr val="accent1"/>
                </a:fillRef>
                <a:effectRef idx="0">
                  <a:schemeClr val="accent1"/>
                </a:effectRef>
                <a:fontRef idx="minor">
                  <a:schemeClr val="tx1"/>
                </a:fontRef>
              </p:style>
            </p:cxnSp>
          </p:grpSp>
          <p:grpSp>
            <p:nvGrpSpPr>
              <p:cNvPr id="11" name="Group 10"/>
              <p:cNvGrpSpPr/>
              <p:nvPr/>
            </p:nvGrpSpPr>
            <p:grpSpPr>
              <a:xfrm>
                <a:off x="5000150" y="3129141"/>
                <a:ext cx="293615" cy="553998"/>
                <a:chOff x="2390862" y="2835479"/>
                <a:chExt cx="293615" cy="553998"/>
              </a:xfrm>
            </p:grpSpPr>
            <p:sp>
              <p:nvSpPr>
                <p:cNvPr id="12" name="TextBox 11"/>
                <p:cNvSpPr txBox="1"/>
                <p:nvPr/>
              </p:nvSpPr>
              <p:spPr>
                <a:xfrm>
                  <a:off x="2390862" y="2835479"/>
                  <a:ext cx="293615" cy="553998"/>
                </a:xfrm>
                <a:prstGeom prst="rect">
                  <a:avLst/>
                </a:prstGeom>
                <a:noFill/>
              </p:spPr>
              <p:txBody>
                <a:bodyPr wrap="square" rtlCol="0">
                  <a:spAutoFit/>
                </a:bodyPr>
                <a:lstStyle/>
                <a:p>
                  <a:pPr algn="ctr">
                    <a:lnSpc>
                      <a:spcPts val="1800"/>
                    </a:lnSpc>
                  </a:pPr>
                  <a:r>
                    <a:rPr lang="en-GB" dirty="0">
                      <a:solidFill>
                        <a:schemeClr val="tx1">
                          <a:lumMod val="90000"/>
                          <a:lumOff val="10000"/>
                        </a:schemeClr>
                      </a:solidFill>
                    </a:rPr>
                    <a:t>3</a:t>
                  </a:r>
                </a:p>
                <a:p>
                  <a:pPr algn="ctr">
                    <a:lnSpc>
                      <a:spcPts val="1800"/>
                    </a:lnSpc>
                  </a:pPr>
                  <a:r>
                    <a:rPr lang="en-GB" dirty="0">
                      <a:solidFill>
                        <a:schemeClr val="tx1">
                          <a:lumMod val="90000"/>
                          <a:lumOff val="10000"/>
                        </a:schemeClr>
                      </a:solidFill>
                    </a:rPr>
                    <a:t>4</a:t>
                  </a:r>
                </a:p>
              </p:txBody>
            </p:sp>
            <p:cxnSp>
              <p:nvCxnSpPr>
                <p:cNvPr id="13" name="Straight Connector 12"/>
                <p:cNvCxnSpPr/>
                <p:nvPr/>
              </p:nvCxnSpPr>
              <p:spPr>
                <a:xfrm>
                  <a:off x="2474251" y="3090972"/>
                  <a:ext cx="126074" cy="0"/>
                </a:xfrm>
                <a:prstGeom prst="line">
                  <a:avLst/>
                </a:prstGeom>
                <a:ln w="19050">
                  <a:solidFill>
                    <a:schemeClr val="tx1">
                      <a:lumMod val="90000"/>
                      <a:lumOff val="10000"/>
                    </a:schemeClr>
                  </a:solidFill>
                </a:ln>
              </p:spPr>
              <p:style>
                <a:lnRef idx="1">
                  <a:schemeClr val="accent1"/>
                </a:lnRef>
                <a:fillRef idx="0">
                  <a:schemeClr val="accent1"/>
                </a:fillRef>
                <a:effectRef idx="0">
                  <a:schemeClr val="accent1"/>
                </a:effectRef>
                <a:fontRef idx="minor">
                  <a:schemeClr val="tx1"/>
                </a:fontRef>
              </p:style>
            </p:cxnSp>
          </p:grpSp>
        </p:grpSp>
      </p:grpSp>
      <p:pic>
        <p:nvPicPr>
          <p:cNvPr id="18" name="Picture 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23721" y="678917"/>
            <a:ext cx="2384918" cy="6130925"/>
          </a:xfrm>
          <a:prstGeom prst="rect">
            <a:avLst/>
          </a:prstGeom>
        </p:spPr>
      </p:pic>
      <p:sp>
        <p:nvSpPr>
          <p:cNvPr id="37" name="Rectangle 36"/>
          <p:cNvSpPr/>
          <p:nvPr/>
        </p:nvSpPr>
        <p:spPr>
          <a:xfrm>
            <a:off x="792162" y="3857624"/>
            <a:ext cx="7596187" cy="2200275"/>
          </a:xfrm>
          <a:prstGeom prst="rect">
            <a:avLst/>
          </a:prstGeom>
          <a:solidFill>
            <a:schemeClr val="bg1"/>
          </a:solidFill>
          <a:ln w="254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4" name="Picture 7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02250" y="532799"/>
            <a:ext cx="702000" cy="702000"/>
          </a:xfrm>
          <a:prstGeom prst="rect">
            <a:avLst/>
          </a:prstGeom>
        </p:spPr>
      </p:pic>
      <p:grpSp>
        <p:nvGrpSpPr>
          <p:cNvPr id="14" name="Group 13"/>
          <p:cNvGrpSpPr/>
          <p:nvPr/>
        </p:nvGrpSpPr>
        <p:grpSpPr>
          <a:xfrm>
            <a:off x="1030574" y="4289280"/>
            <a:ext cx="3764280" cy="1323447"/>
            <a:chOff x="2286000" y="2746212"/>
            <a:chExt cx="3764280" cy="1323447"/>
          </a:xfrm>
        </p:grpSpPr>
        <p:sp>
          <p:nvSpPr>
            <p:cNvPr id="5" name="Rectangle 4"/>
            <p:cNvSpPr/>
            <p:nvPr/>
          </p:nvSpPr>
          <p:spPr>
            <a:xfrm>
              <a:off x="2286000" y="2793538"/>
              <a:ext cx="3764280" cy="1169551"/>
            </a:xfrm>
            <a:prstGeom prst="rect">
              <a:avLst/>
            </a:prstGeom>
          </p:spPr>
          <p:txBody>
            <a:bodyPr wrap="square">
              <a:spAutoFit/>
            </a:bodyPr>
            <a:lstStyle/>
            <a:p>
              <a:pPr>
                <a:lnSpc>
                  <a:spcPts val="2800"/>
                </a:lnSpc>
              </a:pPr>
              <a:r>
                <a:rPr lang="en-GB" dirty="0"/>
                <a:t>True,   is the same as a whole. </a:t>
              </a:r>
              <a:br>
                <a:rPr lang="en-GB" dirty="0"/>
              </a:br>
              <a:r>
                <a:rPr lang="en-GB" dirty="0"/>
                <a:t>   of 30 = 30 and    of 44 = 33 making   of 30 is less than   of 44.  </a:t>
              </a:r>
            </a:p>
          </p:txBody>
        </p:sp>
        <p:grpSp>
          <p:nvGrpSpPr>
            <p:cNvPr id="19" name="Group 18"/>
            <p:cNvGrpSpPr/>
            <p:nvPr/>
          </p:nvGrpSpPr>
          <p:grpSpPr>
            <a:xfrm>
              <a:off x="2856965" y="2746212"/>
              <a:ext cx="293615" cy="553998"/>
              <a:chOff x="2390862" y="2835479"/>
              <a:chExt cx="293615" cy="553998"/>
            </a:xfrm>
          </p:grpSpPr>
          <p:sp>
            <p:nvSpPr>
              <p:cNvPr id="20" name="TextBox 19"/>
              <p:cNvSpPr txBox="1"/>
              <p:nvPr/>
            </p:nvSpPr>
            <p:spPr>
              <a:xfrm>
                <a:off x="2390862" y="2835479"/>
                <a:ext cx="293615" cy="553998"/>
              </a:xfrm>
              <a:prstGeom prst="rect">
                <a:avLst/>
              </a:prstGeom>
              <a:noFill/>
            </p:spPr>
            <p:txBody>
              <a:bodyPr wrap="square" rtlCol="0">
                <a:spAutoFit/>
              </a:bodyPr>
              <a:lstStyle/>
              <a:p>
                <a:pPr algn="ctr">
                  <a:lnSpc>
                    <a:spcPts val="1800"/>
                  </a:lnSpc>
                </a:pPr>
                <a:r>
                  <a:rPr lang="en-GB" dirty="0"/>
                  <a:t>66</a:t>
                </a:r>
              </a:p>
            </p:txBody>
          </p:sp>
          <p:cxnSp>
            <p:nvCxnSpPr>
              <p:cNvPr id="21" name="Straight Connector 20"/>
              <p:cNvCxnSpPr/>
              <p:nvPr/>
            </p:nvCxnSpPr>
            <p:spPr>
              <a:xfrm>
                <a:off x="2466631" y="3090972"/>
                <a:ext cx="126074" cy="0"/>
              </a:xfrm>
              <a:prstGeom prst="line">
                <a:avLst/>
              </a:prstGeom>
              <a:ln w="19050">
                <a:solidFill>
                  <a:schemeClr val="tx1">
                    <a:lumMod val="90000"/>
                    <a:lumOff val="10000"/>
                  </a:schemeClr>
                </a:solidFill>
              </a:ln>
            </p:spPr>
            <p:style>
              <a:lnRef idx="1">
                <a:schemeClr val="accent1"/>
              </a:lnRef>
              <a:fillRef idx="0">
                <a:schemeClr val="accent1"/>
              </a:fillRef>
              <a:effectRef idx="0">
                <a:schemeClr val="accent1"/>
              </a:effectRef>
              <a:fontRef idx="minor">
                <a:schemeClr val="tx1"/>
              </a:fontRef>
            </p:style>
          </p:cxnSp>
        </p:grpSp>
        <p:grpSp>
          <p:nvGrpSpPr>
            <p:cNvPr id="22" name="Group 21"/>
            <p:cNvGrpSpPr/>
            <p:nvPr/>
          </p:nvGrpSpPr>
          <p:grpSpPr>
            <a:xfrm>
              <a:off x="2342874" y="3159621"/>
              <a:ext cx="293615" cy="553998"/>
              <a:chOff x="2114637" y="2835479"/>
              <a:chExt cx="293615" cy="553998"/>
            </a:xfrm>
          </p:grpSpPr>
          <p:sp>
            <p:nvSpPr>
              <p:cNvPr id="23" name="TextBox 22"/>
              <p:cNvSpPr txBox="1"/>
              <p:nvPr/>
            </p:nvSpPr>
            <p:spPr>
              <a:xfrm>
                <a:off x="2114637" y="2835479"/>
                <a:ext cx="293615" cy="553998"/>
              </a:xfrm>
              <a:prstGeom prst="rect">
                <a:avLst/>
              </a:prstGeom>
              <a:noFill/>
            </p:spPr>
            <p:txBody>
              <a:bodyPr wrap="square" rtlCol="0">
                <a:spAutoFit/>
              </a:bodyPr>
              <a:lstStyle/>
              <a:p>
                <a:pPr algn="ctr">
                  <a:lnSpc>
                    <a:spcPts val="1800"/>
                  </a:lnSpc>
                </a:pPr>
                <a:r>
                  <a:rPr lang="en-GB" dirty="0"/>
                  <a:t>66</a:t>
                </a:r>
              </a:p>
            </p:txBody>
          </p:sp>
          <p:cxnSp>
            <p:nvCxnSpPr>
              <p:cNvPr id="24" name="Straight Connector 23"/>
              <p:cNvCxnSpPr/>
              <p:nvPr/>
            </p:nvCxnSpPr>
            <p:spPr>
              <a:xfrm>
                <a:off x="2190406" y="3090972"/>
                <a:ext cx="126074" cy="0"/>
              </a:xfrm>
              <a:prstGeom prst="line">
                <a:avLst/>
              </a:prstGeom>
              <a:ln w="19050">
                <a:solidFill>
                  <a:schemeClr val="tx1">
                    <a:lumMod val="90000"/>
                    <a:lumOff val="10000"/>
                  </a:schemeClr>
                </a:solidFill>
              </a:ln>
            </p:spPr>
            <p:style>
              <a:lnRef idx="1">
                <a:schemeClr val="accent1"/>
              </a:lnRef>
              <a:fillRef idx="0">
                <a:schemeClr val="accent1"/>
              </a:fillRef>
              <a:effectRef idx="0">
                <a:schemeClr val="accent1"/>
              </a:effectRef>
              <a:fontRef idx="minor">
                <a:schemeClr val="tx1"/>
              </a:fontRef>
            </p:style>
          </p:cxnSp>
        </p:grpSp>
        <p:grpSp>
          <p:nvGrpSpPr>
            <p:cNvPr id="25" name="Group 24"/>
            <p:cNvGrpSpPr/>
            <p:nvPr/>
          </p:nvGrpSpPr>
          <p:grpSpPr>
            <a:xfrm>
              <a:off x="4129917" y="3159621"/>
              <a:ext cx="293615" cy="553998"/>
              <a:chOff x="2095587" y="2835479"/>
              <a:chExt cx="293615" cy="553998"/>
            </a:xfrm>
          </p:grpSpPr>
          <p:sp>
            <p:nvSpPr>
              <p:cNvPr id="26" name="TextBox 25"/>
              <p:cNvSpPr txBox="1"/>
              <p:nvPr/>
            </p:nvSpPr>
            <p:spPr>
              <a:xfrm>
                <a:off x="2095587" y="2835479"/>
                <a:ext cx="293615" cy="553998"/>
              </a:xfrm>
              <a:prstGeom prst="rect">
                <a:avLst/>
              </a:prstGeom>
              <a:noFill/>
            </p:spPr>
            <p:txBody>
              <a:bodyPr wrap="square" rtlCol="0">
                <a:spAutoFit/>
              </a:bodyPr>
              <a:lstStyle/>
              <a:p>
                <a:pPr algn="ctr">
                  <a:lnSpc>
                    <a:spcPts val="1800"/>
                  </a:lnSpc>
                </a:pPr>
                <a:r>
                  <a:rPr lang="en-GB" dirty="0"/>
                  <a:t>3</a:t>
                </a:r>
              </a:p>
              <a:p>
                <a:pPr algn="ctr">
                  <a:lnSpc>
                    <a:spcPts val="1800"/>
                  </a:lnSpc>
                </a:pPr>
                <a:r>
                  <a:rPr lang="en-GB" dirty="0"/>
                  <a:t>4</a:t>
                </a:r>
              </a:p>
            </p:txBody>
          </p:sp>
          <p:cxnSp>
            <p:nvCxnSpPr>
              <p:cNvPr id="27" name="Straight Connector 26"/>
              <p:cNvCxnSpPr/>
              <p:nvPr/>
            </p:nvCxnSpPr>
            <p:spPr>
              <a:xfrm>
                <a:off x="2171356" y="3090972"/>
                <a:ext cx="126074" cy="0"/>
              </a:xfrm>
              <a:prstGeom prst="line">
                <a:avLst/>
              </a:prstGeom>
              <a:ln w="19050">
                <a:solidFill>
                  <a:schemeClr val="tx1">
                    <a:lumMod val="90000"/>
                    <a:lumOff val="10000"/>
                  </a:schemeClr>
                </a:solidFill>
              </a:ln>
            </p:spPr>
            <p:style>
              <a:lnRef idx="1">
                <a:schemeClr val="accent1"/>
              </a:lnRef>
              <a:fillRef idx="0">
                <a:schemeClr val="accent1"/>
              </a:fillRef>
              <a:effectRef idx="0">
                <a:schemeClr val="accent1"/>
              </a:effectRef>
              <a:fontRef idx="minor">
                <a:schemeClr val="tx1"/>
              </a:fontRef>
            </p:style>
          </p:cxnSp>
        </p:grpSp>
        <p:grpSp>
          <p:nvGrpSpPr>
            <p:cNvPr id="28" name="Group 27"/>
            <p:cNvGrpSpPr/>
            <p:nvPr/>
          </p:nvGrpSpPr>
          <p:grpSpPr>
            <a:xfrm>
              <a:off x="3098351" y="3515661"/>
              <a:ext cx="293615" cy="553998"/>
              <a:chOff x="2390862" y="2835479"/>
              <a:chExt cx="293615" cy="553998"/>
            </a:xfrm>
          </p:grpSpPr>
          <p:sp>
            <p:nvSpPr>
              <p:cNvPr id="29" name="TextBox 28"/>
              <p:cNvSpPr txBox="1"/>
              <p:nvPr/>
            </p:nvSpPr>
            <p:spPr>
              <a:xfrm>
                <a:off x="2390862" y="2835479"/>
                <a:ext cx="293615" cy="553998"/>
              </a:xfrm>
              <a:prstGeom prst="rect">
                <a:avLst/>
              </a:prstGeom>
              <a:noFill/>
            </p:spPr>
            <p:txBody>
              <a:bodyPr wrap="square" rtlCol="0">
                <a:spAutoFit/>
              </a:bodyPr>
              <a:lstStyle/>
              <a:p>
                <a:pPr algn="ctr">
                  <a:lnSpc>
                    <a:spcPts val="1800"/>
                  </a:lnSpc>
                </a:pPr>
                <a:r>
                  <a:rPr lang="en-GB" dirty="0"/>
                  <a:t>66</a:t>
                </a:r>
              </a:p>
            </p:txBody>
          </p:sp>
          <p:cxnSp>
            <p:nvCxnSpPr>
              <p:cNvPr id="30" name="Straight Connector 29"/>
              <p:cNvCxnSpPr/>
              <p:nvPr/>
            </p:nvCxnSpPr>
            <p:spPr>
              <a:xfrm>
                <a:off x="2466631" y="3090972"/>
                <a:ext cx="126074" cy="0"/>
              </a:xfrm>
              <a:prstGeom prst="line">
                <a:avLst/>
              </a:prstGeom>
              <a:ln w="19050">
                <a:solidFill>
                  <a:schemeClr val="tx1">
                    <a:lumMod val="90000"/>
                    <a:lumOff val="10000"/>
                  </a:schemeClr>
                </a:solidFill>
              </a:ln>
            </p:spPr>
            <p:style>
              <a:lnRef idx="1">
                <a:schemeClr val="accent1"/>
              </a:lnRef>
              <a:fillRef idx="0">
                <a:schemeClr val="accent1"/>
              </a:fillRef>
              <a:effectRef idx="0">
                <a:schemeClr val="accent1"/>
              </a:effectRef>
              <a:fontRef idx="minor">
                <a:schemeClr val="tx1"/>
              </a:fontRef>
            </p:style>
          </p:cxnSp>
        </p:grpSp>
        <p:grpSp>
          <p:nvGrpSpPr>
            <p:cNvPr id="31" name="Group 30"/>
            <p:cNvGrpSpPr/>
            <p:nvPr/>
          </p:nvGrpSpPr>
          <p:grpSpPr>
            <a:xfrm>
              <a:off x="5042412" y="3515661"/>
              <a:ext cx="293615" cy="553998"/>
              <a:chOff x="2390862" y="2835479"/>
              <a:chExt cx="293615" cy="553998"/>
            </a:xfrm>
          </p:grpSpPr>
          <p:sp>
            <p:nvSpPr>
              <p:cNvPr id="32" name="TextBox 31"/>
              <p:cNvSpPr txBox="1"/>
              <p:nvPr/>
            </p:nvSpPr>
            <p:spPr>
              <a:xfrm>
                <a:off x="2390862" y="2835479"/>
                <a:ext cx="293615" cy="553998"/>
              </a:xfrm>
              <a:prstGeom prst="rect">
                <a:avLst/>
              </a:prstGeom>
              <a:noFill/>
            </p:spPr>
            <p:txBody>
              <a:bodyPr wrap="square" rtlCol="0">
                <a:spAutoFit/>
              </a:bodyPr>
              <a:lstStyle/>
              <a:p>
                <a:pPr algn="ctr">
                  <a:lnSpc>
                    <a:spcPts val="1800"/>
                  </a:lnSpc>
                </a:pPr>
                <a:r>
                  <a:rPr lang="en-GB" dirty="0"/>
                  <a:t>3</a:t>
                </a:r>
              </a:p>
              <a:p>
                <a:pPr algn="ctr">
                  <a:lnSpc>
                    <a:spcPts val="1800"/>
                  </a:lnSpc>
                </a:pPr>
                <a:r>
                  <a:rPr lang="en-GB" dirty="0"/>
                  <a:t>4</a:t>
                </a:r>
              </a:p>
            </p:txBody>
          </p:sp>
          <p:cxnSp>
            <p:nvCxnSpPr>
              <p:cNvPr id="33" name="Straight Connector 32"/>
              <p:cNvCxnSpPr/>
              <p:nvPr/>
            </p:nvCxnSpPr>
            <p:spPr>
              <a:xfrm>
                <a:off x="2466631" y="3090972"/>
                <a:ext cx="126074" cy="0"/>
              </a:xfrm>
              <a:prstGeom prst="line">
                <a:avLst/>
              </a:prstGeom>
              <a:ln w="19050">
                <a:solidFill>
                  <a:schemeClr val="tx1">
                    <a:lumMod val="90000"/>
                    <a:lumOff val="10000"/>
                  </a:schemeClr>
                </a:solidFill>
              </a:ln>
            </p:spPr>
            <p:style>
              <a:lnRef idx="1">
                <a:schemeClr val="accent1"/>
              </a:lnRef>
              <a:fillRef idx="0">
                <a:schemeClr val="accent1"/>
              </a:fillRef>
              <a:effectRef idx="0">
                <a:schemeClr val="accent1"/>
              </a:effectRef>
              <a:fontRef idx="minor">
                <a:schemeClr val="tx1"/>
              </a:fontRef>
            </p:style>
          </p:cxnSp>
        </p:grpSp>
      </p:grpSp>
      <p:graphicFrame>
        <p:nvGraphicFramePr>
          <p:cNvPr id="34" name="Table 33"/>
          <p:cNvGraphicFramePr>
            <a:graphicFrameLocks noGrp="1"/>
          </p:cNvGraphicFramePr>
          <p:nvPr>
            <p:extLst>
              <p:ext uri="{D42A27DB-BD31-4B8C-83A1-F6EECF244321}">
                <p14:modId xmlns:p14="http://schemas.microsoft.com/office/powerpoint/2010/main" val="3534915275"/>
              </p:ext>
            </p:extLst>
          </p:nvPr>
        </p:nvGraphicFramePr>
        <p:xfrm>
          <a:off x="5081802" y="4101367"/>
          <a:ext cx="2966478" cy="741680"/>
        </p:xfrm>
        <a:graphic>
          <a:graphicData uri="http://schemas.openxmlformats.org/drawingml/2006/table">
            <a:tbl>
              <a:tblPr>
                <a:tableStyleId>{5C22544A-7EE6-4342-B048-85BDC9FD1C3A}</a:tableStyleId>
              </a:tblPr>
              <a:tblGrid>
                <a:gridCol w="494413">
                  <a:extLst>
                    <a:ext uri="{9D8B030D-6E8A-4147-A177-3AD203B41FA5}">
                      <a16:colId xmlns:a16="http://schemas.microsoft.com/office/drawing/2014/main" val="20000"/>
                    </a:ext>
                  </a:extLst>
                </a:gridCol>
                <a:gridCol w="494413">
                  <a:extLst>
                    <a:ext uri="{9D8B030D-6E8A-4147-A177-3AD203B41FA5}">
                      <a16:colId xmlns:a16="http://schemas.microsoft.com/office/drawing/2014/main" val="20001"/>
                    </a:ext>
                  </a:extLst>
                </a:gridCol>
                <a:gridCol w="494413">
                  <a:extLst>
                    <a:ext uri="{9D8B030D-6E8A-4147-A177-3AD203B41FA5}">
                      <a16:colId xmlns:a16="http://schemas.microsoft.com/office/drawing/2014/main" val="20002"/>
                    </a:ext>
                  </a:extLst>
                </a:gridCol>
                <a:gridCol w="494413">
                  <a:extLst>
                    <a:ext uri="{9D8B030D-6E8A-4147-A177-3AD203B41FA5}">
                      <a16:colId xmlns:a16="http://schemas.microsoft.com/office/drawing/2014/main" val="20003"/>
                    </a:ext>
                  </a:extLst>
                </a:gridCol>
                <a:gridCol w="494413">
                  <a:extLst>
                    <a:ext uri="{9D8B030D-6E8A-4147-A177-3AD203B41FA5}">
                      <a16:colId xmlns:a16="http://schemas.microsoft.com/office/drawing/2014/main" val="20004"/>
                    </a:ext>
                  </a:extLst>
                </a:gridCol>
                <a:gridCol w="494413">
                  <a:extLst>
                    <a:ext uri="{9D8B030D-6E8A-4147-A177-3AD203B41FA5}">
                      <a16:colId xmlns:a16="http://schemas.microsoft.com/office/drawing/2014/main" val="20005"/>
                    </a:ext>
                  </a:extLst>
                </a:gridCol>
              </a:tblGrid>
              <a:tr h="370840">
                <a:tc gridSpan="6">
                  <a:txBody>
                    <a:bodyPr/>
                    <a:lstStyle/>
                    <a:p>
                      <a:pPr algn="ctr"/>
                      <a:r>
                        <a:rPr lang="en-GB" dirty="0"/>
                        <a:t>30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hMerge="1">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hMerge="1">
                  <a:txBody>
                    <a:bodyPr/>
                    <a:lstStyle/>
                    <a:p>
                      <a:pPr algn="ctr"/>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extLst>
                  <a:ext uri="{0D108BD9-81ED-4DB2-BD59-A6C34878D82A}">
                    <a16:rowId xmlns:a16="http://schemas.microsoft.com/office/drawing/2014/main" val="10000"/>
                  </a:ext>
                </a:extLst>
              </a:tr>
              <a:tr h="370840">
                <a:tc>
                  <a:txBody>
                    <a:bodyPr/>
                    <a:lstStyle/>
                    <a:p>
                      <a:pPr algn="ctr"/>
                      <a:r>
                        <a:rPr lang="en-US" dirty="0">
                          <a:solidFill>
                            <a:schemeClr val="tx1">
                              <a:lumMod val="90000"/>
                              <a:lumOff val="10000"/>
                            </a:schemeClr>
                          </a:solidFill>
                        </a:rPr>
                        <a:t>5</a:t>
                      </a:r>
                      <a:endParaRPr lang="en-GB" dirty="0">
                        <a:solidFill>
                          <a:schemeClr val="tx1">
                            <a:lumMod val="90000"/>
                            <a:lumOff val="1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60000"/>
                        <a:lumOff val="4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solidFill>
                            <a:schemeClr val="tx1">
                              <a:lumMod val="90000"/>
                              <a:lumOff val="10000"/>
                            </a:schemeClr>
                          </a:solidFill>
                        </a:rPr>
                        <a:t>5</a:t>
                      </a:r>
                      <a:endParaRPr lang="en-GB" dirty="0">
                        <a:solidFill>
                          <a:schemeClr val="tx1">
                            <a:lumMod val="90000"/>
                            <a:lumOff val="1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60000"/>
                        <a:lumOff val="4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solidFill>
                            <a:schemeClr val="tx1">
                              <a:lumMod val="90000"/>
                              <a:lumOff val="10000"/>
                            </a:schemeClr>
                          </a:solidFill>
                        </a:rPr>
                        <a:t>5</a:t>
                      </a:r>
                      <a:endParaRPr lang="en-GB" dirty="0">
                        <a:solidFill>
                          <a:schemeClr val="tx1">
                            <a:lumMod val="90000"/>
                            <a:lumOff val="1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60000"/>
                        <a:lumOff val="4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solidFill>
                            <a:schemeClr val="tx1">
                              <a:lumMod val="90000"/>
                              <a:lumOff val="10000"/>
                            </a:schemeClr>
                          </a:solidFill>
                        </a:rPr>
                        <a:t>5</a:t>
                      </a:r>
                      <a:endParaRPr lang="en-GB" dirty="0">
                        <a:solidFill>
                          <a:schemeClr val="tx1">
                            <a:lumMod val="90000"/>
                            <a:lumOff val="1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60000"/>
                        <a:lumOff val="4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dirty="0">
                          <a:solidFill>
                            <a:schemeClr val="tx1">
                              <a:lumMod val="90000"/>
                              <a:lumOff val="10000"/>
                            </a:schemeClr>
                          </a:solidFill>
                        </a:rPr>
                        <a:t>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60000"/>
                        <a:lumOff val="4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dirty="0">
                          <a:solidFill>
                            <a:schemeClr val="tx1">
                              <a:lumMod val="90000"/>
                              <a:lumOff val="10000"/>
                            </a:schemeClr>
                          </a:solidFill>
                        </a:rPr>
                        <a:t>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60000"/>
                        <a:lumOff val="40000"/>
                      </a:schemeClr>
                    </a:solidFill>
                  </a:tcPr>
                </a:tc>
                <a:extLst>
                  <a:ext uri="{0D108BD9-81ED-4DB2-BD59-A6C34878D82A}">
                    <a16:rowId xmlns:a16="http://schemas.microsoft.com/office/drawing/2014/main" val="10001"/>
                  </a:ext>
                </a:extLst>
              </a:tr>
            </a:tbl>
          </a:graphicData>
        </a:graphic>
      </p:graphicFrame>
      <p:graphicFrame>
        <p:nvGraphicFramePr>
          <p:cNvPr id="35" name="Table 34"/>
          <p:cNvGraphicFramePr>
            <a:graphicFrameLocks noGrp="1"/>
          </p:cNvGraphicFramePr>
          <p:nvPr>
            <p:extLst>
              <p:ext uri="{D42A27DB-BD31-4B8C-83A1-F6EECF244321}">
                <p14:modId xmlns:p14="http://schemas.microsoft.com/office/powerpoint/2010/main" val="430311516"/>
              </p:ext>
            </p:extLst>
          </p:nvPr>
        </p:nvGraphicFramePr>
        <p:xfrm>
          <a:off x="5081802" y="5093445"/>
          <a:ext cx="2966480" cy="741680"/>
        </p:xfrm>
        <a:graphic>
          <a:graphicData uri="http://schemas.openxmlformats.org/drawingml/2006/table">
            <a:tbl>
              <a:tblPr>
                <a:tableStyleId>{5C22544A-7EE6-4342-B048-85BDC9FD1C3A}</a:tableStyleId>
              </a:tblPr>
              <a:tblGrid>
                <a:gridCol w="741620">
                  <a:extLst>
                    <a:ext uri="{9D8B030D-6E8A-4147-A177-3AD203B41FA5}">
                      <a16:colId xmlns:a16="http://schemas.microsoft.com/office/drawing/2014/main" val="20000"/>
                    </a:ext>
                  </a:extLst>
                </a:gridCol>
                <a:gridCol w="741620">
                  <a:extLst>
                    <a:ext uri="{9D8B030D-6E8A-4147-A177-3AD203B41FA5}">
                      <a16:colId xmlns:a16="http://schemas.microsoft.com/office/drawing/2014/main" val="20001"/>
                    </a:ext>
                  </a:extLst>
                </a:gridCol>
                <a:gridCol w="741620">
                  <a:extLst>
                    <a:ext uri="{9D8B030D-6E8A-4147-A177-3AD203B41FA5}">
                      <a16:colId xmlns:a16="http://schemas.microsoft.com/office/drawing/2014/main" val="20002"/>
                    </a:ext>
                  </a:extLst>
                </a:gridCol>
                <a:gridCol w="741620">
                  <a:extLst>
                    <a:ext uri="{9D8B030D-6E8A-4147-A177-3AD203B41FA5}">
                      <a16:colId xmlns:a16="http://schemas.microsoft.com/office/drawing/2014/main" val="20003"/>
                    </a:ext>
                  </a:extLst>
                </a:gridCol>
              </a:tblGrid>
              <a:tr h="370840">
                <a:tc gridSpan="4">
                  <a:txBody>
                    <a:bodyPr/>
                    <a:lstStyle/>
                    <a:p>
                      <a:pPr algn="ctr"/>
                      <a:r>
                        <a:rPr lang="en-GB" dirty="0"/>
                        <a:t>44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hMerge="1">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370840">
                <a:tc>
                  <a:txBody>
                    <a:bodyPr/>
                    <a:lstStyle/>
                    <a:p>
                      <a:pPr algn="ctr"/>
                      <a:r>
                        <a:rPr lang="en-US" dirty="0">
                          <a:solidFill>
                            <a:schemeClr val="tx1">
                              <a:lumMod val="90000"/>
                              <a:lumOff val="10000"/>
                            </a:schemeClr>
                          </a:solidFill>
                        </a:rPr>
                        <a:t>11</a:t>
                      </a:r>
                      <a:endParaRPr lang="en-GB" dirty="0">
                        <a:solidFill>
                          <a:schemeClr val="tx1">
                            <a:lumMod val="90000"/>
                            <a:lumOff val="1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60000"/>
                        <a:lumOff val="4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solidFill>
                            <a:schemeClr val="tx1">
                              <a:lumMod val="90000"/>
                              <a:lumOff val="10000"/>
                            </a:schemeClr>
                          </a:solidFill>
                        </a:rPr>
                        <a:t>11</a:t>
                      </a:r>
                      <a:endParaRPr lang="en-GB" dirty="0">
                        <a:solidFill>
                          <a:schemeClr val="tx1">
                            <a:lumMod val="90000"/>
                            <a:lumOff val="1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60000"/>
                        <a:lumOff val="4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solidFill>
                            <a:schemeClr val="tx1">
                              <a:lumMod val="90000"/>
                              <a:lumOff val="10000"/>
                            </a:schemeClr>
                          </a:solidFill>
                        </a:rPr>
                        <a:t>11</a:t>
                      </a:r>
                      <a:endParaRPr lang="en-GB" dirty="0">
                        <a:solidFill>
                          <a:schemeClr val="tx1">
                            <a:lumMod val="90000"/>
                            <a:lumOff val="1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60000"/>
                        <a:lumOff val="4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solidFill>
                            <a:schemeClr val="tx1">
                              <a:lumMod val="90000"/>
                              <a:lumOff val="10000"/>
                            </a:schemeClr>
                          </a:solidFill>
                        </a:rPr>
                        <a:t>11</a:t>
                      </a:r>
                      <a:endParaRPr lang="en-GB" dirty="0">
                        <a:solidFill>
                          <a:schemeClr val="tx1">
                            <a:lumMod val="90000"/>
                            <a:lumOff val="1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bl>
          </a:graphicData>
        </a:graphic>
      </p:graphicFrame>
      <p:sp>
        <p:nvSpPr>
          <p:cNvPr id="38" name="Rectangle 37"/>
          <p:cNvSpPr/>
          <p:nvPr/>
        </p:nvSpPr>
        <p:spPr>
          <a:xfrm>
            <a:off x="3951678" y="702863"/>
            <a:ext cx="1063301" cy="355276"/>
          </a:xfrm>
          <a:prstGeom prst="rect">
            <a:avLst/>
          </a:prstGeom>
          <a:solidFill>
            <a:srgbClr val="007AC3"/>
          </a:solidFill>
        </p:spPr>
        <p:txBody>
          <a:bodyPr wrap="square" lIns="180000" tIns="36000" rIns="180000" bIns="72000" anchor="ctr">
            <a:spAutoFit/>
          </a:bodyPr>
          <a:lstStyle/>
          <a:p>
            <a:pPr algn="ctr"/>
            <a:r>
              <a:rPr lang="en-GB" altLang="en-US" sz="1600" b="1" dirty="0">
                <a:solidFill>
                  <a:schemeClr val="bg1"/>
                </a:solidFill>
              </a:rPr>
              <a:t>Deeper</a:t>
            </a:r>
            <a:endParaRPr lang="en-GB" sz="1600" b="1" dirty="0">
              <a:solidFill>
                <a:schemeClr val="bg1"/>
              </a:solidFill>
            </a:endParaRPr>
          </a:p>
        </p:txBody>
      </p:sp>
      <p:sp>
        <p:nvSpPr>
          <p:cNvPr id="41" name="Rectangle 40"/>
          <p:cNvSpPr/>
          <p:nvPr/>
        </p:nvSpPr>
        <p:spPr>
          <a:xfrm>
            <a:off x="860357" y="2458271"/>
            <a:ext cx="3107443" cy="369332"/>
          </a:xfrm>
          <a:prstGeom prst="rect">
            <a:avLst/>
          </a:prstGeom>
        </p:spPr>
        <p:txBody>
          <a:bodyPr wrap="square">
            <a:spAutoFit/>
          </a:bodyPr>
          <a:lstStyle/>
          <a:p>
            <a:r>
              <a:rPr lang="en-GB" dirty="0">
                <a:latin typeface="Twinkl" pitchFamily="2" charset="0"/>
              </a:rPr>
              <a:t>True or false? Convince me.</a:t>
            </a:r>
            <a:endParaRPr lang="en-GB" dirty="0"/>
          </a:p>
        </p:txBody>
      </p:sp>
      <p:sp>
        <p:nvSpPr>
          <p:cNvPr id="42" name="Rectangle 41"/>
          <p:cNvSpPr/>
          <p:nvPr/>
        </p:nvSpPr>
        <p:spPr>
          <a:xfrm>
            <a:off x="445575" y="702863"/>
            <a:ext cx="3506104" cy="355276"/>
          </a:xfrm>
          <a:prstGeom prst="rect">
            <a:avLst/>
          </a:prstGeom>
          <a:solidFill>
            <a:srgbClr val="072F54"/>
          </a:solidFill>
        </p:spPr>
        <p:txBody>
          <a:bodyPr wrap="square" lIns="180000" tIns="36000" rIns="180000" bIns="72000" anchor="ctr">
            <a:spAutoFit/>
          </a:bodyPr>
          <a:lstStyle/>
          <a:p>
            <a:r>
              <a:rPr lang="en-GB" altLang="en-US" sz="1600" b="1" dirty="0">
                <a:solidFill>
                  <a:schemeClr val="bg1"/>
                </a:solidFill>
              </a:rPr>
              <a:t>Calculate Fractions of a Quantity</a:t>
            </a:r>
            <a:endParaRPr lang="en-GB" sz="1600" b="1" dirty="0">
              <a:solidFill>
                <a:schemeClr val="bg1"/>
              </a:solidFill>
            </a:endParaRPr>
          </a:p>
        </p:txBody>
      </p:sp>
      <p:cxnSp>
        <p:nvCxnSpPr>
          <p:cNvPr id="43" name="Straight Connector 42"/>
          <p:cNvCxnSpPr/>
          <p:nvPr/>
        </p:nvCxnSpPr>
        <p:spPr>
          <a:xfrm>
            <a:off x="3951678" y="678917"/>
            <a:ext cx="0" cy="39600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95136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7"/>
                                        </p:tgtEl>
                                        <p:attrNameLst>
                                          <p:attrName>style.visibility</p:attrName>
                                        </p:attrNameLst>
                                      </p:cBhvr>
                                      <p:to>
                                        <p:strVal val="visible"/>
                                      </p:to>
                                    </p:set>
                                    <p:animEffect transition="in" filter="fade">
                                      <p:cBhvr>
                                        <p:cTn id="13" dur="500"/>
                                        <p:tgtEl>
                                          <p:spTgt spid="37"/>
                                        </p:tgtEl>
                                      </p:cBhvr>
                                    </p:animEffect>
                                  </p:childTnLst>
                                </p:cTn>
                              </p:par>
                              <p:par>
                                <p:cTn id="14" presetID="10" presetClass="entr" presetSubtype="0" fill="hold" nodeType="withEffect">
                                  <p:stCondLst>
                                    <p:cond delay="0"/>
                                  </p:stCondLst>
                                  <p:childTnLst>
                                    <p:set>
                                      <p:cBhvr>
                                        <p:cTn id="15" dur="1" fill="hold">
                                          <p:stCondLst>
                                            <p:cond delay="0"/>
                                          </p:stCondLst>
                                        </p:cTn>
                                        <p:tgtEl>
                                          <p:spTgt spid="35"/>
                                        </p:tgtEl>
                                        <p:attrNameLst>
                                          <p:attrName>style.visibility</p:attrName>
                                        </p:attrNameLst>
                                      </p:cBhvr>
                                      <p:to>
                                        <p:strVal val="visible"/>
                                      </p:to>
                                    </p:set>
                                    <p:animEffect transition="in" filter="fade">
                                      <p:cBhvr>
                                        <p:cTn id="16"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 name="Picture 7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02250" y="532799"/>
            <a:ext cx="702000" cy="702000"/>
          </a:xfrm>
          <a:prstGeom prst="rect">
            <a:avLst/>
          </a:prstGeom>
        </p:spPr>
      </p:pic>
      <p:sp>
        <p:nvSpPr>
          <p:cNvPr id="2" name="Rectangle 1"/>
          <p:cNvSpPr/>
          <p:nvPr/>
        </p:nvSpPr>
        <p:spPr>
          <a:xfrm>
            <a:off x="1552016" y="1451263"/>
            <a:ext cx="2945130" cy="369332"/>
          </a:xfrm>
          <a:prstGeom prst="rect">
            <a:avLst/>
          </a:prstGeom>
        </p:spPr>
        <p:txBody>
          <a:bodyPr wrap="square">
            <a:spAutoFit/>
          </a:bodyPr>
          <a:lstStyle/>
          <a:p>
            <a:pPr algn="ctr"/>
            <a:r>
              <a:rPr lang="en-GB" dirty="0"/>
              <a:t>Complete the calculations.</a:t>
            </a:r>
          </a:p>
        </p:txBody>
      </p:sp>
      <p:sp>
        <p:nvSpPr>
          <p:cNvPr id="38" name="Rectangle 37"/>
          <p:cNvSpPr/>
          <p:nvPr/>
        </p:nvSpPr>
        <p:spPr>
          <a:xfrm>
            <a:off x="3965495" y="702863"/>
            <a:ext cx="1063301" cy="355276"/>
          </a:xfrm>
          <a:prstGeom prst="rect">
            <a:avLst/>
          </a:prstGeom>
          <a:solidFill>
            <a:srgbClr val="007AC3"/>
          </a:solidFill>
        </p:spPr>
        <p:txBody>
          <a:bodyPr wrap="square" lIns="180000" tIns="36000" rIns="180000" bIns="72000" anchor="ctr">
            <a:spAutoFit/>
          </a:bodyPr>
          <a:lstStyle/>
          <a:p>
            <a:pPr algn="ctr"/>
            <a:r>
              <a:rPr lang="en-GB" altLang="en-US" sz="1600" b="1" dirty="0">
                <a:solidFill>
                  <a:schemeClr val="bg1"/>
                </a:solidFill>
              </a:rPr>
              <a:t>Deeper</a:t>
            </a:r>
            <a:endParaRPr lang="en-GB" sz="1600" b="1" dirty="0">
              <a:solidFill>
                <a:schemeClr val="bg1"/>
              </a:solidFill>
            </a:endParaRP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86216" y="2012130"/>
            <a:ext cx="5867400" cy="3574815"/>
          </a:xfrm>
          <a:prstGeom prst="rect">
            <a:avLst/>
          </a:prstGeom>
        </p:spPr>
      </p:pic>
      <p:cxnSp>
        <p:nvCxnSpPr>
          <p:cNvPr id="42" name="Straight Connector 41"/>
          <p:cNvCxnSpPr/>
          <p:nvPr/>
        </p:nvCxnSpPr>
        <p:spPr>
          <a:xfrm>
            <a:off x="3202580" y="3088641"/>
            <a:ext cx="264960" cy="0"/>
          </a:xfrm>
          <a:prstGeom prst="line">
            <a:avLst/>
          </a:prstGeom>
          <a:ln w="19050">
            <a:solidFill>
              <a:schemeClr val="tx1">
                <a:lumMod val="90000"/>
                <a:lumOff val="10000"/>
              </a:schemeClr>
            </a:solidFill>
          </a:ln>
        </p:spPr>
        <p:style>
          <a:lnRef idx="1">
            <a:schemeClr val="accent1"/>
          </a:lnRef>
          <a:fillRef idx="0">
            <a:schemeClr val="accent1"/>
          </a:fillRef>
          <a:effectRef idx="0">
            <a:schemeClr val="accent1"/>
          </a:effectRef>
          <a:fontRef idx="minor">
            <a:schemeClr val="tx1"/>
          </a:fontRef>
        </p:style>
      </p:cxnSp>
      <p:sp>
        <p:nvSpPr>
          <p:cNvPr id="43" name="TextBox 42"/>
          <p:cNvSpPr txBox="1"/>
          <p:nvPr/>
        </p:nvSpPr>
        <p:spPr>
          <a:xfrm>
            <a:off x="2784454" y="2976751"/>
            <a:ext cx="4045232" cy="323165"/>
          </a:xfrm>
          <a:prstGeom prst="rect">
            <a:avLst/>
          </a:prstGeom>
          <a:noFill/>
        </p:spPr>
        <p:txBody>
          <a:bodyPr wrap="square" rtlCol="0">
            <a:spAutoFit/>
          </a:bodyPr>
          <a:lstStyle/>
          <a:p>
            <a:pPr algn="ctr">
              <a:lnSpc>
                <a:spcPts val="1800"/>
              </a:lnSpc>
            </a:pPr>
            <a:r>
              <a:rPr lang="en-GB" sz="4000" dirty="0">
                <a:solidFill>
                  <a:schemeClr val="tx1">
                    <a:lumMod val="90000"/>
                    <a:lumOff val="10000"/>
                  </a:schemeClr>
                </a:solidFill>
                <a:latin typeface="Kalam" panose="02000000000000000000" pitchFamily="2" charset="0"/>
                <a:cs typeface="Kalam" panose="02000000000000000000" pitchFamily="2" charset="0"/>
              </a:rPr>
              <a:t>of 33 = 22</a:t>
            </a:r>
          </a:p>
        </p:txBody>
      </p:sp>
      <p:sp>
        <p:nvSpPr>
          <p:cNvPr id="44" name="TextBox 43"/>
          <p:cNvSpPr txBox="1"/>
          <p:nvPr/>
        </p:nvSpPr>
        <p:spPr>
          <a:xfrm>
            <a:off x="3178230" y="3267417"/>
            <a:ext cx="289310" cy="323165"/>
          </a:xfrm>
          <a:prstGeom prst="rect">
            <a:avLst/>
          </a:prstGeom>
          <a:noFill/>
        </p:spPr>
        <p:txBody>
          <a:bodyPr wrap="square" rtlCol="0">
            <a:spAutoFit/>
          </a:bodyPr>
          <a:lstStyle/>
          <a:p>
            <a:pPr algn="ctr">
              <a:lnSpc>
                <a:spcPts val="1800"/>
              </a:lnSpc>
            </a:pPr>
            <a:r>
              <a:rPr lang="en-GB" sz="3600" dirty="0">
                <a:solidFill>
                  <a:schemeClr val="tx1">
                    <a:lumMod val="90000"/>
                    <a:lumOff val="10000"/>
                  </a:schemeClr>
                </a:solidFill>
                <a:latin typeface="Kalam" panose="02000000000000000000" pitchFamily="2" charset="0"/>
                <a:cs typeface="Kalam" panose="02000000000000000000" pitchFamily="2" charset="0"/>
              </a:rPr>
              <a:t>3</a:t>
            </a:r>
          </a:p>
        </p:txBody>
      </p:sp>
      <p:sp>
        <p:nvSpPr>
          <p:cNvPr id="18" name="Oval 17"/>
          <p:cNvSpPr/>
          <p:nvPr/>
        </p:nvSpPr>
        <p:spPr>
          <a:xfrm>
            <a:off x="3168398" y="2689007"/>
            <a:ext cx="360000" cy="360000"/>
          </a:xfrm>
          <a:prstGeom prst="ellipse">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45" name="Straight Connector 44"/>
          <p:cNvCxnSpPr/>
          <p:nvPr/>
        </p:nvCxnSpPr>
        <p:spPr>
          <a:xfrm>
            <a:off x="3202580" y="4333298"/>
            <a:ext cx="264960" cy="0"/>
          </a:xfrm>
          <a:prstGeom prst="line">
            <a:avLst/>
          </a:prstGeom>
          <a:ln w="19050">
            <a:solidFill>
              <a:schemeClr val="tx1">
                <a:lumMod val="90000"/>
                <a:lumOff val="10000"/>
              </a:schemeClr>
            </a:solidFill>
          </a:ln>
        </p:spPr>
        <p:style>
          <a:lnRef idx="1">
            <a:schemeClr val="accent1"/>
          </a:lnRef>
          <a:fillRef idx="0">
            <a:schemeClr val="accent1"/>
          </a:fillRef>
          <a:effectRef idx="0">
            <a:schemeClr val="accent1"/>
          </a:effectRef>
          <a:fontRef idx="minor">
            <a:schemeClr val="tx1"/>
          </a:fontRef>
        </p:style>
      </p:cxnSp>
      <p:sp>
        <p:nvSpPr>
          <p:cNvPr id="46" name="TextBox 45"/>
          <p:cNvSpPr txBox="1"/>
          <p:nvPr/>
        </p:nvSpPr>
        <p:spPr>
          <a:xfrm>
            <a:off x="2784454" y="4221408"/>
            <a:ext cx="4045232" cy="323165"/>
          </a:xfrm>
          <a:prstGeom prst="rect">
            <a:avLst/>
          </a:prstGeom>
          <a:noFill/>
        </p:spPr>
        <p:txBody>
          <a:bodyPr wrap="square" rtlCol="0">
            <a:spAutoFit/>
          </a:bodyPr>
          <a:lstStyle/>
          <a:p>
            <a:pPr algn="ctr">
              <a:lnSpc>
                <a:spcPts val="1800"/>
              </a:lnSpc>
            </a:pPr>
            <a:r>
              <a:rPr lang="en-GB" sz="4000" dirty="0">
                <a:solidFill>
                  <a:schemeClr val="tx1">
                    <a:lumMod val="90000"/>
                    <a:lumOff val="10000"/>
                  </a:schemeClr>
                </a:solidFill>
                <a:latin typeface="Kalam" panose="02000000000000000000" pitchFamily="2" charset="0"/>
                <a:cs typeface="Kalam" panose="02000000000000000000" pitchFamily="2" charset="0"/>
              </a:rPr>
              <a:t>of      = 20</a:t>
            </a:r>
          </a:p>
        </p:txBody>
      </p:sp>
      <p:sp>
        <p:nvSpPr>
          <p:cNvPr id="47" name="TextBox 46"/>
          <p:cNvSpPr txBox="1"/>
          <p:nvPr/>
        </p:nvSpPr>
        <p:spPr>
          <a:xfrm>
            <a:off x="3197201" y="3950722"/>
            <a:ext cx="289310" cy="948978"/>
          </a:xfrm>
          <a:prstGeom prst="rect">
            <a:avLst/>
          </a:prstGeom>
          <a:noFill/>
        </p:spPr>
        <p:txBody>
          <a:bodyPr wrap="square" rtlCol="0">
            <a:spAutoFit/>
          </a:bodyPr>
          <a:lstStyle/>
          <a:p>
            <a:pPr algn="ctr">
              <a:lnSpc>
                <a:spcPts val="3200"/>
              </a:lnSpc>
            </a:pPr>
            <a:r>
              <a:rPr lang="en-GB" sz="3600" dirty="0">
                <a:solidFill>
                  <a:schemeClr val="tx1">
                    <a:lumMod val="90000"/>
                    <a:lumOff val="10000"/>
                  </a:schemeClr>
                </a:solidFill>
                <a:latin typeface="Kalam" panose="02000000000000000000" pitchFamily="2" charset="0"/>
                <a:cs typeface="Kalam" panose="02000000000000000000" pitchFamily="2" charset="0"/>
              </a:rPr>
              <a:t>5</a:t>
            </a:r>
          </a:p>
          <a:p>
            <a:pPr algn="ctr">
              <a:lnSpc>
                <a:spcPts val="3200"/>
              </a:lnSpc>
            </a:pPr>
            <a:r>
              <a:rPr lang="en-GB" sz="3600" dirty="0">
                <a:solidFill>
                  <a:schemeClr val="tx1">
                    <a:lumMod val="90000"/>
                    <a:lumOff val="10000"/>
                  </a:schemeClr>
                </a:solidFill>
                <a:latin typeface="Kalam" panose="02000000000000000000" pitchFamily="2" charset="0"/>
                <a:cs typeface="Kalam" panose="02000000000000000000" pitchFamily="2" charset="0"/>
              </a:rPr>
              <a:t>9</a:t>
            </a:r>
          </a:p>
        </p:txBody>
      </p:sp>
      <p:sp>
        <p:nvSpPr>
          <p:cNvPr id="49" name="Oval 48"/>
          <p:cNvSpPr/>
          <p:nvPr/>
        </p:nvSpPr>
        <p:spPr>
          <a:xfrm>
            <a:off x="4215250" y="3885946"/>
            <a:ext cx="684000" cy="684000"/>
          </a:xfrm>
          <a:prstGeom prst="ellipse">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 name="TextBox 49"/>
          <p:cNvSpPr txBox="1"/>
          <p:nvPr/>
        </p:nvSpPr>
        <p:spPr>
          <a:xfrm>
            <a:off x="3197201" y="2793669"/>
            <a:ext cx="289310" cy="323165"/>
          </a:xfrm>
          <a:prstGeom prst="rect">
            <a:avLst/>
          </a:prstGeom>
          <a:noFill/>
        </p:spPr>
        <p:txBody>
          <a:bodyPr wrap="square" rtlCol="0">
            <a:spAutoFit/>
          </a:bodyPr>
          <a:lstStyle/>
          <a:p>
            <a:pPr algn="ctr">
              <a:lnSpc>
                <a:spcPts val="1800"/>
              </a:lnSpc>
            </a:pPr>
            <a:r>
              <a:rPr lang="en-GB" sz="3600" dirty="0">
                <a:solidFill>
                  <a:srgbClr val="00B050"/>
                </a:solidFill>
                <a:latin typeface="Kalam" panose="02000000000000000000" pitchFamily="2" charset="0"/>
                <a:cs typeface="Kalam" panose="02000000000000000000" pitchFamily="2" charset="0"/>
              </a:rPr>
              <a:t>2</a:t>
            </a:r>
          </a:p>
        </p:txBody>
      </p:sp>
      <p:sp>
        <p:nvSpPr>
          <p:cNvPr id="51" name="TextBox 50"/>
          <p:cNvSpPr txBox="1"/>
          <p:nvPr/>
        </p:nvSpPr>
        <p:spPr>
          <a:xfrm>
            <a:off x="4199116" y="4193591"/>
            <a:ext cx="729556" cy="419346"/>
          </a:xfrm>
          <a:prstGeom prst="rect">
            <a:avLst/>
          </a:prstGeom>
          <a:noFill/>
        </p:spPr>
        <p:txBody>
          <a:bodyPr wrap="square" rtlCol="0">
            <a:spAutoFit/>
          </a:bodyPr>
          <a:lstStyle/>
          <a:p>
            <a:pPr algn="ctr">
              <a:lnSpc>
                <a:spcPts val="1800"/>
              </a:lnSpc>
            </a:pPr>
            <a:r>
              <a:rPr lang="en-GB" sz="4000" dirty="0">
                <a:solidFill>
                  <a:srgbClr val="00B050"/>
                </a:solidFill>
                <a:latin typeface="Kalam" panose="02000000000000000000" pitchFamily="2" charset="0"/>
                <a:cs typeface="Kalam" panose="02000000000000000000" pitchFamily="2" charset="0"/>
              </a:rPr>
              <a:t>36</a:t>
            </a:r>
          </a:p>
        </p:txBody>
      </p:sp>
      <p:sp>
        <p:nvSpPr>
          <p:cNvPr id="19" name="Rectangle 18"/>
          <p:cNvSpPr/>
          <p:nvPr/>
        </p:nvSpPr>
        <p:spPr>
          <a:xfrm>
            <a:off x="445575" y="702863"/>
            <a:ext cx="3506104" cy="355276"/>
          </a:xfrm>
          <a:prstGeom prst="rect">
            <a:avLst/>
          </a:prstGeom>
          <a:solidFill>
            <a:srgbClr val="072F54"/>
          </a:solidFill>
        </p:spPr>
        <p:txBody>
          <a:bodyPr wrap="square" lIns="180000" tIns="36000" rIns="180000" bIns="72000" anchor="ctr">
            <a:spAutoFit/>
          </a:bodyPr>
          <a:lstStyle/>
          <a:p>
            <a:r>
              <a:rPr lang="en-GB" altLang="en-US" sz="1600" b="1" dirty="0">
                <a:solidFill>
                  <a:schemeClr val="bg1"/>
                </a:solidFill>
              </a:rPr>
              <a:t>Calculate Fractions of a Quantity</a:t>
            </a:r>
            <a:endParaRPr lang="en-GB" sz="1600" b="1" dirty="0">
              <a:solidFill>
                <a:schemeClr val="bg1"/>
              </a:solidFill>
            </a:endParaRPr>
          </a:p>
        </p:txBody>
      </p:sp>
      <p:cxnSp>
        <p:nvCxnSpPr>
          <p:cNvPr id="20" name="Straight Connector 19"/>
          <p:cNvCxnSpPr/>
          <p:nvPr/>
        </p:nvCxnSpPr>
        <p:spPr>
          <a:xfrm>
            <a:off x="3951678" y="678917"/>
            <a:ext cx="0" cy="39600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04696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8"/>
                                        </p:tgtEl>
                                      </p:cBhvr>
                                    </p:animEffect>
                                    <p:set>
                                      <p:cBhvr>
                                        <p:cTn id="7" dur="1" fill="hold">
                                          <p:stCondLst>
                                            <p:cond delay="499"/>
                                          </p:stCondLst>
                                        </p:cTn>
                                        <p:tgtEl>
                                          <p:spTgt spid="18"/>
                                        </p:tgtEl>
                                        <p:attrNameLst>
                                          <p:attrName>style.visibility</p:attrName>
                                        </p:attrNameLst>
                                      </p:cBhvr>
                                      <p:to>
                                        <p:strVal val="hidden"/>
                                      </p:to>
                                    </p:set>
                                  </p:childTnLst>
                                </p:cTn>
                              </p:par>
                              <p:par>
                                <p:cTn id="8" presetID="10" presetClass="entr" presetSubtype="0" fill="hold" grpId="0" nodeType="withEffect">
                                  <p:stCondLst>
                                    <p:cond delay="0"/>
                                  </p:stCondLst>
                                  <p:childTnLst>
                                    <p:set>
                                      <p:cBhvr>
                                        <p:cTn id="9" dur="1" fill="hold">
                                          <p:stCondLst>
                                            <p:cond delay="0"/>
                                          </p:stCondLst>
                                        </p:cTn>
                                        <p:tgtEl>
                                          <p:spTgt spid="50"/>
                                        </p:tgtEl>
                                        <p:attrNameLst>
                                          <p:attrName>style.visibility</p:attrName>
                                        </p:attrNameLst>
                                      </p:cBhvr>
                                      <p:to>
                                        <p:strVal val="visible"/>
                                      </p:to>
                                    </p:set>
                                    <p:animEffect transition="in" filter="fade">
                                      <p:cBhvr>
                                        <p:cTn id="10" dur="500"/>
                                        <p:tgtEl>
                                          <p:spTgt spid="5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0" nodeType="clickEffect">
                                  <p:stCondLst>
                                    <p:cond delay="0"/>
                                  </p:stCondLst>
                                  <p:childTnLst>
                                    <p:animEffect transition="out" filter="fade">
                                      <p:cBhvr>
                                        <p:cTn id="14" dur="500"/>
                                        <p:tgtEl>
                                          <p:spTgt spid="49"/>
                                        </p:tgtEl>
                                      </p:cBhvr>
                                    </p:animEffect>
                                    <p:set>
                                      <p:cBhvr>
                                        <p:cTn id="15" dur="1" fill="hold">
                                          <p:stCondLst>
                                            <p:cond delay="499"/>
                                          </p:stCondLst>
                                        </p:cTn>
                                        <p:tgtEl>
                                          <p:spTgt spid="49"/>
                                        </p:tgtEl>
                                        <p:attrNameLst>
                                          <p:attrName>style.visibility</p:attrName>
                                        </p:attrNameLst>
                                      </p:cBhvr>
                                      <p:to>
                                        <p:strVal val="hidden"/>
                                      </p:to>
                                    </p:set>
                                  </p:childTnLst>
                                </p:cTn>
                              </p:par>
                              <p:par>
                                <p:cTn id="16" presetID="10" presetClass="entr" presetSubtype="0" fill="hold" grpId="0" nodeType="withEffect">
                                  <p:stCondLst>
                                    <p:cond delay="0"/>
                                  </p:stCondLst>
                                  <p:childTnLst>
                                    <p:set>
                                      <p:cBhvr>
                                        <p:cTn id="17" dur="1" fill="hold">
                                          <p:stCondLst>
                                            <p:cond delay="0"/>
                                          </p:stCondLst>
                                        </p:cTn>
                                        <p:tgtEl>
                                          <p:spTgt spid="51"/>
                                        </p:tgtEl>
                                        <p:attrNameLst>
                                          <p:attrName>style.visibility</p:attrName>
                                        </p:attrNameLst>
                                      </p:cBhvr>
                                      <p:to>
                                        <p:strVal val="visible"/>
                                      </p:to>
                                    </p:set>
                                    <p:animEffect transition="in" filter="fade">
                                      <p:cBhvr>
                                        <p:cTn id="18"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49" grpId="0" animBg="1"/>
      <p:bldP spid="50" grpId="0"/>
      <p:bldP spid="5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 name="Picture 7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02250" y="532799"/>
            <a:ext cx="702000" cy="702000"/>
          </a:xfrm>
          <a:prstGeom prst="rect">
            <a:avLst/>
          </a:prstGeom>
        </p:spPr>
      </p:pic>
      <p:sp>
        <p:nvSpPr>
          <p:cNvPr id="75" name="Rectangle 74"/>
          <p:cNvSpPr/>
          <p:nvPr/>
        </p:nvSpPr>
        <p:spPr>
          <a:xfrm>
            <a:off x="3951678" y="702863"/>
            <a:ext cx="1141417" cy="355276"/>
          </a:xfrm>
          <a:prstGeom prst="rect">
            <a:avLst/>
          </a:prstGeom>
          <a:solidFill>
            <a:srgbClr val="00529C"/>
          </a:solidFill>
        </p:spPr>
        <p:txBody>
          <a:bodyPr wrap="square" lIns="180000" tIns="36000" rIns="180000" bIns="72000" anchor="ctr">
            <a:spAutoFit/>
          </a:bodyPr>
          <a:lstStyle/>
          <a:p>
            <a:pPr algn="ctr"/>
            <a:r>
              <a:rPr lang="en-GB" altLang="en-US" sz="1600" b="1" dirty="0">
                <a:solidFill>
                  <a:schemeClr val="bg1"/>
                </a:solidFill>
              </a:rPr>
              <a:t>Deepest</a:t>
            </a:r>
            <a:endParaRPr lang="en-GB" sz="1600" b="1" dirty="0">
              <a:solidFill>
                <a:schemeClr val="bg1"/>
              </a:solidFill>
            </a:endParaRPr>
          </a:p>
        </p:txBody>
      </p:sp>
      <p:sp>
        <p:nvSpPr>
          <p:cNvPr id="16" name="Rectangle 15"/>
          <p:cNvSpPr/>
          <p:nvPr/>
        </p:nvSpPr>
        <p:spPr>
          <a:xfrm>
            <a:off x="693175" y="1360438"/>
            <a:ext cx="4213122" cy="2862322"/>
          </a:xfrm>
          <a:prstGeom prst="rect">
            <a:avLst/>
          </a:prstGeom>
        </p:spPr>
        <p:txBody>
          <a:bodyPr wrap="square">
            <a:spAutoFit/>
          </a:bodyPr>
          <a:lstStyle/>
          <a:p>
            <a:r>
              <a:rPr lang="en-GB" dirty="0"/>
              <a:t>Taylor has a bag of 15 coins. He throws some (but not all of them) into the air. A quarter of them land on tails while the rest land on heads. </a:t>
            </a:r>
          </a:p>
          <a:p>
            <a:endParaRPr lang="en-GB" dirty="0"/>
          </a:p>
          <a:p>
            <a:r>
              <a:rPr lang="en-GB" dirty="0"/>
              <a:t>Taylor turns over two of the coins and now half of them are tails.</a:t>
            </a:r>
          </a:p>
          <a:p>
            <a:r>
              <a:rPr lang="en-GB" dirty="0"/>
              <a:t> </a:t>
            </a:r>
          </a:p>
          <a:p>
            <a:r>
              <a:rPr lang="en-GB" dirty="0"/>
              <a:t>How many coins did Taylor throw up into the air at the beginning?</a:t>
            </a: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0574075">
            <a:off x="4952788" y="2869202"/>
            <a:ext cx="902025" cy="907763"/>
          </a:xfrm>
          <a:prstGeom prst="rect">
            <a:avLst/>
          </a:prstGeom>
        </p:spPr>
      </p:pic>
      <p:pic>
        <p:nvPicPr>
          <p:cNvPr id="40" name="Picture 3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673196">
            <a:off x="4987238" y="1311664"/>
            <a:ext cx="909032" cy="906867"/>
          </a:xfrm>
          <a:prstGeom prst="rect">
            <a:avLst/>
          </a:prstGeom>
        </p:spPr>
      </p:pic>
      <p:pic>
        <p:nvPicPr>
          <p:cNvPr id="41" name="Picture 4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8548351">
            <a:off x="5455535" y="3997445"/>
            <a:ext cx="909032" cy="906867"/>
          </a:xfrm>
          <a:prstGeom prst="rect">
            <a:avLst/>
          </a:prstGeom>
        </p:spPr>
      </p:pic>
      <p:pic>
        <p:nvPicPr>
          <p:cNvPr id="42" name="Picture 4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79967">
            <a:off x="5746338" y="2096014"/>
            <a:ext cx="909032" cy="906867"/>
          </a:xfrm>
          <a:prstGeom prst="rect">
            <a:avLst/>
          </a:prstGeom>
        </p:spPr>
      </p:pic>
      <p:pic>
        <p:nvPicPr>
          <p:cNvPr id="43" name="Picture 4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2898576">
            <a:off x="6619135" y="3209463"/>
            <a:ext cx="909032" cy="906867"/>
          </a:xfrm>
          <a:prstGeom prst="rect">
            <a:avLst/>
          </a:prstGeom>
        </p:spPr>
      </p:pic>
      <p:pic>
        <p:nvPicPr>
          <p:cNvPr id="44" name="Picture 4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673196">
            <a:off x="6954976" y="4282249"/>
            <a:ext cx="909032" cy="906867"/>
          </a:xfrm>
          <a:prstGeom prst="rect">
            <a:avLst/>
          </a:prstGeom>
        </p:spPr>
      </p:pic>
      <p:pic>
        <p:nvPicPr>
          <p:cNvPr id="45" name="Picture 4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0408912">
            <a:off x="7457917" y="2505865"/>
            <a:ext cx="909032" cy="906867"/>
          </a:xfrm>
          <a:prstGeom prst="rect">
            <a:avLst/>
          </a:prstGeom>
        </p:spPr>
      </p:pic>
      <p:pic>
        <p:nvPicPr>
          <p:cNvPr id="46" name="Picture 4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95768" y="1682348"/>
            <a:ext cx="902025" cy="907763"/>
          </a:xfrm>
          <a:prstGeom prst="rect">
            <a:avLst/>
          </a:prstGeom>
        </p:spPr>
      </p:pic>
      <p:pic>
        <p:nvPicPr>
          <p:cNvPr id="47" name="Picture 4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489473">
            <a:off x="6958480" y="4270717"/>
            <a:ext cx="902025" cy="907763"/>
          </a:xfrm>
          <a:prstGeom prst="rect">
            <a:avLst/>
          </a:prstGeom>
        </p:spPr>
      </p:pic>
      <p:pic>
        <p:nvPicPr>
          <p:cNvPr id="48" name="Picture 4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8328169">
            <a:off x="5451816" y="3996996"/>
            <a:ext cx="902025" cy="907763"/>
          </a:xfrm>
          <a:prstGeom prst="rect">
            <a:avLst/>
          </a:prstGeom>
        </p:spPr>
      </p:pic>
      <p:sp>
        <p:nvSpPr>
          <p:cNvPr id="49" name="Rectangle 48"/>
          <p:cNvSpPr/>
          <p:nvPr/>
        </p:nvSpPr>
        <p:spPr>
          <a:xfrm>
            <a:off x="693175" y="4355266"/>
            <a:ext cx="433753" cy="369332"/>
          </a:xfrm>
          <a:prstGeom prst="rect">
            <a:avLst/>
          </a:prstGeom>
        </p:spPr>
        <p:txBody>
          <a:bodyPr wrap="square">
            <a:spAutoFit/>
          </a:bodyPr>
          <a:lstStyle/>
          <a:p>
            <a:r>
              <a:rPr lang="en-GB" dirty="0">
                <a:solidFill>
                  <a:srgbClr val="00B050"/>
                </a:solidFill>
              </a:rPr>
              <a:t>8</a:t>
            </a:r>
          </a:p>
        </p:txBody>
      </p:sp>
      <p:sp>
        <p:nvSpPr>
          <p:cNvPr id="18" name="Rectangle 17"/>
          <p:cNvSpPr/>
          <p:nvPr/>
        </p:nvSpPr>
        <p:spPr>
          <a:xfrm>
            <a:off x="445575" y="702863"/>
            <a:ext cx="3506104" cy="355276"/>
          </a:xfrm>
          <a:prstGeom prst="rect">
            <a:avLst/>
          </a:prstGeom>
          <a:solidFill>
            <a:srgbClr val="072F54"/>
          </a:solidFill>
        </p:spPr>
        <p:txBody>
          <a:bodyPr wrap="square" lIns="180000" tIns="36000" rIns="180000" bIns="72000" anchor="ctr">
            <a:spAutoFit/>
          </a:bodyPr>
          <a:lstStyle/>
          <a:p>
            <a:r>
              <a:rPr lang="en-GB" altLang="en-US" sz="1600" b="1" dirty="0">
                <a:solidFill>
                  <a:schemeClr val="bg1"/>
                </a:solidFill>
              </a:rPr>
              <a:t>Calculate Fractions of a Quantity</a:t>
            </a:r>
            <a:endParaRPr lang="en-GB" sz="1600" b="1" dirty="0">
              <a:solidFill>
                <a:schemeClr val="bg1"/>
              </a:solidFill>
            </a:endParaRPr>
          </a:p>
        </p:txBody>
      </p:sp>
      <p:cxnSp>
        <p:nvCxnSpPr>
          <p:cNvPr id="19" name="Straight Connector 18"/>
          <p:cNvCxnSpPr/>
          <p:nvPr/>
        </p:nvCxnSpPr>
        <p:spPr>
          <a:xfrm>
            <a:off x="3951678" y="678917"/>
            <a:ext cx="0" cy="39600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491484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500"/>
                                        <p:tgtEl>
                                          <p:spTgt spid="40"/>
                                        </p:tgtEl>
                                      </p:cBhvr>
                                    </p:animEffect>
                                  </p:childTnLst>
                                </p:cTn>
                              </p:par>
                              <p:par>
                                <p:cTn id="8" presetID="10" presetClass="entr" presetSubtype="0" fill="hold" nodeType="withEffect">
                                  <p:stCondLst>
                                    <p:cond delay="0"/>
                                  </p:stCondLst>
                                  <p:childTnLst>
                                    <p:set>
                                      <p:cBhvr>
                                        <p:cTn id="9" dur="1" fill="hold">
                                          <p:stCondLst>
                                            <p:cond delay="0"/>
                                          </p:stCondLst>
                                        </p:cTn>
                                        <p:tgtEl>
                                          <p:spTgt spid="42"/>
                                        </p:tgtEl>
                                        <p:attrNameLst>
                                          <p:attrName>style.visibility</p:attrName>
                                        </p:attrNameLst>
                                      </p:cBhvr>
                                      <p:to>
                                        <p:strVal val="visible"/>
                                      </p:to>
                                    </p:set>
                                    <p:animEffect transition="in" filter="fade">
                                      <p:cBhvr>
                                        <p:cTn id="10" dur="500"/>
                                        <p:tgtEl>
                                          <p:spTgt spid="42"/>
                                        </p:tgtEl>
                                      </p:cBhvr>
                                    </p:animEffect>
                                  </p:childTnLst>
                                </p:cTn>
                              </p:par>
                              <p:par>
                                <p:cTn id="11" presetID="10" presetClass="entr" presetSubtype="0" fill="hold" nodeType="withEffect">
                                  <p:stCondLst>
                                    <p:cond delay="0"/>
                                  </p:stCondLst>
                                  <p:childTnLst>
                                    <p:set>
                                      <p:cBhvr>
                                        <p:cTn id="12" dur="1" fill="hold">
                                          <p:stCondLst>
                                            <p:cond delay="0"/>
                                          </p:stCondLst>
                                        </p:cTn>
                                        <p:tgtEl>
                                          <p:spTgt spid="43"/>
                                        </p:tgtEl>
                                        <p:attrNameLst>
                                          <p:attrName>style.visibility</p:attrName>
                                        </p:attrNameLst>
                                      </p:cBhvr>
                                      <p:to>
                                        <p:strVal val="visible"/>
                                      </p:to>
                                    </p:set>
                                    <p:animEffect transition="in" filter="fade">
                                      <p:cBhvr>
                                        <p:cTn id="13" dur="500"/>
                                        <p:tgtEl>
                                          <p:spTgt spid="43"/>
                                        </p:tgtEl>
                                      </p:cBhvr>
                                    </p:animEffect>
                                  </p:childTnLst>
                                </p:cTn>
                              </p:par>
                              <p:par>
                                <p:cTn id="14" presetID="10" presetClass="entr" presetSubtype="0" fill="hold" nodeType="withEffect">
                                  <p:stCondLst>
                                    <p:cond delay="0"/>
                                  </p:stCondLst>
                                  <p:childTnLst>
                                    <p:set>
                                      <p:cBhvr>
                                        <p:cTn id="15" dur="1" fill="hold">
                                          <p:stCondLst>
                                            <p:cond delay="0"/>
                                          </p:stCondLst>
                                        </p:cTn>
                                        <p:tgtEl>
                                          <p:spTgt spid="45"/>
                                        </p:tgtEl>
                                        <p:attrNameLst>
                                          <p:attrName>style.visibility</p:attrName>
                                        </p:attrNameLst>
                                      </p:cBhvr>
                                      <p:to>
                                        <p:strVal val="visible"/>
                                      </p:to>
                                    </p:set>
                                    <p:animEffect transition="in" filter="fade">
                                      <p:cBhvr>
                                        <p:cTn id="16" dur="500"/>
                                        <p:tgtEl>
                                          <p:spTgt spid="45"/>
                                        </p:tgtEl>
                                      </p:cBhvr>
                                    </p:animEffect>
                                  </p:childTnLst>
                                </p:cTn>
                              </p:par>
                              <p:par>
                                <p:cTn id="17" presetID="10" presetClass="entr" presetSubtype="0" fill="hold" nodeType="withEffect">
                                  <p:stCondLst>
                                    <p:cond delay="0"/>
                                  </p:stCondLst>
                                  <p:childTnLst>
                                    <p:set>
                                      <p:cBhvr>
                                        <p:cTn id="18" dur="1" fill="hold">
                                          <p:stCondLst>
                                            <p:cond delay="0"/>
                                          </p:stCondLst>
                                        </p:cTn>
                                        <p:tgtEl>
                                          <p:spTgt spid="44"/>
                                        </p:tgtEl>
                                        <p:attrNameLst>
                                          <p:attrName>style.visibility</p:attrName>
                                        </p:attrNameLst>
                                      </p:cBhvr>
                                      <p:to>
                                        <p:strVal val="visible"/>
                                      </p:to>
                                    </p:set>
                                    <p:animEffect transition="in" filter="fade">
                                      <p:cBhvr>
                                        <p:cTn id="19" dur="500"/>
                                        <p:tgtEl>
                                          <p:spTgt spid="44"/>
                                        </p:tgtEl>
                                      </p:cBhvr>
                                    </p:animEffect>
                                  </p:childTnLst>
                                </p:cTn>
                              </p:par>
                              <p:par>
                                <p:cTn id="20" presetID="10" presetClass="entr" presetSubtype="0" fill="hold" nodeType="withEffect">
                                  <p:stCondLst>
                                    <p:cond delay="0"/>
                                  </p:stCondLst>
                                  <p:childTnLst>
                                    <p:set>
                                      <p:cBhvr>
                                        <p:cTn id="21" dur="1" fill="hold">
                                          <p:stCondLst>
                                            <p:cond delay="0"/>
                                          </p:stCondLst>
                                        </p:cTn>
                                        <p:tgtEl>
                                          <p:spTgt spid="41"/>
                                        </p:tgtEl>
                                        <p:attrNameLst>
                                          <p:attrName>style.visibility</p:attrName>
                                        </p:attrNameLst>
                                      </p:cBhvr>
                                      <p:to>
                                        <p:strVal val="visible"/>
                                      </p:to>
                                    </p:set>
                                    <p:animEffect transition="in" filter="fade">
                                      <p:cBhvr>
                                        <p:cTn id="22" dur="500"/>
                                        <p:tgtEl>
                                          <p:spTgt spid="41"/>
                                        </p:tgtEl>
                                      </p:cBhvr>
                                    </p:animEffect>
                                  </p:childTnLst>
                                </p:cTn>
                              </p:par>
                              <p:par>
                                <p:cTn id="23" presetID="10" presetClass="entr" presetSubtype="0" fill="hold" nodeType="withEffect">
                                  <p:stCondLst>
                                    <p:cond delay="0"/>
                                  </p:stCondLst>
                                  <p:childTnLst>
                                    <p:set>
                                      <p:cBhvr>
                                        <p:cTn id="24" dur="1" fill="hold">
                                          <p:stCondLst>
                                            <p:cond delay="0"/>
                                          </p:stCondLst>
                                        </p:cTn>
                                        <p:tgtEl>
                                          <p:spTgt spid="46"/>
                                        </p:tgtEl>
                                        <p:attrNameLst>
                                          <p:attrName>style.visibility</p:attrName>
                                        </p:attrNameLst>
                                      </p:cBhvr>
                                      <p:to>
                                        <p:strVal val="visible"/>
                                      </p:to>
                                    </p:set>
                                    <p:animEffect transition="in" filter="fade">
                                      <p:cBhvr>
                                        <p:cTn id="25" dur="500"/>
                                        <p:tgtEl>
                                          <p:spTgt spid="46"/>
                                        </p:tgtEl>
                                      </p:cBhvr>
                                    </p:animEffect>
                                  </p:childTnLst>
                                </p:cTn>
                              </p:par>
                              <p:par>
                                <p:cTn id="26" presetID="10" presetClass="entr" presetSubtype="0" fill="hold" nodeType="with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500"/>
                                        <p:tgtEl>
                                          <p:spTgt spid="17"/>
                                        </p:tgtEl>
                                      </p:cBhvr>
                                    </p:animEffect>
                                  </p:childTnLst>
                                </p:cTn>
                              </p:par>
                            </p:childTnLst>
                          </p:cTn>
                        </p:par>
                      </p:childTnLst>
                    </p:cTn>
                  </p:par>
                  <p:par>
                    <p:cTn id="29" fill="hold">
                      <p:stCondLst>
                        <p:cond delay="indefinite"/>
                      </p:stCondLst>
                      <p:childTnLst>
                        <p:par>
                          <p:cTn id="30" fill="hold">
                            <p:stCondLst>
                              <p:cond delay="0"/>
                            </p:stCondLst>
                            <p:childTnLst>
                              <p:par>
                                <p:cTn id="31" presetID="45" presetClass="exit" presetSubtype="0" fill="hold" nodeType="clickEffect">
                                  <p:stCondLst>
                                    <p:cond delay="0"/>
                                  </p:stCondLst>
                                  <p:childTnLst>
                                    <p:animEffect transition="out" filter="fade">
                                      <p:cBhvr>
                                        <p:cTn id="32" dur="2000"/>
                                        <p:tgtEl>
                                          <p:spTgt spid="44"/>
                                        </p:tgtEl>
                                      </p:cBhvr>
                                    </p:animEffect>
                                    <p:anim calcmode="lin" valueType="num">
                                      <p:cBhvr>
                                        <p:cTn id="33" dur="2000"/>
                                        <p:tgtEl>
                                          <p:spTgt spid="44"/>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34" dur="2000"/>
                                        <p:tgtEl>
                                          <p:spTgt spid="44"/>
                                        </p:tgtEl>
                                        <p:attrNameLst>
                                          <p:attrName>ppt_h</p:attrName>
                                        </p:attrNameLst>
                                      </p:cBhvr>
                                      <p:tavLst>
                                        <p:tav tm="0">
                                          <p:val>
                                            <p:strVal val="ppt_h"/>
                                          </p:val>
                                        </p:tav>
                                        <p:tav tm="100000">
                                          <p:val>
                                            <p:strVal val="ppt_h"/>
                                          </p:val>
                                        </p:tav>
                                      </p:tavLst>
                                    </p:anim>
                                    <p:set>
                                      <p:cBhvr>
                                        <p:cTn id="35" dur="1" fill="hold">
                                          <p:stCondLst>
                                            <p:cond delay="1999"/>
                                          </p:stCondLst>
                                        </p:cTn>
                                        <p:tgtEl>
                                          <p:spTgt spid="44"/>
                                        </p:tgtEl>
                                        <p:attrNameLst>
                                          <p:attrName>style.visibility</p:attrName>
                                        </p:attrNameLst>
                                      </p:cBhvr>
                                      <p:to>
                                        <p:strVal val="hidden"/>
                                      </p:to>
                                    </p:set>
                                  </p:childTnLst>
                                </p:cTn>
                              </p:par>
                              <p:par>
                                <p:cTn id="36" presetID="45" presetClass="exit" presetSubtype="0" fill="hold" nodeType="withEffect">
                                  <p:stCondLst>
                                    <p:cond delay="0"/>
                                  </p:stCondLst>
                                  <p:childTnLst>
                                    <p:animEffect transition="out" filter="fade">
                                      <p:cBhvr>
                                        <p:cTn id="37" dur="2000"/>
                                        <p:tgtEl>
                                          <p:spTgt spid="41"/>
                                        </p:tgtEl>
                                      </p:cBhvr>
                                    </p:animEffect>
                                    <p:anim calcmode="lin" valueType="num">
                                      <p:cBhvr>
                                        <p:cTn id="38" dur="2000"/>
                                        <p:tgtEl>
                                          <p:spTgt spid="41"/>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39" dur="2000"/>
                                        <p:tgtEl>
                                          <p:spTgt spid="41"/>
                                        </p:tgtEl>
                                        <p:attrNameLst>
                                          <p:attrName>ppt_h</p:attrName>
                                        </p:attrNameLst>
                                      </p:cBhvr>
                                      <p:tavLst>
                                        <p:tav tm="0">
                                          <p:val>
                                            <p:strVal val="ppt_h"/>
                                          </p:val>
                                        </p:tav>
                                        <p:tav tm="100000">
                                          <p:val>
                                            <p:strVal val="ppt_h"/>
                                          </p:val>
                                        </p:tav>
                                      </p:tavLst>
                                    </p:anim>
                                    <p:set>
                                      <p:cBhvr>
                                        <p:cTn id="40" dur="1" fill="hold">
                                          <p:stCondLst>
                                            <p:cond delay="1999"/>
                                          </p:stCondLst>
                                        </p:cTn>
                                        <p:tgtEl>
                                          <p:spTgt spid="41"/>
                                        </p:tgtEl>
                                        <p:attrNameLst>
                                          <p:attrName>style.visibility</p:attrName>
                                        </p:attrNameLst>
                                      </p:cBhvr>
                                      <p:to>
                                        <p:strVal val="hidden"/>
                                      </p:to>
                                    </p:set>
                                  </p:childTnLst>
                                </p:cTn>
                              </p:par>
                              <p:par>
                                <p:cTn id="41" presetID="45" presetClass="entr" presetSubtype="0" fill="hold" nodeType="withEffect">
                                  <p:stCondLst>
                                    <p:cond delay="300"/>
                                  </p:stCondLst>
                                  <p:childTnLst>
                                    <p:set>
                                      <p:cBhvr>
                                        <p:cTn id="42" dur="1" fill="hold">
                                          <p:stCondLst>
                                            <p:cond delay="0"/>
                                          </p:stCondLst>
                                        </p:cTn>
                                        <p:tgtEl>
                                          <p:spTgt spid="47"/>
                                        </p:tgtEl>
                                        <p:attrNameLst>
                                          <p:attrName>style.visibility</p:attrName>
                                        </p:attrNameLst>
                                      </p:cBhvr>
                                      <p:to>
                                        <p:strVal val="visible"/>
                                      </p:to>
                                    </p:set>
                                    <p:animEffect transition="in" filter="fade">
                                      <p:cBhvr>
                                        <p:cTn id="43" dur="2000"/>
                                        <p:tgtEl>
                                          <p:spTgt spid="47"/>
                                        </p:tgtEl>
                                      </p:cBhvr>
                                    </p:animEffect>
                                    <p:anim calcmode="lin" valueType="num">
                                      <p:cBhvr>
                                        <p:cTn id="44" dur="2000" fill="hold"/>
                                        <p:tgtEl>
                                          <p:spTgt spid="47"/>
                                        </p:tgtEl>
                                        <p:attrNameLst>
                                          <p:attrName>ppt_w</p:attrName>
                                        </p:attrNameLst>
                                      </p:cBhvr>
                                      <p:tavLst>
                                        <p:tav tm="0" fmla="#ppt_w*sin(2.5*pi*$)">
                                          <p:val>
                                            <p:fltVal val="0"/>
                                          </p:val>
                                        </p:tav>
                                        <p:tav tm="100000">
                                          <p:val>
                                            <p:fltVal val="1"/>
                                          </p:val>
                                        </p:tav>
                                      </p:tavLst>
                                    </p:anim>
                                    <p:anim calcmode="lin" valueType="num">
                                      <p:cBhvr>
                                        <p:cTn id="45" dur="2000" fill="hold"/>
                                        <p:tgtEl>
                                          <p:spTgt spid="47"/>
                                        </p:tgtEl>
                                        <p:attrNameLst>
                                          <p:attrName>ppt_h</p:attrName>
                                        </p:attrNameLst>
                                      </p:cBhvr>
                                      <p:tavLst>
                                        <p:tav tm="0">
                                          <p:val>
                                            <p:strVal val="#ppt_h"/>
                                          </p:val>
                                        </p:tav>
                                        <p:tav tm="100000">
                                          <p:val>
                                            <p:strVal val="#ppt_h"/>
                                          </p:val>
                                        </p:tav>
                                      </p:tavLst>
                                    </p:anim>
                                  </p:childTnLst>
                                </p:cTn>
                              </p:par>
                              <p:par>
                                <p:cTn id="46" presetID="45" presetClass="entr" presetSubtype="0" fill="hold" nodeType="withEffect">
                                  <p:stCondLst>
                                    <p:cond delay="300"/>
                                  </p:stCondLst>
                                  <p:childTnLst>
                                    <p:set>
                                      <p:cBhvr>
                                        <p:cTn id="47" dur="1" fill="hold">
                                          <p:stCondLst>
                                            <p:cond delay="0"/>
                                          </p:stCondLst>
                                        </p:cTn>
                                        <p:tgtEl>
                                          <p:spTgt spid="48"/>
                                        </p:tgtEl>
                                        <p:attrNameLst>
                                          <p:attrName>style.visibility</p:attrName>
                                        </p:attrNameLst>
                                      </p:cBhvr>
                                      <p:to>
                                        <p:strVal val="visible"/>
                                      </p:to>
                                    </p:set>
                                    <p:animEffect transition="in" filter="fade">
                                      <p:cBhvr>
                                        <p:cTn id="48" dur="2000"/>
                                        <p:tgtEl>
                                          <p:spTgt spid="48"/>
                                        </p:tgtEl>
                                      </p:cBhvr>
                                    </p:animEffect>
                                    <p:anim calcmode="lin" valueType="num">
                                      <p:cBhvr>
                                        <p:cTn id="49" dur="2000" fill="hold"/>
                                        <p:tgtEl>
                                          <p:spTgt spid="48"/>
                                        </p:tgtEl>
                                        <p:attrNameLst>
                                          <p:attrName>ppt_w</p:attrName>
                                        </p:attrNameLst>
                                      </p:cBhvr>
                                      <p:tavLst>
                                        <p:tav tm="0" fmla="#ppt_w*sin(2.5*pi*$)">
                                          <p:val>
                                            <p:fltVal val="0"/>
                                          </p:val>
                                        </p:tav>
                                        <p:tav tm="100000">
                                          <p:val>
                                            <p:fltVal val="1"/>
                                          </p:val>
                                        </p:tav>
                                      </p:tavLst>
                                    </p:anim>
                                    <p:anim calcmode="lin" valueType="num">
                                      <p:cBhvr>
                                        <p:cTn id="50" dur="2000" fill="hold"/>
                                        <p:tgtEl>
                                          <p:spTgt spid="48"/>
                                        </p:tgtEl>
                                        <p:attrNameLst>
                                          <p:attrName>ppt_h</p:attrName>
                                        </p:attrNameLst>
                                      </p:cBhvr>
                                      <p:tavLst>
                                        <p:tav tm="0">
                                          <p:val>
                                            <p:strVal val="#ppt_h"/>
                                          </p:val>
                                        </p:tav>
                                        <p:tav tm="100000">
                                          <p:val>
                                            <p:strVal val="#ppt_h"/>
                                          </p:val>
                                        </p:tav>
                                      </p:tavLst>
                                    </p:anim>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49"/>
                                        </p:tgtEl>
                                        <p:attrNameLst>
                                          <p:attrName>style.visibility</p:attrName>
                                        </p:attrNameLst>
                                      </p:cBhvr>
                                      <p:to>
                                        <p:strVal val="visible"/>
                                      </p:to>
                                    </p:set>
                                    <p:animEffect transition="in" filter="fade">
                                      <p:cBhvr>
                                        <p:cTn id="55"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 name="Picture 7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02250" y="532799"/>
            <a:ext cx="702000" cy="702000"/>
          </a:xfrm>
          <a:prstGeom prst="rect">
            <a:avLst/>
          </a:prstGeom>
        </p:spPr>
      </p:pic>
      <p:sp>
        <p:nvSpPr>
          <p:cNvPr id="75" name="Rectangle 74"/>
          <p:cNvSpPr/>
          <p:nvPr/>
        </p:nvSpPr>
        <p:spPr>
          <a:xfrm>
            <a:off x="3951678" y="702863"/>
            <a:ext cx="1141417" cy="355276"/>
          </a:xfrm>
          <a:prstGeom prst="rect">
            <a:avLst/>
          </a:prstGeom>
          <a:solidFill>
            <a:srgbClr val="00529C"/>
          </a:solidFill>
        </p:spPr>
        <p:txBody>
          <a:bodyPr wrap="square" lIns="180000" tIns="36000" rIns="180000" bIns="72000" anchor="ctr">
            <a:spAutoFit/>
          </a:bodyPr>
          <a:lstStyle/>
          <a:p>
            <a:pPr algn="ctr"/>
            <a:r>
              <a:rPr lang="en-GB" altLang="en-US" sz="1600" b="1" dirty="0">
                <a:solidFill>
                  <a:schemeClr val="bg1"/>
                </a:solidFill>
              </a:rPr>
              <a:t>Deepest</a:t>
            </a:r>
            <a:endParaRPr lang="en-GB" sz="1600" b="1" dirty="0">
              <a:solidFill>
                <a:schemeClr val="bg1"/>
              </a:solidFill>
            </a:endParaRPr>
          </a:p>
        </p:txBody>
      </p:sp>
      <p:sp>
        <p:nvSpPr>
          <p:cNvPr id="16" name="Rectangle 15"/>
          <p:cNvSpPr/>
          <p:nvPr/>
        </p:nvSpPr>
        <p:spPr>
          <a:xfrm>
            <a:off x="693175" y="1360438"/>
            <a:ext cx="4213122" cy="369332"/>
          </a:xfrm>
          <a:prstGeom prst="rect">
            <a:avLst/>
          </a:prstGeom>
        </p:spPr>
        <p:txBody>
          <a:bodyPr wrap="square">
            <a:spAutoFit/>
          </a:bodyPr>
          <a:lstStyle/>
          <a:p>
            <a:r>
              <a:rPr lang="en-GB" dirty="0"/>
              <a:t>Solve this problem.</a:t>
            </a:r>
          </a:p>
        </p:txBody>
      </p:sp>
      <p:sp>
        <p:nvSpPr>
          <p:cNvPr id="2" name="Rectangle 1"/>
          <p:cNvSpPr/>
          <p:nvPr/>
        </p:nvSpPr>
        <p:spPr>
          <a:xfrm>
            <a:off x="688995" y="1867920"/>
            <a:ext cx="3326952" cy="3693319"/>
          </a:xfrm>
          <a:prstGeom prst="rect">
            <a:avLst/>
          </a:prstGeom>
        </p:spPr>
        <p:txBody>
          <a:bodyPr wrap="square">
            <a:spAutoFit/>
          </a:bodyPr>
          <a:lstStyle/>
          <a:p>
            <a:r>
              <a:rPr lang="en-GB" dirty="0"/>
              <a:t>Flavia saw 64 animals whilst on safari in Africa. </a:t>
            </a:r>
          </a:p>
          <a:p>
            <a:endParaRPr lang="en-GB" dirty="0"/>
          </a:p>
          <a:p>
            <a:pPr>
              <a:lnSpc>
                <a:spcPct val="120000"/>
              </a:lnSpc>
            </a:pPr>
            <a:r>
              <a:rPr lang="en-GB" dirty="0"/>
              <a:t>Some of the animals she saw were elephants,    of the animals she saw were lions and    of the animals she saw were giraffes.</a:t>
            </a:r>
          </a:p>
          <a:p>
            <a:endParaRPr lang="en-GB" dirty="0"/>
          </a:p>
          <a:p>
            <a:r>
              <a:rPr lang="en-GB" dirty="0"/>
              <a:t>What fraction and quantity </a:t>
            </a:r>
            <a:br>
              <a:rPr lang="en-GB" dirty="0"/>
            </a:br>
            <a:r>
              <a:rPr lang="en-GB" dirty="0"/>
              <a:t>of the 64 animals she saw were elephants?</a:t>
            </a:r>
          </a:p>
        </p:txBody>
      </p:sp>
      <p:grpSp>
        <p:nvGrpSpPr>
          <p:cNvPr id="19" name="Group 18"/>
          <p:cNvGrpSpPr/>
          <p:nvPr/>
        </p:nvGrpSpPr>
        <p:grpSpPr>
          <a:xfrm>
            <a:off x="2364828" y="3052042"/>
            <a:ext cx="293615" cy="553998"/>
            <a:chOff x="2390862" y="2835479"/>
            <a:chExt cx="293615" cy="553998"/>
          </a:xfrm>
        </p:grpSpPr>
        <p:sp>
          <p:nvSpPr>
            <p:cNvPr id="20" name="TextBox 19"/>
            <p:cNvSpPr txBox="1"/>
            <p:nvPr/>
          </p:nvSpPr>
          <p:spPr>
            <a:xfrm>
              <a:off x="2390862" y="2835479"/>
              <a:ext cx="293615" cy="553998"/>
            </a:xfrm>
            <a:prstGeom prst="rect">
              <a:avLst/>
            </a:prstGeom>
            <a:noFill/>
          </p:spPr>
          <p:txBody>
            <a:bodyPr wrap="square" rtlCol="0">
              <a:spAutoFit/>
            </a:bodyPr>
            <a:lstStyle/>
            <a:p>
              <a:pPr algn="ctr">
                <a:lnSpc>
                  <a:spcPts val="1800"/>
                </a:lnSpc>
              </a:pPr>
              <a:r>
                <a:rPr lang="en-GB" dirty="0"/>
                <a:t>1</a:t>
              </a:r>
            </a:p>
            <a:p>
              <a:pPr algn="ctr">
                <a:lnSpc>
                  <a:spcPts val="1800"/>
                </a:lnSpc>
              </a:pPr>
              <a:r>
                <a:rPr lang="en-GB" dirty="0"/>
                <a:t>4</a:t>
              </a:r>
            </a:p>
          </p:txBody>
        </p:sp>
        <p:cxnSp>
          <p:nvCxnSpPr>
            <p:cNvPr id="21" name="Straight Connector 20"/>
            <p:cNvCxnSpPr/>
            <p:nvPr/>
          </p:nvCxnSpPr>
          <p:spPr>
            <a:xfrm>
              <a:off x="2474251" y="3090972"/>
              <a:ext cx="126074" cy="0"/>
            </a:xfrm>
            <a:prstGeom prst="line">
              <a:avLst/>
            </a:prstGeom>
            <a:ln w="19050">
              <a:solidFill>
                <a:schemeClr val="tx1">
                  <a:lumMod val="90000"/>
                  <a:lumOff val="10000"/>
                </a:schemeClr>
              </a:solidFill>
            </a:ln>
          </p:spPr>
          <p:style>
            <a:lnRef idx="1">
              <a:schemeClr val="accent1"/>
            </a:lnRef>
            <a:fillRef idx="0">
              <a:schemeClr val="accent1"/>
            </a:fillRef>
            <a:effectRef idx="0">
              <a:schemeClr val="accent1"/>
            </a:effectRef>
            <a:fontRef idx="minor">
              <a:schemeClr val="tx1"/>
            </a:fontRef>
          </p:style>
        </p:cxnSp>
      </p:grpSp>
      <p:grpSp>
        <p:nvGrpSpPr>
          <p:cNvPr id="22" name="Group 21"/>
          <p:cNvGrpSpPr/>
          <p:nvPr/>
        </p:nvGrpSpPr>
        <p:grpSpPr>
          <a:xfrm>
            <a:off x="1171511" y="3704896"/>
            <a:ext cx="293615" cy="553998"/>
            <a:chOff x="2390862" y="2835479"/>
            <a:chExt cx="293615" cy="553998"/>
          </a:xfrm>
        </p:grpSpPr>
        <p:sp>
          <p:nvSpPr>
            <p:cNvPr id="23" name="TextBox 22"/>
            <p:cNvSpPr txBox="1"/>
            <p:nvPr/>
          </p:nvSpPr>
          <p:spPr>
            <a:xfrm>
              <a:off x="2390862" y="2835479"/>
              <a:ext cx="293615" cy="553998"/>
            </a:xfrm>
            <a:prstGeom prst="rect">
              <a:avLst/>
            </a:prstGeom>
            <a:noFill/>
          </p:spPr>
          <p:txBody>
            <a:bodyPr wrap="square" rtlCol="0">
              <a:spAutoFit/>
            </a:bodyPr>
            <a:lstStyle/>
            <a:p>
              <a:pPr algn="ctr">
                <a:lnSpc>
                  <a:spcPts val="1800"/>
                </a:lnSpc>
              </a:pPr>
              <a:r>
                <a:rPr lang="en-GB" dirty="0"/>
                <a:t>5</a:t>
              </a:r>
            </a:p>
            <a:p>
              <a:pPr algn="ctr">
                <a:lnSpc>
                  <a:spcPts val="1800"/>
                </a:lnSpc>
              </a:pPr>
              <a:r>
                <a:rPr lang="en-GB" dirty="0"/>
                <a:t>8</a:t>
              </a:r>
            </a:p>
          </p:txBody>
        </p:sp>
        <p:cxnSp>
          <p:nvCxnSpPr>
            <p:cNvPr id="24" name="Straight Connector 23"/>
            <p:cNvCxnSpPr/>
            <p:nvPr/>
          </p:nvCxnSpPr>
          <p:spPr>
            <a:xfrm>
              <a:off x="2474251" y="3090972"/>
              <a:ext cx="126074" cy="0"/>
            </a:xfrm>
            <a:prstGeom prst="line">
              <a:avLst/>
            </a:prstGeom>
            <a:ln w="19050">
              <a:solidFill>
                <a:schemeClr val="tx1">
                  <a:lumMod val="90000"/>
                  <a:lumOff val="10000"/>
                </a:schemeClr>
              </a:solidFill>
            </a:ln>
          </p:spPr>
          <p:style>
            <a:lnRef idx="1">
              <a:schemeClr val="accent1"/>
            </a:lnRef>
            <a:fillRef idx="0">
              <a:schemeClr val="accent1"/>
            </a:fillRef>
            <a:effectRef idx="0">
              <a:schemeClr val="accent1"/>
            </a:effectRef>
            <a:fontRef idx="minor">
              <a:schemeClr val="tx1"/>
            </a:fontRef>
          </p:style>
        </p:cxnSp>
      </p:grpSp>
      <p:grpSp>
        <p:nvGrpSpPr>
          <p:cNvPr id="7" name="Group 6"/>
          <p:cNvGrpSpPr/>
          <p:nvPr/>
        </p:nvGrpSpPr>
        <p:grpSpPr>
          <a:xfrm>
            <a:off x="4687842" y="606146"/>
            <a:ext cx="2747875" cy="2878543"/>
            <a:chOff x="4572000" y="617486"/>
            <a:chExt cx="3093859" cy="324098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2000" y="1505826"/>
              <a:ext cx="1692876" cy="1801709"/>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99585" y="617486"/>
              <a:ext cx="1666274" cy="2905427"/>
            </a:xfrm>
            <a:prstGeom prst="rect">
              <a:avLst/>
            </a:prstGeom>
          </p:spPr>
        </p:pic>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45162" y="2489101"/>
              <a:ext cx="2021984" cy="1369365"/>
            </a:xfrm>
            <a:prstGeom prst="rect">
              <a:avLst/>
            </a:prstGeom>
          </p:spPr>
        </p:pic>
      </p:grpSp>
      <p:sp>
        <p:nvSpPr>
          <p:cNvPr id="6" name="TextBox 5"/>
          <p:cNvSpPr txBox="1"/>
          <p:nvPr/>
        </p:nvSpPr>
        <p:spPr>
          <a:xfrm>
            <a:off x="4941839" y="4592908"/>
            <a:ext cx="2202564" cy="369332"/>
          </a:xfrm>
          <a:prstGeom prst="rect">
            <a:avLst/>
          </a:prstGeom>
          <a:noFill/>
        </p:spPr>
        <p:txBody>
          <a:bodyPr wrap="square" rtlCol="0">
            <a:spAutoFit/>
          </a:bodyPr>
          <a:lstStyle/>
          <a:p>
            <a:r>
              <a:rPr lang="en-GB" b="1" dirty="0">
                <a:solidFill>
                  <a:srgbClr val="00B0F0"/>
                </a:solidFill>
              </a:rPr>
              <a:t>lions</a:t>
            </a:r>
            <a:r>
              <a:rPr lang="en-GB" dirty="0"/>
              <a:t> =    =    = 16</a:t>
            </a:r>
          </a:p>
        </p:txBody>
      </p:sp>
      <p:grpSp>
        <p:nvGrpSpPr>
          <p:cNvPr id="30" name="Group 29"/>
          <p:cNvGrpSpPr/>
          <p:nvPr/>
        </p:nvGrpSpPr>
        <p:grpSpPr>
          <a:xfrm>
            <a:off x="5767706" y="4519625"/>
            <a:ext cx="293615" cy="553998"/>
            <a:chOff x="2390862" y="2835479"/>
            <a:chExt cx="293615" cy="553998"/>
          </a:xfrm>
        </p:grpSpPr>
        <p:sp>
          <p:nvSpPr>
            <p:cNvPr id="31" name="TextBox 30"/>
            <p:cNvSpPr txBox="1"/>
            <p:nvPr/>
          </p:nvSpPr>
          <p:spPr>
            <a:xfrm>
              <a:off x="2390862" y="2835479"/>
              <a:ext cx="293615" cy="553998"/>
            </a:xfrm>
            <a:prstGeom prst="rect">
              <a:avLst/>
            </a:prstGeom>
            <a:noFill/>
          </p:spPr>
          <p:txBody>
            <a:bodyPr wrap="square" rtlCol="0">
              <a:spAutoFit/>
            </a:bodyPr>
            <a:lstStyle/>
            <a:p>
              <a:pPr algn="ctr">
                <a:lnSpc>
                  <a:spcPts val="1800"/>
                </a:lnSpc>
              </a:pPr>
              <a:r>
                <a:rPr lang="en-GB" dirty="0"/>
                <a:t>1</a:t>
              </a:r>
            </a:p>
            <a:p>
              <a:pPr algn="ctr">
                <a:lnSpc>
                  <a:spcPts val="1800"/>
                </a:lnSpc>
              </a:pPr>
              <a:r>
                <a:rPr lang="en-GB" dirty="0"/>
                <a:t>4</a:t>
              </a:r>
            </a:p>
          </p:txBody>
        </p:sp>
        <p:cxnSp>
          <p:nvCxnSpPr>
            <p:cNvPr id="32" name="Straight Connector 31"/>
            <p:cNvCxnSpPr/>
            <p:nvPr/>
          </p:nvCxnSpPr>
          <p:spPr>
            <a:xfrm>
              <a:off x="2474251" y="3090972"/>
              <a:ext cx="126074" cy="0"/>
            </a:xfrm>
            <a:prstGeom prst="line">
              <a:avLst/>
            </a:prstGeom>
            <a:ln w="19050">
              <a:solidFill>
                <a:schemeClr val="tx1">
                  <a:lumMod val="90000"/>
                  <a:lumOff val="10000"/>
                </a:schemeClr>
              </a:solidFill>
            </a:ln>
          </p:spPr>
          <p:style>
            <a:lnRef idx="1">
              <a:schemeClr val="accent1"/>
            </a:lnRef>
            <a:fillRef idx="0">
              <a:schemeClr val="accent1"/>
            </a:fillRef>
            <a:effectRef idx="0">
              <a:schemeClr val="accent1"/>
            </a:effectRef>
            <a:fontRef idx="minor">
              <a:schemeClr val="tx1"/>
            </a:fontRef>
          </p:style>
        </p:cxnSp>
      </p:grpSp>
      <p:grpSp>
        <p:nvGrpSpPr>
          <p:cNvPr id="33" name="Group 32"/>
          <p:cNvGrpSpPr/>
          <p:nvPr/>
        </p:nvGrpSpPr>
        <p:grpSpPr>
          <a:xfrm>
            <a:off x="6200108" y="4519625"/>
            <a:ext cx="293615" cy="553998"/>
            <a:chOff x="2390862" y="2835479"/>
            <a:chExt cx="293615" cy="553998"/>
          </a:xfrm>
        </p:grpSpPr>
        <p:sp>
          <p:nvSpPr>
            <p:cNvPr id="34" name="TextBox 33"/>
            <p:cNvSpPr txBox="1"/>
            <p:nvPr/>
          </p:nvSpPr>
          <p:spPr>
            <a:xfrm>
              <a:off x="2390862" y="2835479"/>
              <a:ext cx="293615" cy="553998"/>
            </a:xfrm>
            <a:prstGeom prst="rect">
              <a:avLst/>
            </a:prstGeom>
            <a:noFill/>
          </p:spPr>
          <p:txBody>
            <a:bodyPr wrap="square" rtlCol="0">
              <a:spAutoFit/>
            </a:bodyPr>
            <a:lstStyle/>
            <a:p>
              <a:pPr algn="ctr">
                <a:lnSpc>
                  <a:spcPts val="1800"/>
                </a:lnSpc>
              </a:pPr>
              <a:r>
                <a:rPr lang="en-GB" dirty="0"/>
                <a:t>2</a:t>
              </a:r>
              <a:br>
                <a:rPr lang="en-GB" dirty="0"/>
              </a:br>
              <a:r>
                <a:rPr lang="en-GB" dirty="0"/>
                <a:t>8</a:t>
              </a:r>
            </a:p>
          </p:txBody>
        </p:sp>
        <p:cxnSp>
          <p:nvCxnSpPr>
            <p:cNvPr id="35" name="Straight Connector 34"/>
            <p:cNvCxnSpPr/>
            <p:nvPr/>
          </p:nvCxnSpPr>
          <p:spPr>
            <a:xfrm>
              <a:off x="2474251" y="3090972"/>
              <a:ext cx="126074" cy="0"/>
            </a:xfrm>
            <a:prstGeom prst="line">
              <a:avLst/>
            </a:prstGeom>
            <a:ln w="19050">
              <a:solidFill>
                <a:schemeClr val="tx1">
                  <a:lumMod val="90000"/>
                  <a:lumOff val="10000"/>
                </a:schemeClr>
              </a:solidFill>
            </a:ln>
          </p:spPr>
          <p:style>
            <a:lnRef idx="1">
              <a:schemeClr val="accent1"/>
            </a:lnRef>
            <a:fillRef idx="0">
              <a:schemeClr val="accent1"/>
            </a:fillRef>
            <a:effectRef idx="0">
              <a:schemeClr val="accent1"/>
            </a:effectRef>
            <a:fontRef idx="minor">
              <a:schemeClr val="tx1"/>
            </a:fontRef>
          </p:style>
        </p:cxnSp>
      </p:grpSp>
      <p:sp>
        <p:nvSpPr>
          <p:cNvPr id="36" name="TextBox 35"/>
          <p:cNvSpPr txBox="1"/>
          <p:nvPr/>
        </p:nvSpPr>
        <p:spPr>
          <a:xfrm>
            <a:off x="4941839" y="5132861"/>
            <a:ext cx="2202564" cy="369332"/>
          </a:xfrm>
          <a:prstGeom prst="rect">
            <a:avLst/>
          </a:prstGeom>
          <a:noFill/>
        </p:spPr>
        <p:txBody>
          <a:bodyPr wrap="square" rtlCol="0">
            <a:spAutoFit/>
          </a:bodyPr>
          <a:lstStyle/>
          <a:p>
            <a:r>
              <a:rPr lang="en-GB" b="1" dirty="0">
                <a:solidFill>
                  <a:srgbClr val="87BD31"/>
                </a:solidFill>
              </a:rPr>
              <a:t>giraffes</a:t>
            </a:r>
            <a:r>
              <a:rPr lang="en-GB" dirty="0"/>
              <a:t> =    = 40</a:t>
            </a:r>
          </a:p>
        </p:txBody>
      </p:sp>
      <p:grpSp>
        <p:nvGrpSpPr>
          <p:cNvPr id="37" name="Group 36"/>
          <p:cNvGrpSpPr/>
          <p:nvPr/>
        </p:nvGrpSpPr>
        <p:grpSpPr>
          <a:xfrm>
            <a:off x="6082031" y="5078628"/>
            <a:ext cx="293615" cy="553998"/>
            <a:chOff x="2390862" y="2835479"/>
            <a:chExt cx="293615" cy="553998"/>
          </a:xfrm>
        </p:grpSpPr>
        <p:sp>
          <p:nvSpPr>
            <p:cNvPr id="38" name="TextBox 37"/>
            <p:cNvSpPr txBox="1"/>
            <p:nvPr/>
          </p:nvSpPr>
          <p:spPr>
            <a:xfrm>
              <a:off x="2390862" y="2835479"/>
              <a:ext cx="293615" cy="553998"/>
            </a:xfrm>
            <a:prstGeom prst="rect">
              <a:avLst/>
            </a:prstGeom>
            <a:noFill/>
          </p:spPr>
          <p:txBody>
            <a:bodyPr wrap="square" rtlCol="0">
              <a:spAutoFit/>
            </a:bodyPr>
            <a:lstStyle/>
            <a:p>
              <a:pPr algn="ctr">
                <a:lnSpc>
                  <a:spcPts val="1800"/>
                </a:lnSpc>
              </a:pPr>
              <a:r>
                <a:rPr lang="en-GB" dirty="0"/>
                <a:t>5</a:t>
              </a:r>
              <a:br>
                <a:rPr lang="en-GB" dirty="0"/>
              </a:br>
              <a:r>
                <a:rPr lang="en-GB" dirty="0"/>
                <a:t>8</a:t>
              </a:r>
            </a:p>
          </p:txBody>
        </p:sp>
        <p:cxnSp>
          <p:nvCxnSpPr>
            <p:cNvPr id="39" name="Straight Connector 38"/>
            <p:cNvCxnSpPr/>
            <p:nvPr/>
          </p:nvCxnSpPr>
          <p:spPr>
            <a:xfrm>
              <a:off x="2474251" y="3090972"/>
              <a:ext cx="126074" cy="0"/>
            </a:xfrm>
            <a:prstGeom prst="line">
              <a:avLst/>
            </a:prstGeom>
            <a:ln w="19050">
              <a:solidFill>
                <a:schemeClr val="tx1">
                  <a:lumMod val="90000"/>
                  <a:lumOff val="10000"/>
                </a:schemeClr>
              </a:solidFill>
            </a:ln>
          </p:spPr>
          <p:style>
            <a:lnRef idx="1">
              <a:schemeClr val="accent1"/>
            </a:lnRef>
            <a:fillRef idx="0">
              <a:schemeClr val="accent1"/>
            </a:fillRef>
            <a:effectRef idx="0">
              <a:schemeClr val="accent1"/>
            </a:effectRef>
            <a:fontRef idx="minor">
              <a:schemeClr val="tx1"/>
            </a:fontRef>
          </p:style>
        </p:cxnSp>
      </p:grpSp>
      <p:sp>
        <p:nvSpPr>
          <p:cNvPr id="55" name="TextBox 54"/>
          <p:cNvSpPr txBox="1"/>
          <p:nvPr/>
        </p:nvSpPr>
        <p:spPr>
          <a:xfrm>
            <a:off x="4941839" y="5681486"/>
            <a:ext cx="2202564" cy="369332"/>
          </a:xfrm>
          <a:prstGeom prst="rect">
            <a:avLst/>
          </a:prstGeom>
          <a:noFill/>
        </p:spPr>
        <p:txBody>
          <a:bodyPr wrap="square" rtlCol="0">
            <a:spAutoFit/>
          </a:bodyPr>
          <a:lstStyle/>
          <a:p>
            <a:r>
              <a:rPr lang="en-GB" b="1" dirty="0">
                <a:solidFill>
                  <a:schemeClr val="accent1"/>
                </a:solidFill>
              </a:rPr>
              <a:t>elephants</a:t>
            </a:r>
            <a:r>
              <a:rPr lang="en-GB" dirty="0"/>
              <a:t> =    = 8</a:t>
            </a:r>
          </a:p>
        </p:txBody>
      </p:sp>
      <p:grpSp>
        <p:nvGrpSpPr>
          <p:cNvPr id="56" name="Group 55"/>
          <p:cNvGrpSpPr/>
          <p:nvPr/>
        </p:nvGrpSpPr>
        <p:grpSpPr>
          <a:xfrm>
            <a:off x="6253481" y="5627253"/>
            <a:ext cx="293615" cy="553998"/>
            <a:chOff x="2390862" y="2835479"/>
            <a:chExt cx="293615" cy="553998"/>
          </a:xfrm>
        </p:grpSpPr>
        <p:sp>
          <p:nvSpPr>
            <p:cNvPr id="57" name="TextBox 56"/>
            <p:cNvSpPr txBox="1"/>
            <p:nvPr/>
          </p:nvSpPr>
          <p:spPr>
            <a:xfrm>
              <a:off x="2390862" y="2835479"/>
              <a:ext cx="293615" cy="553998"/>
            </a:xfrm>
            <a:prstGeom prst="rect">
              <a:avLst/>
            </a:prstGeom>
            <a:noFill/>
          </p:spPr>
          <p:txBody>
            <a:bodyPr wrap="square" rtlCol="0">
              <a:spAutoFit/>
            </a:bodyPr>
            <a:lstStyle/>
            <a:p>
              <a:pPr algn="ctr">
                <a:lnSpc>
                  <a:spcPts val="1800"/>
                </a:lnSpc>
              </a:pPr>
              <a:r>
                <a:rPr lang="en-GB" dirty="0"/>
                <a:t>1</a:t>
              </a:r>
              <a:br>
                <a:rPr lang="en-GB" dirty="0"/>
              </a:br>
              <a:r>
                <a:rPr lang="en-GB" dirty="0"/>
                <a:t>8</a:t>
              </a:r>
            </a:p>
          </p:txBody>
        </p:sp>
        <p:cxnSp>
          <p:nvCxnSpPr>
            <p:cNvPr id="58" name="Straight Connector 57"/>
            <p:cNvCxnSpPr/>
            <p:nvPr/>
          </p:nvCxnSpPr>
          <p:spPr>
            <a:xfrm>
              <a:off x="2474251" y="3090972"/>
              <a:ext cx="126074" cy="0"/>
            </a:xfrm>
            <a:prstGeom prst="line">
              <a:avLst/>
            </a:prstGeom>
            <a:ln w="19050">
              <a:solidFill>
                <a:schemeClr val="tx1">
                  <a:lumMod val="90000"/>
                  <a:lumOff val="10000"/>
                </a:schemeClr>
              </a:solidFill>
            </a:ln>
          </p:spPr>
          <p:style>
            <a:lnRef idx="1">
              <a:schemeClr val="accent1"/>
            </a:lnRef>
            <a:fillRef idx="0">
              <a:schemeClr val="accent1"/>
            </a:fillRef>
            <a:effectRef idx="0">
              <a:schemeClr val="accent1"/>
            </a:effectRef>
            <a:fontRef idx="minor">
              <a:schemeClr val="tx1"/>
            </a:fontRef>
          </p:style>
        </p:cxnSp>
      </p:grpSp>
      <p:graphicFrame>
        <p:nvGraphicFramePr>
          <p:cNvPr id="43" name="Table 42"/>
          <p:cNvGraphicFramePr>
            <a:graphicFrameLocks noGrp="1"/>
          </p:cNvGraphicFramePr>
          <p:nvPr>
            <p:extLst>
              <p:ext uri="{D42A27DB-BD31-4B8C-83A1-F6EECF244321}">
                <p14:modId xmlns:p14="http://schemas.microsoft.com/office/powerpoint/2010/main" val="2427255003"/>
              </p:ext>
            </p:extLst>
          </p:nvPr>
        </p:nvGraphicFramePr>
        <p:xfrm>
          <a:off x="4607811" y="3607964"/>
          <a:ext cx="3058048" cy="741680"/>
        </p:xfrm>
        <a:graphic>
          <a:graphicData uri="http://schemas.openxmlformats.org/drawingml/2006/table">
            <a:tbl>
              <a:tblPr>
                <a:tableStyleId>{5C22544A-7EE6-4342-B048-85BDC9FD1C3A}</a:tableStyleId>
              </a:tblPr>
              <a:tblGrid>
                <a:gridCol w="382256">
                  <a:extLst>
                    <a:ext uri="{9D8B030D-6E8A-4147-A177-3AD203B41FA5}">
                      <a16:colId xmlns:a16="http://schemas.microsoft.com/office/drawing/2014/main" val="20000"/>
                    </a:ext>
                  </a:extLst>
                </a:gridCol>
                <a:gridCol w="382256">
                  <a:extLst>
                    <a:ext uri="{9D8B030D-6E8A-4147-A177-3AD203B41FA5}">
                      <a16:colId xmlns:a16="http://schemas.microsoft.com/office/drawing/2014/main" val="20001"/>
                    </a:ext>
                  </a:extLst>
                </a:gridCol>
                <a:gridCol w="382256">
                  <a:extLst>
                    <a:ext uri="{9D8B030D-6E8A-4147-A177-3AD203B41FA5}">
                      <a16:colId xmlns:a16="http://schemas.microsoft.com/office/drawing/2014/main" val="20002"/>
                    </a:ext>
                  </a:extLst>
                </a:gridCol>
                <a:gridCol w="382256">
                  <a:extLst>
                    <a:ext uri="{9D8B030D-6E8A-4147-A177-3AD203B41FA5}">
                      <a16:colId xmlns:a16="http://schemas.microsoft.com/office/drawing/2014/main" val="20003"/>
                    </a:ext>
                  </a:extLst>
                </a:gridCol>
                <a:gridCol w="382256">
                  <a:extLst>
                    <a:ext uri="{9D8B030D-6E8A-4147-A177-3AD203B41FA5}">
                      <a16:colId xmlns:a16="http://schemas.microsoft.com/office/drawing/2014/main" val="20004"/>
                    </a:ext>
                  </a:extLst>
                </a:gridCol>
                <a:gridCol w="382256">
                  <a:extLst>
                    <a:ext uri="{9D8B030D-6E8A-4147-A177-3AD203B41FA5}">
                      <a16:colId xmlns:a16="http://schemas.microsoft.com/office/drawing/2014/main" val="20005"/>
                    </a:ext>
                  </a:extLst>
                </a:gridCol>
                <a:gridCol w="382256">
                  <a:extLst>
                    <a:ext uri="{9D8B030D-6E8A-4147-A177-3AD203B41FA5}">
                      <a16:colId xmlns:a16="http://schemas.microsoft.com/office/drawing/2014/main" val="20006"/>
                    </a:ext>
                  </a:extLst>
                </a:gridCol>
                <a:gridCol w="382256">
                  <a:extLst>
                    <a:ext uri="{9D8B030D-6E8A-4147-A177-3AD203B41FA5}">
                      <a16:colId xmlns:a16="http://schemas.microsoft.com/office/drawing/2014/main" val="20007"/>
                    </a:ext>
                  </a:extLst>
                </a:gridCol>
              </a:tblGrid>
              <a:tr h="370840">
                <a:tc gridSpan="8">
                  <a:txBody>
                    <a:bodyPr/>
                    <a:lstStyle/>
                    <a:p>
                      <a:pPr algn="ctr"/>
                      <a:r>
                        <a:rPr lang="en-GB" dirty="0"/>
                        <a:t>64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hMerge="1">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hMerge="1">
                  <a:txBody>
                    <a:bodyPr/>
                    <a:lstStyle/>
                    <a:p>
                      <a:pPr algn="ctr"/>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hMerge="1">
                  <a:txBody>
                    <a:bodyPr/>
                    <a:lstStyle/>
                    <a:p>
                      <a:pPr algn="ctr"/>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hMerge="1">
                  <a:txBody>
                    <a:bodyPr/>
                    <a:lstStyle/>
                    <a:p>
                      <a:pPr algn="ctr"/>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extLst>
                  <a:ext uri="{0D108BD9-81ED-4DB2-BD59-A6C34878D82A}">
                    <a16:rowId xmlns:a16="http://schemas.microsoft.com/office/drawing/2014/main" val="10000"/>
                  </a:ext>
                </a:extLst>
              </a:tr>
              <a:tr h="370840">
                <a:tc>
                  <a:txBody>
                    <a:bodyPr/>
                    <a:lstStyle/>
                    <a:p>
                      <a:pPr algn="ctr"/>
                      <a:r>
                        <a:rPr lang="en-GB" dirty="0"/>
                        <a:t>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dirty="0"/>
                        <a:t>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dirty="0"/>
                        <a:t>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dirty="0"/>
                        <a:t>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dirty="0"/>
                        <a:t>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dirty="0"/>
                        <a:t>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dirty="0"/>
                        <a:t>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dirty="0"/>
                        <a:t>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bl>
          </a:graphicData>
        </a:graphic>
      </p:graphicFrame>
      <p:graphicFrame>
        <p:nvGraphicFramePr>
          <p:cNvPr id="40" name="Table 39"/>
          <p:cNvGraphicFramePr>
            <a:graphicFrameLocks noGrp="1"/>
          </p:cNvGraphicFramePr>
          <p:nvPr>
            <p:extLst>
              <p:ext uri="{D42A27DB-BD31-4B8C-83A1-F6EECF244321}">
                <p14:modId xmlns:p14="http://schemas.microsoft.com/office/powerpoint/2010/main" val="1700579802"/>
              </p:ext>
            </p:extLst>
          </p:nvPr>
        </p:nvGraphicFramePr>
        <p:xfrm>
          <a:off x="4607811" y="3607964"/>
          <a:ext cx="3058048" cy="741680"/>
        </p:xfrm>
        <a:graphic>
          <a:graphicData uri="http://schemas.openxmlformats.org/drawingml/2006/table">
            <a:tbl>
              <a:tblPr>
                <a:tableStyleId>{5C22544A-7EE6-4342-B048-85BDC9FD1C3A}</a:tableStyleId>
              </a:tblPr>
              <a:tblGrid>
                <a:gridCol w="382256">
                  <a:extLst>
                    <a:ext uri="{9D8B030D-6E8A-4147-A177-3AD203B41FA5}">
                      <a16:colId xmlns:a16="http://schemas.microsoft.com/office/drawing/2014/main" val="20000"/>
                    </a:ext>
                  </a:extLst>
                </a:gridCol>
                <a:gridCol w="382256">
                  <a:extLst>
                    <a:ext uri="{9D8B030D-6E8A-4147-A177-3AD203B41FA5}">
                      <a16:colId xmlns:a16="http://schemas.microsoft.com/office/drawing/2014/main" val="20001"/>
                    </a:ext>
                  </a:extLst>
                </a:gridCol>
                <a:gridCol w="382256">
                  <a:extLst>
                    <a:ext uri="{9D8B030D-6E8A-4147-A177-3AD203B41FA5}">
                      <a16:colId xmlns:a16="http://schemas.microsoft.com/office/drawing/2014/main" val="20002"/>
                    </a:ext>
                  </a:extLst>
                </a:gridCol>
                <a:gridCol w="382256">
                  <a:extLst>
                    <a:ext uri="{9D8B030D-6E8A-4147-A177-3AD203B41FA5}">
                      <a16:colId xmlns:a16="http://schemas.microsoft.com/office/drawing/2014/main" val="20003"/>
                    </a:ext>
                  </a:extLst>
                </a:gridCol>
                <a:gridCol w="382256">
                  <a:extLst>
                    <a:ext uri="{9D8B030D-6E8A-4147-A177-3AD203B41FA5}">
                      <a16:colId xmlns:a16="http://schemas.microsoft.com/office/drawing/2014/main" val="20004"/>
                    </a:ext>
                  </a:extLst>
                </a:gridCol>
                <a:gridCol w="382256">
                  <a:extLst>
                    <a:ext uri="{9D8B030D-6E8A-4147-A177-3AD203B41FA5}">
                      <a16:colId xmlns:a16="http://schemas.microsoft.com/office/drawing/2014/main" val="20005"/>
                    </a:ext>
                  </a:extLst>
                </a:gridCol>
                <a:gridCol w="382256">
                  <a:extLst>
                    <a:ext uri="{9D8B030D-6E8A-4147-A177-3AD203B41FA5}">
                      <a16:colId xmlns:a16="http://schemas.microsoft.com/office/drawing/2014/main" val="20006"/>
                    </a:ext>
                  </a:extLst>
                </a:gridCol>
                <a:gridCol w="382256">
                  <a:extLst>
                    <a:ext uri="{9D8B030D-6E8A-4147-A177-3AD203B41FA5}">
                      <a16:colId xmlns:a16="http://schemas.microsoft.com/office/drawing/2014/main" val="20007"/>
                    </a:ext>
                  </a:extLst>
                </a:gridCol>
              </a:tblGrid>
              <a:tr h="370840">
                <a:tc gridSpan="8">
                  <a:txBody>
                    <a:bodyPr/>
                    <a:lstStyle/>
                    <a:p>
                      <a:pPr algn="ctr"/>
                      <a:r>
                        <a:rPr lang="en-GB" dirty="0"/>
                        <a:t>64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hMerge="1">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hMerge="1">
                  <a:txBody>
                    <a:bodyPr/>
                    <a:lstStyle/>
                    <a:p>
                      <a:pPr algn="ctr"/>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hMerge="1">
                  <a:txBody>
                    <a:bodyPr/>
                    <a:lstStyle/>
                    <a:p>
                      <a:pPr algn="ctr"/>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hMerge="1">
                  <a:txBody>
                    <a:bodyPr/>
                    <a:lstStyle/>
                    <a:p>
                      <a:pPr algn="ctr"/>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extLst>
                  <a:ext uri="{0D108BD9-81ED-4DB2-BD59-A6C34878D82A}">
                    <a16:rowId xmlns:a16="http://schemas.microsoft.com/office/drawing/2014/main" val="10000"/>
                  </a:ext>
                </a:extLst>
              </a:tr>
              <a:tr h="370840">
                <a:tc>
                  <a:txBody>
                    <a:bodyPr/>
                    <a:lstStyle/>
                    <a:p>
                      <a:pPr algn="ctr"/>
                      <a:r>
                        <a:rPr lang="en-GB" dirty="0"/>
                        <a:t>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pPr algn="ctr"/>
                      <a:r>
                        <a:rPr lang="en-GB" dirty="0"/>
                        <a:t>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pPr algn="ctr"/>
                      <a:r>
                        <a:rPr lang="en-GB" dirty="0"/>
                        <a:t>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dirty="0"/>
                        <a:t>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dirty="0"/>
                        <a:t>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dirty="0"/>
                        <a:t>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dirty="0"/>
                        <a:t>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dirty="0"/>
                        <a:t>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bl>
          </a:graphicData>
        </a:graphic>
      </p:graphicFrame>
      <p:graphicFrame>
        <p:nvGraphicFramePr>
          <p:cNvPr id="41" name="Table 40"/>
          <p:cNvGraphicFramePr>
            <a:graphicFrameLocks noGrp="1"/>
          </p:cNvGraphicFramePr>
          <p:nvPr>
            <p:extLst>
              <p:ext uri="{D42A27DB-BD31-4B8C-83A1-F6EECF244321}">
                <p14:modId xmlns:p14="http://schemas.microsoft.com/office/powerpoint/2010/main" val="3125364037"/>
              </p:ext>
            </p:extLst>
          </p:nvPr>
        </p:nvGraphicFramePr>
        <p:xfrm>
          <a:off x="4607811" y="3607964"/>
          <a:ext cx="3058048" cy="741680"/>
        </p:xfrm>
        <a:graphic>
          <a:graphicData uri="http://schemas.openxmlformats.org/drawingml/2006/table">
            <a:tbl>
              <a:tblPr>
                <a:tableStyleId>{5C22544A-7EE6-4342-B048-85BDC9FD1C3A}</a:tableStyleId>
              </a:tblPr>
              <a:tblGrid>
                <a:gridCol w="382256">
                  <a:extLst>
                    <a:ext uri="{9D8B030D-6E8A-4147-A177-3AD203B41FA5}">
                      <a16:colId xmlns:a16="http://schemas.microsoft.com/office/drawing/2014/main" val="20000"/>
                    </a:ext>
                  </a:extLst>
                </a:gridCol>
                <a:gridCol w="382256">
                  <a:extLst>
                    <a:ext uri="{9D8B030D-6E8A-4147-A177-3AD203B41FA5}">
                      <a16:colId xmlns:a16="http://schemas.microsoft.com/office/drawing/2014/main" val="20001"/>
                    </a:ext>
                  </a:extLst>
                </a:gridCol>
                <a:gridCol w="382256">
                  <a:extLst>
                    <a:ext uri="{9D8B030D-6E8A-4147-A177-3AD203B41FA5}">
                      <a16:colId xmlns:a16="http://schemas.microsoft.com/office/drawing/2014/main" val="20002"/>
                    </a:ext>
                  </a:extLst>
                </a:gridCol>
                <a:gridCol w="382256">
                  <a:extLst>
                    <a:ext uri="{9D8B030D-6E8A-4147-A177-3AD203B41FA5}">
                      <a16:colId xmlns:a16="http://schemas.microsoft.com/office/drawing/2014/main" val="20003"/>
                    </a:ext>
                  </a:extLst>
                </a:gridCol>
                <a:gridCol w="382256">
                  <a:extLst>
                    <a:ext uri="{9D8B030D-6E8A-4147-A177-3AD203B41FA5}">
                      <a16:colId xmlns:a16="http://schemas.microsoft.com/office/drawing/2014/main" val="20004"/>
                    </a:ext>
                  </a:extLst>
                </a:gridCol>
                <a:gridCol w="382256">
                  <a:extLst>
                    <a:ext uri="{9D8B030D-6E8A-4147-A177-3AD203B41FA5}">
                      <a16:colId xmlns:a16="http://schemas.microsoft.com/office/drawing/2014/main" val="20005"/>
                    </a:ext>
                  </a:extLst>
                </a:gridCol>
                <a:gridCol w="382256">
                  <a:extLst>
                    <a:ext uri="{9D8B030D-6E8A-4147-A177-3AD203B41FA5}">
                      <a16:colId xmlns:a16="http://schemas.microsoft.com/office/drawing/2014/main" val="20006"/>
                    </a:ext>
                  </a:extLst>
                </a:gridCol>
                <a:gridCol w="382256">
                  <a:extLst>
                    <a:ext uri="{9D8B030D-6E8A-4147-A177-3AD203B41FA5}">
                      <a16:colId xmlns:a16="http://schemas.microsoft.com/office/drawing/2014/main" val="20007"/>
                    </a:ext>
                  </a:extLst>
                </a:gridCol>
              </a:tblGrid>
              <a:tr h="370840">
                <a:tc gridSpan="8">
                  <a:txBody>
                    <a:bodyPr/>
                    <a:lstStyle/>
                    <a:p>
                      <a:pPr algn="ctr"/>
                      <a:r>
                        <a:rPr lang="en-GB" dirty="0"/>
                        <a:t>64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hMerge="1">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hMerge="1">
                  <a:txBody>
                    <a:bodyPr/>
                    <a:lstStyle/>
                    <a:p>
                      <a:pPr algn="ctr"/>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hMerge="1">
                  <a:txBody>
                    <a:bodyPr/>
                    <a:lstStyle/>
                    <a:p>
                      <a:pPr algn="ctr"/>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hMerge="1">
                  <a:txBody>
                    <a:bodyPr/>
                    <a:lstStyle/>
                    <a:p>
                      <a:pPr algn="ctr"/>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extLst>
                  <a:ext uri="{0D108BD9-81ED-4DB2-BD59-A6C34878D82A}">
                    <a16:rowId xmlns:a16="http://schemas.microsoft.com/office/drawing/2014/main" val="10000"/>
                  </a:ext>
                </a:extLst>
              </a:tr>
              <a:tr h="370840">
                <a:tc>
                  <a:txBody>
                    <a:bodyPr/>
                    <a:lstStyle/>
                    <a:p>
                      <a:pPr algn="ctr"/>
                      <a:r>
                        <a:rPr lang="en-GB" dirty="0"/>
                        <a:t>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pPr algn="ctr"/>
                      <a:r>
                        <a:rPr lang="en-GB" dirty="0"/>
                        <a:t>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pPr algn="ctr"/>
                      <a:r>
                        <a:rPr lang="en-GB" dirty="0"/>
                        <a:t>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7BD31"/>
                    </a:solidFill>
                  </a:tcPr>
                </a:tc>
                <a:tc>
                  <a:txBody>
                    <a:bodyPr/>
                    <a:lstStyle/>
                    <a:p>
                      <a:pPr algn="ctr"/>
                      <a:r>
                        <a:rPr lang="en-GB" dirty="0"/>
                        <a:t>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7BD31"/>
                    </a:solidFill>
                  </a:tcPr>
                </a:tc>
                <a:tc>
                  <a:txBody>
                    <a:bodyPr/>
                    <a:lstStyle/>
                    <a:p>
                      <a:pPr algn="ctr"/>
                      <a:r>
                        <a:rPr lang="en-GB" dirty="0"/>
                        <a:t>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7BD31"/>
                    </a:solidFill>
                  </a:tcPr>
                </a:tc>
                <a:tc>
                  <a:txBody>
                    <a:bodyPr/>
                    <a:lstStyle/>
                    <a:p>
                      <a:pPr algn="ctr"/>
                      <a:r>
                        <a:rPr lang="en-GB" dirty="0"/>
                        <a:t>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7BD31"/>
                    </a:solidFill>
                  </a:tcPr>
                </a:tc>
                <a:tc>
                  <a:txBody>
                    <a:bodyPr/>
                    <a:lstStyle/>
                    <a:p>
                      <a:pPr algn="ctr"/>
                      <a:r>
                        <a:rPr lang="en-GB" dirty="0"/>
                        <a:t>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7BD31"/>
                    </a:solidFill>
                  </a:tcPr>
                </a:tc>
                <a:tc>
                  <a:txBody>
                    <a:bodyPr/>
                    <a:lstStyle/>
                    <a:p>
                      <a:pPr algn="ctr"/>
                      <a:r>
                        <a:rPr lang="en-GB" dirty="0"/>
                        <a:t>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bl>
          </a:graphicData>
        </a:graphic>
      </p:graphicFrame>
      <p:graphicFrame>
        <p:nvGraphicFramePr>
          <p:cNvPr id="28" name="Table 27"/>
          <p:cNvGraphicFramePr>
            <a:graphicFrameLocks noGrp="1"/>
          </p:cNvGraphicFramePr>
          <p:nvPr>
            <p:extLst>
              <p:ext uri="{D42A27DB-BD31-4B8C-83A1-F6EECF244321}">
                <p14:modId xmlns:p14="http://schemas.microsoft.com/office/powerpoint/2010/main" val="3587137332"/>
              </p:ext>
            </p:extLst>
          </p:nvPr>
        </p:nvGraphicFramePr>
        <p:xfrm>
          <a:off x="4607811" y="3607964"/>
          <a:ext cx="3058048" cy="741680"/>
        </p:xfrm>
        <a:graphic>
          <a:graphicData uri="http://schemas.openxmlformats.org/drawingml/2006/table">
            <a:tbl>
              <a:tblPr>
                <a:tableStyleId>{5C22544A-7EE6-4342-B048-85BDC9FD1C3A}</a:tableStyleId>
              </a:tblPr>
              <a:tblGrid>
                <a:gridCol w="382256">
                  <a:extLst>
                    <a:ext uri="{9D8B030D-6E8A-4147-A177-3AD203B41FA5}">
                      <a16:colId xmlns:a16="http://schemas.microsoft.com/office/drawing/2014/main" val="20000"/>
                    </a:ext>
                  </a:extLst>
                </a:gridCol>
                <a:gridCol w="382256">
                  <a:extLst>
                    <a:ext uri="{9D8B030D-6E8A-4147-A177-3AD203B41FA5}">
                      <a16:colId xmlns:a16="http://schemas.microsoft.com/office/drawing/2014/main" val="20001"/>
                    </a:ext>
                  </a:extLst>
                </a:gridCol>
                <a:gridCol w="382256">
                  <a:extLst>
                    <a:ext uri="{9D8B030D-6E8A-4147-A177-3AD203B41FA5}">
                      <a16:colId xmlns:a16="http://schemas.microsoft.com/office/drawing/2014/main" val="20002"/>
                    </a:ext>
                  </a:extLst>
                </a:gridCol>
                <a:gridCol w="382256">
                  <a:extLst>
                    <a:ext uri="{9D8B030D-6E8A-4147-A177-3AD203B41FA5}">
                      <a16:colId xmlns:a16="http://schemas.microsoft.com/office/drawing/2014/main" val="20003"/>
                    </a:ext>
                  </a:extLst>
                </a:gridCol>
                <a:gridCol w="382256">
                  <a:extLst>
                    <a:ext uri="{9D8B030D-6E8A-4147-A177-3AD203B41FA5}">
                      <a16:colId xmlns:a16="http://schemas.microsoft.com/office/drawing/2014/main" val="20004"/>
                    </a:ext>
                  </a:extLst>
                </a:gridCol>
                <a:gridCol w="382256">
                  <a:extLst>
                    <a:ext uri="{9D8B030D-6E8A-4147-A177-3AD203B41FA5}">
                      <a16:colId xmlns:a16="http://schemas.microsoft.com/office/drawing/2014/main" val="20005"/>
                    </a:ext>
                  </a:extLst>
                </a:gridCol>
                <a:gridCol w="382256">
                  <a:extLst>
                    <a:ext uri="{9D8B030D-6E8A-4147-A177-3AD203B41FA5}">
                      <a16:colId xmlns:a16="http://schemas.microsoft.com/office/drawing/2014/main" val="20006"/>
                    </a:ext>
                  </a:extLst>
                </a:gridCol>
                <a:gridCol w="382256">
                  <a:extLst>
                    <a:ext uri="{9D8B030D-6E8A-4147-A177-3AD203B41FA5}">
                      <a16:colId xmlns:a16="http://schemas.microsoft.com/office/drawing/2014/main" val="20007"/>
                    </a:ext>
                  </a:extLst>
                </a:gridCol>
              </a:tblGrid>
              <a:tr h="370840">
                <a:tc gridSpan="8">
                  <a:txBody>
                    <a:bodyPr/>
                    <a:lstStyle/>
                    <a:p>
                      <a:pPr algn="ctr"/>
                      <a:r>
                        <a:rPr lang="en-GB" dirty="0"/>
                        <a:t>64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hMerge="1">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hMerge="1">
                  <a:txBody>
                    <a:bodyPr/>
                    <a:lstStyle/>
                    <a:p>
                      <a:pPr algn="ctr"/>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hMerge="1">
                  <a:txBody>
                    <a:bodyPr/>
                    <a:lstStyle/>
                    <a:p>
                      <a:pPr algn="ctr"/>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hMerge="1">
                  <a:txBody>
                    <a:bodyPr/>
                    <a:lstStyle/>
                    <a:p>
                      <a:pPr algn="ctr"/>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extLst>
                  <a:ext uri="{0D108BD9-81ED-4DB2-BD59-A6C34878D82A}">
                    <a16:rowId xmlns:a16="http://schemas.microsoft.com/office/drawing/2014/main" val="10000"/>
                  </a:ext>
                </a:extLst>
              </a:tr>
              <a:tr h="370840">
                <a:tc>
                  <a:txBody>
                    <a:bodyPr/>
                    <a:lstStyle/>
                    <a:p>
                      <a:pPr algn="ctr"/>
                      <a:r>
                        <a:rPr lang="en-GB" dirty="0"/>
                        <a:t>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pPr algn="ctr"/>
                      <a:r>
                        <a:rPr lang="en-GB" dirty="0"/>
                        <a:t>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pPr algn="ctr"/>
                      <a:r>
                        <a:rPr lang="en-GB" dirty="0"/>
                        <a:t>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7BD31"/>
                    </a:solidFill>
                  </a:tcPr>
                </a:tc>
                <a:tc>
                  <a:txBody>
                    <a:bodyPr/>
                    <a:lstStyle/>
                    <a:p>
                      <a:pPr algn="ctr"/>
                      <a:r>
                        <a:rPr lang="en-GB" dirty="0"/>
                        <a:t>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7BD31"/>
                    </a:solidFill>
                  </a:tcPr>
                </a:tc>
                <a:tc>
                  <a:txBody>
                    <a:bodyPr/>
                    <a:lstStyle/>
                    <a:p>
                      <a:pPr algn="ctr"/>
                      <a:r>
                        <a:rPr lang="en-GB" dirty="0"/>
                        <a:t>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7BD31"/>
                    </a:solidFill>
                  </a:tcPr>
                </a:tc>
                <a:tc>
                  <a:txBody>
                    <a:bodyPr/>
                    <a:lstStyle/>
                    <a:p>
                      <a:pPr algn="ctr"/>
                      <a:r>
                        <a:rPr lang="en-GB" dirty="0"/>
                        <a:t>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7BD31"/>
                    </a:solidFill>
                  </a:tcPr>
                </a:tc>
                <a:tc>
                  <a:txBody>
                    <a:bodyPr/>
                    <a:lstStyle/>
                    <a:p>
                      <a:pPr algn="ctr"/>
                      <a:r>
                        <a:rPr lang="en-GB" dirty="0"/>
                        <a:t>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7BD31"/>
                    </a:solidFill>
                  </a:tcPr>
                </a:tc>
                <a:tc>
                  <a:txBody>
                    <a:bodyPr/>
                    <a:lstStyle/>
                    <a:p>
                      <a:pPr algn="ctr"/>
                      <a:r>
                        <a:rPr lang="en-GB" dirty="0"/>
                        <a:t>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extLst>
                  <a:ext uri="{0D108BD9-81ED-4DB2-BD59-A6C34878D82A}">
                    <a16:rowId xmlns:a16="http://schemas.microsoft.com/office/drawing/2014/main" val="10001"/>
                  </a:ext>
                </a:extLst>
              </a:tr>
            </a:tbl>
          </a:graphicData>
        </a:graphic>
      </p:graphicFrame>
      <p:grpSp>
        <p:nvGrpSpPr>
          <p:cNvPr id="11" name="Group 10"/>
          <p:cNvGrpSpPr/>
          <p:nvPr/>
        </p:nvGrpSpPr>
        <p:grpSpPr>
          <a:xfrm>
            <a:off x="689518" y="5627253"/>
            <a:ext cx="3769546" cy="553998"/>
            <a:chOff x="714615" y="5679974"/>
            <a:chExt cx="3769546" cy="553998"/>
          </a:xfrm>
        </p:grpSpPr>
        <p:sp>
          <p:nvSpPr>
            <p:cNvPr id="10" name="Rectangle 9"/>
            <p:cNvSpPr/>
            <p:nvPr/>
          </p:nvSpPr>
          <p:spPr>
            <a:xfrm>
              <a:off x="920365" y="5737908"/>
              <a:ext cx="3563796" cy="369332"/>
            </a:xfrm>
            <a:prstGeom prst="rect">
              <a:avLst/>
            </a:prstGeom>
          </p:spPr>
          <p:txBody>
            <a:bodyPr wrap="none">
              <a:spAutoFit/>
            </a:bodyPr>
            <a:lstStyle/>
            <a:p>
              <a:r>
                <a:rPr lang="en-GB" dirty="0">
                  <a:solidFill>
                    <a:srgbClr val="00B050"/>
                  </a:solidFill>
                </a:rPr>
                <a:t>= 8 of the animals are elephants.</a:t>
              </a:r>
            </a:p>
          </p:txBody>
        </p:sp>
        <p:grpSp>
          <p:nvGrpSpPr>
            <p:cNvPr id="44" name="Group 43"/>
            <p:cNvGrpSpPr/>
            <p:nvPr/>
          </p:nvGrpSpPr>
          <p:grpSpPr>
            <a:xfrm>
              <a:off x="714615" y="5679974"/>
              <a:ext cx="293615" cy="553998"/>
              <a:chOff x="2390862" y="2835479"/>
              <a:chExt cx="293615" cy="553998"/>
            </a:xfrm>
          </p:grpSpPr>
          <p:sp>
            <p:nvSpPr>
              <p:cNvPr id="45" name="TextBox 44"/>
              <p:cNvSpPr txBox="1"/>
              <p:nvPr/>
            </p:nvSpPr>
            <p:spPr>
              <a:xfrm>
                <a:off x="2390862" y="2835479"/>
                <a:ext cx="293615" cy="553998"/>
              </a:xfrm>
              <a:prstGeom prst="rect">
                <a:avLst/>
              </a:prstGeom>
              <a:noFill/>
            </p:spPr>
            <p:txBody>
              <a:bodyPr wrap="square" rtlCol="0">
                <a:spAutoFit/>
              </a:bodyPr>
              <a:lstStyle/>
              <a:p>
                <a:pPr algn="ctr">
                  <a:lnSpc>
                    <a:spcPts val="1800"/>
                  </a:lnSpc>
                </a:pPr>
                <a:r>
                  <a:rPr lang="en-GB" dirty="0">
                    <a:solidFill>
                      <a:srgbClr val="00B050"/>
                    </a:solidFill>
                  </a:rPr>
                  <a:t>1</a:t>
                </a:r>
                <a:br>
                  <a:rPr lang="en-GB" dirty="0">
                    <a:solidFill>
                      <a:srgbClr val="00B050"/>
                    </a:solidFill>
                  </a:rPr>
                </a:br>
                <a:r>
                  <a:rPr lang="en-GB" dirty="0">
                    <a:solidFill>
                      <a:srgbClr val="00B050"/>
                    </a:solidFill>
                  </a:rPr>
                  <a:t>8</a:t>
                </a:r>
              </a:p>
            </p:txBody>
          </p:sp>
          <p:cxnSp>
            <p:nvCxnSpPr>
              <p:cNvPr id="46" name="Straight Connector 45"/>
              <p:cNvCxnSpPr/>
              <p:nvPr/>
            </p:nvCxnSpPr>
            <p:spPr>
              <a:xfrm>
                <a:off x="2474251" y="3090972"/>
                <a:ext cx="126074" cy="0"/>
              </a:xfrm>
              <a:prstGeom prst="line">
                <a:avLst/>
              </a:prstGeom>
              <a:ln w="19050">
                <a:solidFill>
                  <a:srgbClr val="00B050"/>
                </a:solidFill>
              </a:ln>
            </p:spPr>
            <p:style>
              <a:lnRef idx="1">
                <a:schemeClr val="accent1"/>
              </a:lnRef>
              <a:fillRef idx="0">
                <a:schemeClr val="accent1"/>
              </a:fillRef>
              <a:effectRef idx="0">
                <a:schemeClr val="accent1"/>
              </a:effectRef>
              <a:fontRef idx="minor">
                <a:schemeClr val="tx1"/>
              </a:fontRef>
            </p:style>
          </p:cxnSp>
        </p:grpSp>
      </p:grpSp>
      <p:sp>
        <p:nvSpPr>
          <p:cNvPr id="47" name="Rectangle 46"/>
          <p:cNvSpPr/>
          <p:nvPr/>
        </p:nvSpPr>
        <p:spPr>
          <a:xfrm>
            <a:off x="445575" y="702863"/>
            <a:ext cx="3506104" cy="355276"/>
          </a:xfrm>
          <a:prstGeom prst="rect">
            <a:avLst/>
          </a:prstGeom>
          <a:solidFill>
            <a:srgbClr val="072F54"/>
          </a:solidFill>
        </p:spPr>
        <p:txBody>
          <a:bodyPr wrap="square" lIns="180000" tIns="36000" rIns="180000" bIns="72000" anchor="ctr">
            <a:spAutoFit/>
          </a:bodyPr>
          <a:lstStyle/>
          <a:p>
            <a:r>
              <a:rPr lang="en-GB" altLang="en-US" sz="1600" b="1" dirty="0">
                <a:solidFill>
                  <a:schemeClr val="bg1"/>
                </a:solidFill>
              </a:rPr>
              <a:t>Calculate Fractions of a Quantity</a:t>
            </a:r>
            <a:endParaRPr lang="en-GB" sz="1600" b="1" dirty="0">
              <a:solidFill>
                <a:schemeClr val="bg1"/>
              </a:solidFill>
            </a:endParaRPr>
          </a:p>
        </p:txBody>
      </p:sp>
      <p:cxnSp>
        <p:nvCxnSpPr>
          <p:cNvPr id="48" name="Straight Connector 47"/>
          <p:cNvCxnSpPr/>
          <p:nvPr/>
        </p:nvCxnSpPr>
        <p:spPr>
          <a:xfrm>
            <a:off x="3951678" y="678917"/>
            <a:ext cx="0" cy="39600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94999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fade">
                                      <p:cBhvr>
                                        <p:cTn id="7" dur="500"/>
                                        <p:tgtEl>
                                          <p:spTgt spid="4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par>
                                <p:cTn id="13" presetID="10" presetClass="entr" presetSubtype="0" fill="hold" nodeType="withEffect">
                                  <p:stCondLst>
                                    <p:cond delay="0"/>
                                  </p:stCondLst>
                                  <p:childTnLst>
                                    <p:set>
                                      <p:cBhvr>
                                        <p:cTn id="14" dur="1" fill="hold">
                                          <p:stCondLst>
                                            <p:cond delay="0"/>
                                          </p:stCondLst>
                                        </p:cTn>
                                        <p:tgtEl>
                                          <p:spTgt spid="30"/>
                                        </p:tgtEl>
                                        <p:attrNameLst>
                                          <p:attrName>style.visibility</p:attrName>
                                        </p:attrNameLst>
                                      </p:cBhvr>
                                      <p:to>
                                        <p:strVal val="visible"/>
                                      </p:to>
                                    </p:set>
                                    <p:animEffect transition="in" filter="fade">
                                      <p:cBhvr>
                                        <p:cTn id="15" dur="500"/>
                                        <p:tgtEl>
                                          <p:spTgt spid="30"/>
                                        </p:tgtEl>
                                      </p:cBhvr>
                                    </p:animEffect>
                                  </p:childTnLst>
                                </p:cTn>
                              </p:par>
                              <p:par>
                                <p:cTn id="16" presetID="10" presetClass="entr" presetSubtype="0" fill="hold" nodeType="withEffect">
                                  <p:stCondLst>
                                    <p:cond delay="0"/>
                                  </p:stCondLst>
                                  <p:childTnLst>
                                    <p:set>
                                      <p:cBhvr>
                                        <p:cTn id="17" dur="1" fill="hold">
                                          <p:stCondLst>
                                            <p:cond delay="0"/>
                                          </p:stCondLst>
                                        </p:cTn>
                                        <p:tgtEl>
                                          <p:spTgt spid="33"/>
                                        </p:tgtEl>
                                        <p:attrNameLst>
                                          <p:attrName>style.visibility</p:attrName>
                                        </p:attrNameLst>
                                      </p:cBhvr>
                                      <p:to>
                                        <p:strVal val="visible"/>
                                      </p:to>
                                    </p:set>
                                    <p:animEffect transition="in" filter="fade">
                                      <p:cBhvr>
                                        <p:cTn id="18" dur="500"/>
                                        <p:tgtEl>
                                          <p:spTgt spid="3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40"/>
                                        </p:tgtEl>
                                        <p:attrNameLst>
                                          <p:attrName>style.visibility</p:attrName>
                                        </p:attrNameLst>
                                      </p:cBhvr>
                                      <p:to>
                                        <p:strVal val="visible"/>
                                      </p:to>
                                    </p:set>
                                    <p:animEffect transition="in" filter="fade">
                                      <p:cBhvr>
                                        <p:cTn id="23" dur="500"/>
                                        <p:tgtEl>
                                          <p:spTgt spid="40"/>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36"/>
                                        </p:tgtEl>
                                        <p:attrNameLst>
                                          <p:attrName>style.visibility</p:attrName>
                                        </p:attrNameLst>
                                      </p:cBhvr>
                                      <p:to>
                                        <p:strVal val="visible"/>
                                      </p:to>
                                    </p:set>
                                    <p:animEffect transition="in" filter="fade">
                                      <p:cBhvr>
                                        <p:cTn id="28" dur="500"/>
                                        <p:tgtEl>
                                          <p:spTgt spid="36"/>
                                        </p:tgtEl>
                                      </p:cBhvr>
                                    </p:animEffect>
                                  </p:childTnLst>
                                </p:cTn>
                              </p:par>
                              <p:par>
                                <p:cTn id="29" presetID="10" presetClass="entr" presetSubtype="0" fill="hold" nodeType="withEffect">
                                  <p:stCondLst>
                                    <p:cond delay="0"/>
                                  </p:stCondLst>
                                  <p:childTnLst>
                                    <p:set>
                                      <p:cBhvr>
                                        <p:cTn id="30" dur="1" fill="hold">
                                          <p:stCondLst>
                                            <p:cond delay="0"/>
                                          </p:stCondLst>
                                        </p:cTn>
                                        <p:tgtEl>
                                          <p:spTgt spid="37"/>
                                        </p:tgtEl>
                                        <p:attrNameLst>
                                          <p:attrName>style.visibility</p:attrName>
                                        </p:attrNameLst>
                                      </p:cBhvr>
                                      <p:to>
                                        <p:strVal val="visible"/>
                                      </p:to>
                                    </p:set>
                                    <p:animEffect transition="in" filter="fade">
                                      <p:cBhvr>
                                        <p:cTn id="31" dur="500"/>
                                        <p:tgtEl>
                                          <p:spTgt spid="37"/>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41"/>
                                        </p:tgtEl>
                                        <p:attrNameLst>
                                          <p:attrName>style.visibility</p:attrName>
                                        </p:attrNameLst>
                                      </p:cBhvr>
                                      <p:to>
                                        <p:strVal val="visible"/>
                                      </p:to>
                                    </p:set>
                                    <p:animEffect transition="in" filter="fade">
                                      <p:cBhvr>
                                        <p:cTn id="36" dur="500"/>
                                        <p:tgtEl>
                                          <p:spTgt spid="41"/>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55"/>
                                        </p:tgtEl>
                                        <p:attrNameLst>
                                          <p:attrName>style.visibility</p:attrName>
                                        </p:attrNameLst>
                                      </p:cBhvr>
                                      <p:to>
                                        <p:strVal val="visible"/>
                                      </p:to>
                                    </p:set>
                                    <p:animEffect transition="in" filter="fade">
                                      <p:cBhvr>
                                        <p:cTn id="41" dur="500"/>
                                        <p:tgtEl>
                                          <p:spTgt spid="55"/>
                                        </p:tgtEl>
                                      </p:cBhvr>
                                    </p:animEffect>
                                  </p:childTnLst>
                                </p:cTn>
                              </p:par>
                              <p:par>
                                <p:cTn id="42" presetID="10" presetClass="entr" presetSubtype="0" fill="hold" nodeType="withEffect">
                                  <p:stCondLst>
                                    <p:cond delay="0"/>
                                  </p:stCondLst>
                                  <p:childTnLst>
                                    <p:set>
                                      <p:cBhvr>
                                        <p:cTn id="43" dur="1" fill="hold">
                                          <p:stCondLst>
                                            <p:cond delay="0"/>
                                          </p:stCondLst>
                                        </p:cTn>
                                        <p:tgtEl>
                                          <p:spTgt spid="56"/>
                                        </p:tgtEl>
                                        <p:attrNameLst>
                                          <p:attrName>style.visibility</p:attrName>
                                        </p:attrNameLst>
                                      </p:cBhvr>
                                      <p:to>
                                        <p:strVal val="visible"/>
                                      </p:to>
                                    </p:set>
                                    <p:animEffect transition="in" filter="fade">
                                      <p:cBhvr>
                                        <p:cTn id="44" dur="500"/>
                                        <p:tgtEl>
                                          <p:spTgt spid="56"/>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28"/>
                                        </p:tgtEl>
                                        <p:attrNameLst>
                                          <p:attrName>style.visibility</p:attrName>
                                        </p:attrNameLst>
                                      </p:cBhvr>
                                      <p:to>
                                        <p:strVal val="visible"/>
                                      </p:to>
                                    </p:set>
                                    <p:animEffect transition="in" filter="fade">
                                      <p:cBhvr>
                                        <p:cTn id="49" dur="500"/>
                                        <p:tgtEl>
                                          <p:spTgt spid="28"/>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nodeType="clickEffect">
                                  <p:stCondLst>
                                    <p:cond delay="0"/>
                                  </p:stCondLst>
                                  <p:childTnLst>
                                    <p:set>
                                      <p:cBhvr>
                                        <p:cTn id="53" dur="1" fill="hold">
                                          <p:stCondLst>
                                            <p:cond delay="0"/>
                                          </p:stCondLst>
                                        </p:cTn>
                                        <p:tgtEl>
                                          <p:spTgt spid="11"/>
                                        </p:tgtEl>
                                        <p:attrNameLst>
                                          <p:attrName>style.visibility</p:attrName>
                                        </p:attrNameLst>
                                      </p:cBhvr>
                                      <p:to>
                                        <p:strVal val="visible"/>
                                      </p:to>
                                    </p:set>
                                    <p:animEffect transition="in" filter="fade">
                                      <p:cBhvr>
                                        <p:cTn id="5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6" grpId="0"/>
      <p:bldP spid="5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 name="Picture 7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02250" y="532799"/>
            <a:ext cx="702000" cy="702000"/>
          </a:xfrm>
          <a:prstGeom prst="rect">
            <a:avLst/>
          </a:prstGeom>
        </p:spPr>
      </p:pic>
      <p:sp>
        <p:nvSpPr>
          <p:cNvPr id="75" name="Rectangle 74"/>
          <p:cNvSpPr/>
          <p:nvPr/>
        </p:nvSpPr>
        <p:spPr>
          <a:xfrm>
            <a:off x="3951678" y="702863"/>
            <a:ext cx="1141417" cy="355276"/>
          </a:xfrm>
          <a:prstGeom prst="rect">
            <a:avLst/>
          </a:prstGeom>
          <a:solidFill>
            <a:srgbClr val="00529C"/>
          </a:solidFill>
        </p:spPr>
        <p:txBody>
          <a:bodyPr wrap="square" lIns="180000" tIns="36000" rIns="180000" bIns="72000" anchor="ctr">
            <a:spAutoFit/>
          </a:bodyPr>
          <a:lstStyle/>
          <a:p>
            <a:pPr algn="ctr"/>
            <a:r>
              <a:rPr lang="en-GB" altLang="en-US" sz="1600" b="1" dirty="0">
                <a:solidFill>
                  <a:schemeClr val="bg1"/>
                </a:solidFill>
              </a:rPr>
              <a:t>Deepest</a:t>
            </a:r>
            <a:endParaRPr lang="en-GB" sz="1600" b="1" dirty="0">
              <a:solidFill>
                <a:schemeClr val="bg1"/>
              </a:solidFill>
            </a:endParaRPr>
          </a:p>
        </p:txBody>
      </p:sp>
      <p:sp>
        <p:nvSpPr>
          <p:cNvPr id="2" name="Rectangle 1"/>
          <p:cNvSpPr/>
          <p:nvPr/>
        </p:nvSpPr>
        <p:spPr>
          <a:xfrm>
            <a:off x="689459" y="1569309"/>
            <a:ext cx="3326952" cy="646331"/>
          </a:xfrm>
          <a:prstGeom prst="rect">
            <a:avLst/>
          </a:prstGeom>
        </p:spPr>
        <p:txBody>
          <a:bodyPr wrap="square">
            <a:spAutoFit/>
          </a:bodyPr>
          <a:lstStyle/>
          <a:p>
            <a:r>
              <a:rPr lang="en-GB" dirty="0"/>
              <a:t>Use all the digit cards once to complete this calculation.</a:t>
            </a:r>
            <a:endParaRPr lang="en-GB" dirty="0">
              <a:latin typeface="Twinkl" pitchFamily="2" charset="0"/>
            </a:endParaRPr>
          </a:p>
        </p:txBody>
      </p:sp>
      <p:grpSp>
        <p:nvGrpSpPr>
          <p:cNvPr id="11" name="Group 10"/>
          <p:cNvGrpSpPr/>
          <p:nvPr/>
        </p:nvGrpSpPr>
        <p:grpSpPr>
          <a:xfrm>
            <a:off x="792163" y="2434282"/>
            <a:ext cx="3243649" cy="778475"/>
            <a:chOff x="4116411" y="1569309"/>
            <a:chExt cx="3243649" cy="778475"/>
          </a:xfrm>
        </p:grpSpPr>
        <p:sp>
          <p:nvSpPr>
            <p:cNvPr id="8" name="Rectangle 7"/>
            <p:cNvSpPr/>
            <p:nvPr/>
          </p:nvSpPr>
          <p:spPr>
            <a:xfrm>
              <a:off x="4116411" y="1569309"/>
              <a:ext cx="630196" cy="778475"/>
            </a:xfrm>
            <a:prstGeom prst="rect">
              <a:avLst/>
            </a:prstGeom>
            <a:solidFill>
              <a:srgbClr val="FFE7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p:cNvSpPr txBox="1"/>
            <p:nvPr/>
          </p:nvSpPr>
          <p:spPr>
            <a:xfrm>
              <a:off x="4239291" y="1627541"/>
              <a:ext cx="407773" cy="707886"/>
            </a:xfrm>
            <a:prstGeom prst="rect">
              <a:avLst/>
            </a:prstGeom>
            <a:noFill/>
          </p:spPr>
          <p:txBody>
            <a:bodyPr wrap="square" rtlCol="0">
              <a:spAutoFit/>
            </a:bodyPr>
            <a:lstStyle/>
            <a:p>
              <a:r>
                <a:rPr lang="en-GB" sz="4000" dirty="0">
                  <a:latin typeface="Kalam" panose="02000000000000000000" pitchFamily="2" charset="0"/>
                  <a:cs typeface="Kalam" panose="02000000000000000000" pitchFamily="2" charset="0"/>
                </a:rPr>
                <a:t>1</a:t>
              </a:r>
            </a:p>
          </p:txBody>
        </p:sp>
        <p:sp>
          <p:nvSpPr>
            <p:cNvPr id="40" name="Rectangle 39"/>
            <p:cNvSpPr/>
            <p:nvPr/>
          </p:nvSpPr>
          <p:spPr>
            <a:xfrm>
              <a:off x="4987562" y="1569309"/>
              <a:ext cx="630196" cy="778475"/>
            </a:xfrm>
            <a:prstGeom prst="rect">
              <a:avLst/>
            </a:prstGeom>
            <a:solidFill>
              <a:srgbClr val="FFE7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TextBox 40"/>
            <p:cNvSpPr txBox="1"/>
            <p:nvPr/>
          </p:nvSpPr>
          <p:spPr>
            <a:xfrm>
              <a:off x="5085728" y="1627541"/>
              <a:ext cx="407773" cy="707886"/>
            </a:xfrm>
            <a:prstGeom prst="rect">
              <a:avLst/>
            </a:prstGeom>
            <a:noFill/>
          </p:spPr>
          <p:txBody>
            <a:bodyPr wrap="square" rtlCol="0">
              <a:spAutoFit/>
            </a:bodyPr>
            <a:lstStyle/>
            <a:p>
              <a:r>
                <a:rPr lang="en-GB" sz="4000" dirty="0">
                  <a:latin typeface="Kalam" panose="02000000000000000000" pitchFamily="2" charset="0"/>
                  <a:cs typeface="Kalam" panose="02000000000000000000" pitchFamily="2" charset="0"/>
                </a:rPr>
                <a:t>3</a:t>
              </a:r>
            </a:p>
          </p:txBody>
        </p:sp>
        <p:sp>
          <p:nvSpPr>
            <p:cNvPr id="42" name="Rectangle 41"/>
            <p:cNvSpPr/>
            <p:nvPr/>
          </p:nvSpPr>
          <p:spPr>
            <a:xfrm>
              <a:off x="5858713" y="1569309"/>
              <a:ext cx="630196" cy="778475"/>
            </a:xfrm>
            <a:prstGeom prst="rect">
              <a:avLst/>
            </a:prstGeom>
            <a:solidFill>
              <a:srgbClr val="FFE7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TextBox 42"/>
            <p:cNvSpPr txBox="1"/>
            <p:nvPr/>
          </p:nvSpPr>
          <p:spPr>
            <a:xfrm>
              <a:off x="5944522" y="1627541"/>
              <a:ext cx="407773" cy="707886"/>
            </a:xfrm>
            <a:prstGeom prst="rect">
              <a:avLst/>
            </a:prstGeom>
            <a:noFill/>
          </p:spPr>
          <p:txBody>
            <a:bodyPr wrap="square" rtlCol="0">
              <a:spAutoFit/>
            </a:bodyPr>
            <a:lstStyle/>
            <a:p>
              <a:r>
                <a:rPr lang="en-GB" sz="4000" dirty="0">
                  <a:latin typeface="Kalam" panose="02000000000000000000" pitchFamily="2" charset="0"/>
                  <a:cs typeface="Kalam" panose="02000000000000000000" pitchFamily="2" charset="0"/>
                </a:rPr>
                <a:t>4</a:t>
              </a:r>
            </a:p>
          </p:txBody>
        </p:sp>
        <p:sp>
          <p:nvSpPr>
            <p:cNvPr id="44" name="Rectangle 43"/>
            <p:cNvSpPr/>
            <p:nvPr/>
          </p:nvSpPr>
          <p:spPr>
            <a:xfrm>
              <a:off x="6729864" y="1569309"/>
              <a:ext cx="630196" cy="778475"/>
            </a:xfrm>
            <a:prstGeom prst="rect">
              <a:avLst/>
            </a:prstGeom>
            <a:solidFill>
              <a:srgbClr val="FFE7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TextBox 44"/>
            <p:cNvSpPr txBox="1"/>
            <p:nvPr/>
          </p:nvSpPr>
          <p:spPr>
            <a:xfrm>
              <a:off x="6815673" y="1627541"/>
              <a:ext cx="407773" cy="707886"/>
            </a:xfrm>
            <a:prstGeom prst="rect">
              <a:avLst/>
            </a:prstGeom>
            <a:noFill/>
          </p:spPr>
          <p:txBody>
            <a:bodyPr wrap="square" rtlCol="0">
              <a:spAutoFit/>
            </a:bodyPr>
            <a:lstStyle/>
            <a:p>
              <a:r>
                <a:rPr lang="en-GB" sz="4000" dirty="0">
                  <a:latin typeface="Kalam" panose="02000000000000000000" pitchFamily="2" charset="0"/>
                  <a:cs typeface="Kalam" panose="02000000000000000000" pitchFamily="2" charset="0"/>
                </a:rPr>
                <a:t>5</a:t>
              </a:r>
            </a:p>
          </p:txBody>
        </p:sp>
      </p:grpSp>
      <p:pic>
        <p:nvPicPr>
          <p:cNvPr id="13" name="Picture 12"/>
          <p:cNvPicPr>
            <a:picLocks noChangeAspect="1"/>
          </p:cNvPicPr>
          <p:nvPr/>
        </p:nvPicPr>
        <p:blipFill rotWithShape="1">
          <a:blip r:embed="rId3" cstate="print">
            <a:extLst>
              <a:ext uri="{28A0092B-C50C-407E-A947-70E740481C1C}">
                <a14:useLocalDpi xmlns:a14="http://schemas.microsoft.com/office/drawing/2010/main" val="0"/>
              </a:ext>
            </a:extLst>
          </a:blip>
          <a:srcRect r="32978"/>
          <a:stretch/>
        </p:blipFill>
        <p:spPr>
          <a:xfrm>
            <a:off x="4572001" y="1618736"/>
            <a:ext cx="4572000" cy="4317639"/>
          </a:xfrm>
          <a:prstGeom prst="rect">
            <a:avLst/>
          </a:prstGeom>
        </p:spPr>
      </p:pic>
      <p:sp>
        <p:nvSpPr>
          <p:cNvPr id="46" name="TextBox 45"/>
          <p:cNvSpPr txBox="1"/>
          <p:nvPr/>
        </p:nvSpPr>
        <p:spPr>
          <a:xfrm>
            <a:off x="5709567" y="2434282"/>
            <a:ext cx="2192683" cy="523220"/>
          </a:xfrm>
          <a:prstGeom prst="rect">
            <a:avLst/>
          </a:prstGeom>
          <a:noFill/>
        </p:spPr>
        <p:txBody>
          <a:bodyPr wrap="square" rtlCol="0">
            <a:spAutoFit/>
          </a:bodyPr>
          <a:lstStyle/>
          <a:p>
            <a:r>
              <a:rPr lang="en-GB" sz="2800" dirty="0">
                <a:latin typeface="Kalam" panose="02000000000000000000" pitchFamily="2" charset="0"/>
                <a:cs typeface="Kalam" panose="02000000000000000000" pitchFamily="2" charset="0"/>
              </a:rPr>
              <a:t>of 20 =</a:t>
            </a:r>
          </a:p>
        </p:txBody>
      </p:sp>
      <p:sp>
        <p:nvSpPr>
          <p:cNvPr id="14" name="Freeform 13"/>
          <p:cNvSpPr/>
          <p:nvPr/>
        </p:nvSpPr>
        <p:spPr>
          <a:xfrm>
            <a:off x="7060901" y="2434282"/>
            <a:ext cx="660700" cy="430684"/>
          </a:xfrm>
          <a:custGeom>
            <a:avLst/>
            <a:gdLst>
              <a:gd name="connsiteX0" fmla="*/ 12356 w 729048"/>
              <a:gd name="connsiteY0" fmla="*/ 0 h 531341"/>
              <a:gd name="connsiteX1" fmla="*/ 0 w 729048"/>
              <a:gd name="connsiteY1" fmla="*/ 494271 h 531341"/>
              <a:gd name="connsiteX2" fmla="*/ 729048 w 729048"/>
              <a:gd name="connsiteY2" fmla="*/ 531341 h 531341"/>
              <a:gd name="connsiteX3" fmla="*/ 716691 w 729048"/>
              <a:gd name="connsiteY3" fmla="*/ 74141 h 531341"/>
              <a:gd name="connsiteX4" fmla="*/ 12356 w 729048"/>
              <a:gd name="connsiteY4" fmla="*/ 0 h 531341"/>
              <a:gd name="connsiteX0" fmla="*/ 12356 w 729048"/>
              <a:gd name="connsiteY0" fmla="*/ 0 h 486891"/>
              <a:gd name="connsiteX1" fmla="*/ 0 w 729048"/>
              <a:gd name="connsiteY1" fmla="*/ 449821 h 486891"/>
              <a:gd name="connsiteX2" fmla="*/ 729048 w 729048"/>
              <a:gd name="connsiteY2" fmla="*/ 486891 h 486891"/>
              <a:gd name="connsiteX3" fmla="*/ 716691 w 729048"/>
              <a:gd name="connsiteY3" fmla="*/ 29691 h 486891"/>
              <a:gd name="connsiteX4" fmla="*/ 12356 w 729048"/>
              <a:gd name="connsiteY4" fmla="*/ 0 h 486891"/>
              <a:gd name="connsiteX0" fmla="*/ 12356 w 742091"/>
              <a:gd name="connsiteY0" fmla="*/ 0 h 486891"/>
              <a:gd name="connsiteX1" fmla="*/ 0 w 742091"/>
              <a:gd name="connsiteY1" fmla="*/ 449821 h 486891"/>
              <a:gd name="connsiteX2" fmla="*/ 729048 w 742091"/>
              <a:gd name="connsiteY2" fmla="*/ 486891 h 486891"/>
              <a:gd name="connsiteX3" fmla="*/ 742091 w 742091"/>
              <a:gd name="connsiteY3" fmla="*/ 42391 h 486891"/>
              <a:gd name="connsiteX4" fmla="*/ 12356 w 742091"/>
              <a:gd name="connsiteY4" fmla="*/ 0 h 486891"/>
              <a:gd name="connsiteX0" fmla="*/ 25056 w 754791"/>
              <a:gd name="connsiteY0" fmla="*/ 0 h 486891"/>
              <a:gd name="connsiteX1" fmla="*/ 0 w 754791"/>
              <a:gd name="connsiteY1" fmla="*/ 437121 h 486891"/>
              <a:gd name="connsiteX2" fmla="*/ 741748 w 754791"/>
              <a:gd name="connsiteY2" fmla="*/ 486891 h 486891"/>
              <a:gd name="connsiteX3" fmla="*/ 754791 w 754791"/>
              <a:gd name="connsiteY3" fmla="*/ 42391 h 486891"/>
              <a:gd name="connsiteX4" fmla="*/ 25056 w 754791"/>
              <a:gd name="connsiteY4" fmla="*/ 0 h 4868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4791" h="486891">
                <a:moveTo>
                  <a:pt x="25056" y="0"/>
                </a:moveTo>
                <a:lnTo>
                  <a:pt x="0" y="437121"/>
                </a:lnTo>
                <a:lnTo>
                  <a:pt x="741748" y="486891"/>
                </a:lnTo>
                <a:lnTo>
                  <a:pt x="754791" y="42391"/>
                </a:lnTo>
                <a:lnTo>
                  <a:pt x="25056" y="0"/>
                </a:lnTo>
                <a:close/>
              </a:path>
            </a:pathLst>
          </a:custGeom>
          <a:noFill/>
          <a:ln>
            <a:solidFill>
              <a:schemeClr val="tx1">
                <a:lumMod val="90000"/>
                <a:lumOff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Freeform 14"/>
          <p:cNvSpPr/>
          <p:nvPr/>
        </p:nvSpPr>
        <p:spPr>
          <a:xfrm>
            <a:off x="5238750" y="2228850"/>
            <a:ext cx="298450" cy="298450"/>
          </a:xfrm>
          <a:custGeom>
            <a:avLst/>
            <a:gdLst>
              <a:gd name="connsiteX0" fmla="*/ 12700 w 298450"/>
              <a:gd name="connsiteY0" fmla="*/ 0 h 298450"/>
              <a:gd name="connsiteX1" fmla="*/ 298450 w 298450"/>
              <a:gd name="connsiteY1" fmla="*/ 0 h 298450"/>
              <a:gd name="connsiteX2" fmla="*/ 266700 w 298450"/>
              <a:gd name="connsiteY2" fmla="*/ 298450 h 298450"/>
              <a:gd name="connsiteX3" fmla="*/ 0 w 298450"/>
              <a:gd name="connsiteY3" fmla="*/ 298450 h 298450"/>
              <a:gd name="connsiteX4" fmla="*/ 12700 w 298450"/>
              <a:gd name="connsiteY4" fmla="*/ 0 h 298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8450" h="298450">
                <a:moveTo>
                  <a:pt x="12700" y="0"/>
                </a:moveTo>
                <a:lnTo>
                  <a:pt x="298450" y="0"/>
                </a:lnTo>
                <a:lnTo>
                  <a:pt x="266700" y="298450"/>
                </a:lnTo>
                <a:lnTo>
                  <a:pt x="0" y="298450"/>
                </a:lnTo>
                <a:lnTo>
                  <a:pt x="12700" y="0"/>
                </a:lnTo>
                <a:close/>
              </a:path>
            </a:pathLst>
          </a:custGeom>
          <a:noFill/>
          <a:ln>
            <a:solidFill>
              <a:schemeClr val="tx1">
                <a:lumMod val="90000"/>
                <a:lumOff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Freeform 16"/>
          <p:cNvSpPr/>
          <p:nvPr/>
        </p:nvSpPr>
        <p:spPr>
          <a:xfrm>
            <a:off x="5213350" y="2800350"/>
            <a:ext cx="292100" cy="298450"/>
          </a:xfrm>
          <a:custGeom>
            <a:avLst/>
            <a:gdLst>
              <a:gd name="connsiteX0" fmla="*/ 12700 w 292100"/>
              <a:gd name="connsiteY0" fmla="*/ 0 h 298450"/>
              <a:gd name="connsiteX1" fmla="*/ 292100 w 292100"/>
              <a:gd name="connsiteY1" fmla="*/ 6350 h 298450"/>
              <a:gd name="connsiteX2" fmla="*/ 266700 w 292100"/>
              <a:gd name="connsiteY2" fmla="*/ 298450 h 298450"/>
              <a:gd name="connsiteX3" fmla="*/ 0 w 292100"/>
              <a:gd name="connsiteY3" fmla="*/ 298450 h 298450"/>
              <a:gd name="connsiteX4" fmla="*/ 12700 w 292100"/>
              <a:gd name="connsiteY4" fmla="*/ 0 h 298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2100" h="298450">
                <a:moveTo>
                  <a:pt x="12700" y="0"/>
                </a:moveTo>
                <a:lnTo>
                  <a:pt x="292100" y="6350"/>
                </a:lnTo>
                <a:lnTo>
                  <a:pt x="266700" y="298450"/>
                </a:lnTo>
                <a:lnTo>
                  <a:pt x="0" y="298450"/>
                </a:lnTo>
                <a:lnTo>
                  <a:pt x="12700" y="0"/>
                </a:lnTo>
                <a:close/>
              </a:path>
            </a:pathLst>
          </a:custGeom>
          <a:noFill/>
          <a:ln>
            <a:solidFill>
              <a:schemeClr val="tx1">
                <a:lumMod val="90000"/>
                <a:lumOff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5" name="Straight Connector 24"/>
          <p:cNvCxnSpPr/>
          <p:nvPr/>
        </p:nvCxnSpPr>
        <p:spPr>
          <a:xfrm>
            <a:off x="5130800" y="2660392"/>
            <a:ext cx="462303" cy="0"/>
          </a:xfrm>
          <a:prstGeom prst="line">
            <a:avLst/>
          </a:prstGeom>
          <a:ln w="19050">
            <a:solidFill>
              <a:schemeClr val="tx1">
                <a:lumMod val="90000"/>
                <a:lumOff val="10000"/>
              </a:schemeClr>
            </a:solidFill>
          </a:ln>
        </p:spPr>
        <p:style>
          <a:lnRef idx="1">
            <a:schemeClr val="accent1"/>
          </a:lnRef>
          <a:fillRef idx="0">
            <a:schemeClr val="accent1"/>
          </a:fillRef>
          <a:effectRef idx="0">
            <a:schemeClr val="accent1"/>
          </a:effectRef>
          <a:fontRef idx="minor">
            <a:schemeClr val="tx1"/>
          </a:fontRef>
        </p:style>
      </p:cxnSp>
      <p:sp>
        <p:nvSpPr>
          <p:cNvPr id="54" name="TextBox 53"/>
          <p:cNvSpPr txBox="1"/>
          <p:nvPr/>
        </p:nvSpPr>
        <p:spPr>
          <a:xfrm>
            <a:off x="5186363" y="2126404"/>
            <a:ext cx="407773" cy="523220"/>
          </a:xfrm>
          <a:prstGeom prst="rect">
            <a:avLst/>
          </a:prstGeom>
          <a:noFill/>
        </p:spPr>
        <p:txBody>
          <a:bodyPr wrap="square" rtlCol="0">
            <a:spAutoFit/>
          </a:bodyPr>
          <a:lstStyle/>
          <a:p>
            <a:r>
              <a:rPr lang="en-GB" sz="2800" dirty="0">
                <a:solidFill>
                  <a:srgbClr val="00B050"/>
                </a:solidFill>
                <a:latin typeface="Kalam" panose="02000000000000000000" pitchFamily="2" charset="0"/>
                <a:cs typeface="Kalam" panose="02000000000000000000" pitchFamily="2" charset="0"/>
              </a:rPr>
              <a:t>3</a:t>
            </a:r>
          </a:p>
        </p:txBody>
      </p:sp>
      <p:sp>
        <p:nvSpPr>
          <p:cNvPr id="59" name="TextBox 58"/>
          <p:cNvSpPr txBox="1"/>
          <p:nvPr/>
        </p:nvSpPr>
        <p:spPr>
          <a:xfrm>
            <a:off x="5155513" y="2689284"/>
            <a:ext cx="407773" cy="523220"/>
          </a:xfrm>
          <a:prstGeom prst="rect">
            <a:avLst/>
          </a:prstGeom>
          <a:noFill/>
        </p:spPr>
        <p:txBody>
          <a:bodyPr wrap="square" rtlCol="0">
            <a:spAutoFit/>
          </a:bodyPr>
          <a:lstStyle/>
          <a:p>
            <a:r>
              <a:rPr lang="en-GB" sz="2800" dirty="0">
                <a:solidFill>
                  <a:srgbClr val="00B050"/>
                </a:solidFill>
                <a:latin typeface="Kalam" panose="02000000000000000000" pitchFamily="2" charset="0"/>
                <a:cs typeface="Kalam" panose="02000000000000000000" pitchFamily="2" charset="0"/>
              </a:rPr>
              <a:t>4</a:t>
            </a:r>
          </a:p>
        </p:txBody>
      </p:sp>
      <p:sp>
        <p:nvSpPr>
          <p:cNvPr id="60" name="TextBox 59"/>
          <p:cNvSpPr txBox="1"/>
          <p:nvPr/>
        </p:nvSpPr>
        <p:spPr>
          <a:xfrm rot="220366">
            <a:off x="7147412" y="2406212"/>
            <a:ext cx="597948" cy="523220"/>
          </a:xfrm>
          <a:prstGeom prst="rect">
            <a:avLst/>
          </a:prstGeom>
          <a:noFill/>
        </p:spPr>
        <p:txBody>
          <a:bodyPr wrap="square" rtlCol="0">
            <a:spAutoFit/>
          </a:bodyPr>
          <a:lstStyle/>
          <a:p>
            <a:r>
              <a:rPr lang="en-GB" sz="2800" dirty="0">
                <a:solidFill>
                  <a:srgbClr val="00B050"/>
                </a:solidFill>
                <a:latin typeface="Kalam" panose="02000000000000000000" pitchFamily="2" charset="0"/>
                <a:cs typeface="Kalam" panose="02000000000000000000" pitchFamily="2" charset="0"/>
              </a:rPr>
              <a:t>15</a:t>
            </a:r>
          </a:p>
        </p:txBody>
      </p:sp>
      <p:pic>
        <p:nvPicPr>
          <p:cNvPr id="26" name="Picture 2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88413" y="4097332"/>
            <a:ext cx="3084774" cy="954214"/>
          </a:xfrm>
          <a:prstGeom prst="rect">
            <a:avLst/>
          </a:prstGeom>
        </p:spPr>
      </p:pic>
      <p:sp>
        <p:nvSpPr>
          <p:cNvPr id="27" name="Rectangle 26"/>
          <p:cNvSpPr/>
          <p:nvPr/>
        </p:nvSpPr>
        <p:spPr>
          <a:xfrm>
            <a:off x="445575" y="702863"/>
            <a:ext cx="3506104" cy="355276"/>
          </a:xfrm>
          <a:prstGeom prst="rect">
            <a:avLst/>
          </a:prstGeom>
          <a:solidFill>
            <a:srgbClr val="072F54"/>
          </a:solidFill>
        </p:spPr>
        <p:txBody>
          <a:bodyPr wrap="square" lIns="180000" tIns="36000" rIns="180000" bIns="72000" anchor="ctr">
            <a:spAutoFit/>
          </a:bodyPr>
          <a:lstStyle/>
          <a:p>
            <a:r>
              <a:rPr lang="en-GB" altLang="en-US" sz="1600" b="1" dirty="0">
                <a:solidFill>
                  <a:schemeClr val="bg1"/>
                </a:solidFill>
              </a:rPr>
              <a:t>Calculate Fractions of a Quantity</a:t>
            </a:r>
            <a:endParaRPr lang="en-GB" sz="1600" b="1" dirty="0">
              <a:solidFill>
                <a:schemeClr val="bg1"/>
              </a:solidFill>
            </a:endParaRPr>
          </a:p>
        </p:txBody>
      </p:sp>
      <p:cxnSp>
        <p:nvCxnSpPr>
          <p:cNvPr id="28" name="Straight Connector 27"/>
          <p:cNvCxnSpPr/>
          <p:nvPr/>
        </p:nvCxnSpPr>
        <p:spPr>
          <a:xfrm>
            <a:off x="3951678" y="678917"/>
            <a:ext cx="0" cy="39600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87089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fade">
                                      <p:cBhvr>
                                        <p:cTn id="7" dur="500"/>
                                        <p:tgtEl>
                                          <p:spTgt spid="5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9"/>
                                        </p:tgtEl>
                                        <p:attrNameLst>
                                          <p:attrName>style.visibility</p:attrName>
                                        </p:attrNameLst>
                                      </p:cBhvr>
                                      <p:to>
                                        <p:strVal val="visible"/>
                                      </p:to>
                                    </p:set>
                                    <p:animEffect transition="in" filter="fade">
                                      <p:cBhvr>
                                        <p:cTn id="12" dur="500"/>
                                        <p:tgtEl>
                                          <p:spTgt spid="5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0"/>
                                        </p:tgtEl>
                                        <p:attrNameLst>
                                          <p:attrName>style.visibility</p:attrName>
                                        </p:attrNameLst>
                                      </p:cBhvr>
                                      <p:to>
                                        <p:strVal val="visible"/>
                                      </p:to>
                                    </p:set>
                                    <p:animEffect transition="in" filter="fade">
                                      <p:cBhvr>
                                        <p:cTn id="17" dur="5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P spid="59" grpId="0"/>
      <p:bldP spid="6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CC3F129B-2D47-483A-A90C-799D2C477CF6}"/>
              </a:ext>
            </a:extLst>
          </p:cNvPr>
          <p:cNvSpPr/>
          <p:nvPr/>
        </p:nvSpPr>
        <p:spPr>
          <a:xfrm>
            <a:off x="4563663" y="1819414"/>
            <a:ext cx="3824688" cy="4273409"/>
          </a:xfrm>
          <a:prstGeom prst="rect">
            <a:avLst/>
          </a:prstGeom>
          <a:solidFill>
            <a:srgbClr val="4EB2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p:cNvSpPr/>
          <p:nvPr/>
        </p:nvSpPr>
        <p:spPr>
          <a:xfrm>
            <a:off x="755650" y="1822827"/>
            <a:ext cx="3816349" cy="4269997"/>
          </a:xfrm>
          <a:prstGeom prst="rect">
            <a:avLst/>
          </a:prstGeom>
          <a:solidFill>
            <a:srgbClr val="007A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p:cNvSpPr/>
          <p:nvPr/>
        </p:nvSpPr>
        <p:spPr>
          <a:xfrm>
            <a:off x="755649" y="1364071"/>
            <a:ext cx="7632701" cy="458757"/>
          </a:xfrm>
          <a:prstGeom prst="rect">
            <a:avLst/>
          </a:prstGeom>
          <a:solidFill>
            <a:srgbClr val="C7E8FD"/>
          </a:solidFill>
        </p:spPr>
        <p:txBody>
          <a:bodyPr wrap="square" lIns="72000" tIns="72000" rIns="72000" bIns="108000">
            <a:spAutoFit/>
          </a:bodyPr>
          <a:lstStyle/>
          <a:p>
            <a:pPr algn="ctr"/>
            <a:r>
              <a:rPr lang="en-GB" dirty="0"/>
              <a:t>Dive in by completing your own activity!</a:t>
            </a:r>
          </a:p>
        </p:txBody>
      </p:sp>
      <p:pic>
        <p:nvPicPr>
          <p:cNvPr id="6" name="Picture 5">
            <a:extLst>
              <a:ext uri="{FF2B5EF4-FFF2-40B4-BE49-F238E27FC236}">
                <a16:creationId xmlns:a16="http://schemas.microsoft.com/office/drawing/2014/main" id="{61B74EBF-AD1B-4DC1-AB71-6B21B868FC7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5355" t="500" r="27421" b="1"/>
          <a:stretch/>
        </p:blipFill>
        <p:spPr>
          <a:xfrm>
            <a:off x="755650" y="1819415"/>
            <a:ext cx="3818059" cy="4273409"/>
          </a:xfrm>
          <a:prstGeom prst="rect">
            <a:avLst/>
          </a:prstGeom>
        </p:spPr>
      </p:pic>
      <p:pic>
        <p:nvPicPr>
          <p:cNvPr id="21" name="Picture 20">
            <a:extLst>
              <a:ext uri="{FF2B5EF4-FFF2-40B4-BE49-F238E27FC236}">
                <a16:creationId xmlns:a16="http://schemas.microsoft.com/office/drawing/2014/main" id="{23B3C386-037D-47BC-B81B-E45DB0C5678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82123" y="2033107"/>
            <a:ext cx="2722090" cy="3849436"/>
          </a:xfrm>
          <a:prstGeom prst="rect">
            <a:avLst/>
          </a:prstGeom>
          <a:effectLst>
            <a:outerShdw blurRad="63500" sx="102000" sy="102000" algn="ctr" rotWithShape="0">
              <a:prstClr val="black">
                <a:alpha val="20000"/>
              </a:prstClr>
            </a:outerShdw>
          </a:effectLst>
        </p:spPr>
      </p:pic>
      <p:pic>
        <p:nvPicPr>
          <p:cNvPr id="23" name="Picture 22">
            <a:extLst>
              <a:ext uri="{FF2B5EF4-FFF2-40B4-BE49-F238E27FC236}">
                <a16:creationId xmlns:a16="http://schemas.microsoft.com/office/drawing/2014/main" id="{A410F3B9-A120-4B78-B8FC-DBBE2542D02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54426" y="2033107"/>
            <a:ext cx="2722090" cy="3849436"/>
          </a:xfrm>
          <a:prstGeom prst="rect">
            <a:avLst/>
          </a:prstGeom>
          <a:effectLst>
            <a:outerShdw blurRad="63500" sx="102000" sy="102000" algn="ctr" rotWithShape="0">
              <a:prstClr val="black">
                <a:alpha val="20000"/>
              </a:prstClr>
            </a:outerShdw>
          </a:effectLst>
        </p:spPr>
      </p:pic>
      <p:pic>
        <p:nvPicPr>
          <p:cNvPr id="3" name="Picture 2"/>
          <p:cNvPicPr>
            <a:picLocks noChangeAspect="1"/>
          </p:cNvPicPr>
          <p:nvPr/>
        </p:nvPicPr>
        <p:blipFill rotWithShape="1">
          <a:blip r:embed="rId5" cstate="print">
            <a:extLst>
              <a:ext uri="{28A0092B-C50C-407E-A947-70E740481C1C}">
                <a14:useLocalDpi xmlns:a14="http://schemas.microsoft.com/office/drawing/2010/main" val="0"/>
              </a:ext>
            </a:extLst>
          </a:blip>
          <a:srcRect l="1465" t="1112" r="51572" b="10617"/>
          <a:stretch/>
        </p:blipFill>
        <p:spPr>
          <a:xfrm rot="1533908">
            <a:off x="2639821" y="2980180"/>
            <a:ext cx="720000" cy="1913755"/>
          </a:xfrm>
          <a:prstGeom prst="rect">
            <a:avLst/>
          </a:prstGeom>
        </p:spPr>
      </p:pic>
      <p:pic>
        <p:nvPicPr>
          <p:cNvPr id="7" name="Picture 6"/>
          <p:cNvPicPr>
            <a:picLocks noChangeAspect="1"/>
          </p:cNvPicPr>
          <p:nvPr/>
        </p:nvPicPr>
        <p:blipFill rotWithShape="1">
          <a:blip r:embed="rId6"/>
          <a:srcRect l="4097"/>
          <a:stretch/>
        </p:blipFill>
        <p:spPr>
          <a:xfrm>
            <a:off x="758536" y="2159931"/>
            <a:ext cx="1958655" cy="2133785"/>
          </a:xfrm>
          <a:prstGeom prst="rect">
            <a:avLst/>
          </a:prstGeom>
        </p:spPr>
      </p:pic>
      <p:pic>
        <p:nvPicPr>
          <p:cNvPr id="22" name="Boy Writing">
            <a:extLst>
              <a:ext uri="{FF2B5EF4-FFF2-40B4-BE49-F238E27FC236}">
                <a16:creationId xmlns:a16="http://schemas.microsoft.com/office/drawing/2014/main" id="{59E92074-8F0A-4A38-87B2-6E07FF3C8646}"/>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76" t="622" r="32362"/>
          <a:stretch/>
        </p:blipFill>
        <p:spPr>
          <a:xfrm>
            <a:off x="755648" y="1928692"/>
            <a:ext cx="4038155" cy="4164130"/>
          </a:xfrm>
          <a:prstGeom prst="rect">
            <a:avLst/>
          </a:prstGeom>
        </p:spPr>
      </p:pic>
      <p:sp>
        <p:nvSpPr>
          <p:cNvPr id="13" name="Rectangle 12"/>
          <p:cNvSpPr/>
          <p:nvPr/>
        </p:nvSpPr>
        <p:spPr>
          <a:xfrm>
            <a:off x="445575" y="702863"/>
            <a:ext cx="3506104" cy="355276"/>
          </a:xfrm>
          <a:prstGeom prst="rect">
            <a:avLst/>
          </a:prstGeom>
          <a:solidFill>
            <a:srgbClr val="072F54"/>
          </a:solidFill>
        </p:spPr>
        <p:txBody>
          <a:bodyPr wrap="square" lIns="180000" tIns="36000" rIns="180000" bIns="72000" anchor="ctr">
            <a:spAutoFit/>
          </a:bodyPr>
          <a:lstStyle/>
          <a:p>
            <a:r>
              <a:rPr lang="en-GB" altLang="en-US" sz="1600" b="1" dirty="0">
                <a:solidFill>
                  <a:schemeClr val="bg1"/>
                </a:solidFill>
              </a:rPr>
              <a:t>Calculate Fractions of a Quantity</a:t>
            </a:r>
            <a:endParaRPr lang="en-GB" sz="1600" b="1" dirty="0">
              <a:solidFill>
                <a:schemeClr val="bg1"/>
              </a:solidFill>
            </a:endParaRPr>
          </a:p>
        </p:txBody>
      </p:sp>
    </p:spTree>
    <p:extLst>
      <p:ext uri="{BB962C8B-B14F-4D97-AF65-F5344CB8AC3E}">
        <p14:creationId xmlns:p14="http://schemas.microsoft.com/office/powerpoint/2010/main" val="17712724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ounded Rectangle 14"/>
          <p:cNvSpPr/>
          <p:nvPr/>
        </p:nvSpPr>
        <p:spPr bwMode="auto">
          <a:xfrm>
            <a:off x="457198" y="438151"/>
            <a:ext cx="8220075" cy="5957887"/>
          </a:xfrm>
          <a:prstGeom prst="roundRect">
            <a:avLst>
              <a:gd name="adj" fmla="val 2649"/>
            </a:avLst>
          </a:prstGeom>
          <a:solidFill>
            <a:srgbClr val="002060">
              <a:alpha val="90000"/>
            </a:srgb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600" b="1" dirty="0">
                <a:latin typeface="Twinkl" pitchFamily="50" charset="0"/>
              </a:rPr>
              <a:t> </a:t>
            </a:r>
          </a:p>
        </p:txBody>
      </p:sp>
      <p:sp>
        <p:nvSpPr>
          <p:cNvPr id="16" name="Rectangle 15"/>
          <p:cNvSpPr/>
          <p:nvPr/>
        </p:nvSpPr>
        <p:spPr>
          <a:xfrm>
            <a:off x="755650" y="2836025"/>
            <a:ext cx="7632700" cy="400110"/>
          </a:xfrm>
          <a:prstGeom prst="rect">
            <a:avLst/>
          </a:prstGeom>
        </p:spPr>
        <p:txBody>
          <a:bodyPr wrap="square">
            <a:spAutoFit/>
          </a:bodyPr>
          <a:lstStyle/>
          <a:p>
            <a:pPr algn="ctr"/>
            <a:r>
              <a:rPr lang="en-GB" sz="2000" dirty="0">
                <a:solidFill>
                  <a:schemeClr val="bg1"/>
                </a:solidFill>
                <a:latin typeface="Tuffy" panose="020B0603060100000000" pitchFamily="34" charset="0"/>
                <a:ea typeface="Tuffy" panose="020B0603060100000000" pitchFamily="34" charset="0"/>
              </a:rPr>
              <a:t>For more planning resources to support this aim, </a:t>
            </a:r>
            <a:r>
              <a:rPr lang="en-GB" sz="2000" b="1" dirty="0">
                <a:solidFill>
                  <a:srgbClr val="18A0DB"/>
                </a:solidFill>
                <a:latin typeface="Tuffy" panose="020B0603060100000000" pitchFamily="34" charset="0"/>
                <a:ea typeface="Tuffy" panose="020B0603060100000000" pitchFamily="34" charset="0"/>
                <a:hlinkClick r:id="rId2"/>
              </a:rPr>
              <a:t>click here</a:t>
            </a:r>
            <a:r>
              <a:rPr lang="en-GB" sz="2000" dirty="0">
                <a:solidFill>
                  <a:schemeClr val="bg1"/>
                </a:solidFill>
                <a:latin typeface="Tuffy" panose="020B0603060100000000" pitchFamily="34" charset="0"/>
                <a:ea typeface="Tuffy" panose="020B0603060100000000" pitchFamily="34" charset="0"/>
              </a:rPr>
              <a:t>.</a:t>
            </a:r>
          </a:p>
        </p:txBody>
      </p:sp>
      <p:sp>
        <p:nvSpPr>
          <p:cNvPr id="17" name="Rectangle 16"/>
          <p:cNvSpPr/>
          <p:nvPr/>
        </p:nvSpPr>
        <p:spPr>
          <a:xfrm>
            <a:off x="766722" y="5385322"/>
            <a:ext cx="6103310" cy="615553"/>
          </a:xfrm>
          <a:prstGeom prst="rect">
            <a:avLst/>
          </a:prstGeom>
        </p:spPr>
        <p:txBody>
          <a:bodyPr wrap="square" lIns="0" tIns="0" rIns="0" bIns="0">
            <a:spAutoFit/>
          </a:bodyPr>
          <a:lstStyle/>
          <a:p>
            <a:r>
              <a:rPr lang="en-GB" sz="2000" dirty="0" err="1">
                <a:solidFill>
                  <a:schemeClr val="bg1"/>
                </a:solidFill>
                <a:latin typeface="Tuffy" panose="020B0603060100000000" pitchFamily="34" charset="0"/>
                <a:ea typeface="Tuffy" panose="020B0603060100000000" pitchFamily="34" charset="0"/>
              </a:rPr>
              <a:t>Twinkl</a:t>
            </a:r>
            <a:r>
              <a:rPr lang="en-GB" sz="2000" dirty="0">
                <a:solidFill>
                  <a:schemeClr val="bg1"/>
                </a:solidFill>
                <a:latin typeface="Tuffy" panose="020B0603060100000000" pitchFamily="34" charset="0"/>
                <a:ea typeface="Tuffy" panose="020B0603060100000000" pitchFamily="34" charset="0"/>
              </a:rPr>
              <a:t> </a:t>
            </a:r>
            <a:r>
              <a:rPr lang="en-GB" sz="2000" dirty="0" err="1">
                <a:solidFill>
                  <a:schemeClr val="bg1"/>
                </a:solidFill>
                <a:latin typeface="Tuffy" panose="020B0603060100000000" pitchFamily="34" charset="0"/>
                <a:ea typeface="Tuffy" panose="020B0603060100000000" pitchFamily="34" charset="0"/>
              </a:rPr>
              <a:t>PlanIt</a:t>
            </a:r>
            <a:r>
              <a:rPr lang="en-GB" sz="2000" dirty="0">
                <a:solidFill>
                  <a:schemeClr val="bg1"/>
                </a:solidFill>
                <a:latin typeface="Tuffy" panose="020B0603060100000000" pitchFamily="34" charset="0"/>
                <a:ea typeface="Tuffy" panose="020B0603060100000000" pitchFamily="34" charset="0"/>
              </a:rPr>
              <a:t> is our award-winning scheme of work </a:t>
            </a:r>
            <a:br>
              <a:rPr lang="en-GB" sz="2000" dirty="0">
                <a:solidFill>
                  <a:schemeClr val="bg1"/>
                </a:solidFill>
                <a:latin typeface="Tuffy" panose="020B0603060100000000" pitchFamily="34" charset="0"/>
                <a:ea typeface="Tuffy" panose="020B0603060100000000" pitchFamily="34" charset="0"/>
              </a:rPr>
            </a:br>
            <a:r>
              <a:rPr lang="en-GB" sz="2000" dirty="0">
                <a:solidFill>
                  <a:schemeClr val="bg1"/>
                </a:solidFill>
                <a:latin typeface="Tuffy" panose="020B0603060100000000" pitchFamily="34" charset="0"/>
                <a:ea typeface="Tuffy" panose="020B0603060100000000" pitchFamily="34" charset="0"/>
              </a:rPr>
              <a:t>with over 4000 resources.</a:t>
            </a:r>
          </a:p>
        </p:txBody>
      </p:sp>
      <p:pic>
        <p:nvPicPr>
          <p:cNvPr id="21" name="Picture 2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24745" y="5287378"/>
            <a:ext cx="1406637" cy="933495"/>
          </a:xfrm>
          <a:prstGeom prst="rect">
            <a:avLst/>
          </a:prstGeom>
        </p:spPr>
      </p:pic>
      <p:sp>
        <p:nvSpPr>
          <p:cNvPr id="22" name="Rectangle 21"/>
          <p:cNvSpPr/>
          <p:nvPr/>
        </p:nvSpPr>
        <p:spPr>
          <a:xfrm>
            <a:off x="594362" y="676275"/>
            <a:ext cx="7952222" cy="553998"/>
          </a:xfrm>
          <a:prstGeom prst="rect">
            <a:avLst/>
          </a:prstGeom>
        </p:spPr>
        <p:txBody>
          <a:bodyPr wrap="square">
            <a:spAutoFit/>
          </a:bodyPr>
          <a:lstStyle/>
          <a:p>
            <a:pPr algn="ctr"/>
            <a:r>
              <a:rPr lang="en-GB" sz="2900" b="1" dirty="0">
                <a:solidFill>
                  <a:schemeClr val="bg1"/>
                </a:solidFill>
                <a:latin typeface="Tuffy" panose="020B0603060100000000" pitchFamily="34" charset="0"/>
                <a:ea typeface="Tuffy" panose="020B0603060100000000" pitchFamily="34" charset="0"/>
              </a:rPr>
              <a:t>Need Planning to Complement this Resource?</a:t>
            </a:r>
          </a:p>
        </p:txBody>
      </p:sp>
      <p:sp>
        <p:nvSpPr>
          <p:cNvPr id="23" name="Rectangle 22"/>
          <p:cNvSpPr/>
          <p:nvPr/>
        </p:nvSpPr>
        <p:spPr>
          <a:xfrm>
            <a:off x="804862" y="1675066"/>
            <a:ext cx="7596187" cy="1107996"/>
          </a:xfrm>
          <a:prstGeom prst="rect">
            <a:avLst/>
          </a:prstGeom>
          <a:solidFill>
            <a:schemeClr val="bg1"/>
          </a:solidFill>
        </p:spPr>
        <p:txBody>
          <a:bodyPr wrap="square">
            <a:spAutoFit/>
          </a:bodyPr>
          <a:lstStyle/>
          <a:p>
            <a:pPr lvl="0" algn="ctr">
              <a:lnSpc>
                <a:spcPct val="110000"/>
              </a:lnSpc>
            </a:pPr>
            <a:r>
              <a:rPr lang="en-GB" sz="2000" b="1" dirty="0">
                <a:solidFill>
                  <a:srgbClr val="014482"/>
                </a:solidFill>
                <a:latin typeface="Tuffy" panose="020B0603060100000000" pitchFamily="34" charset="0"/>
                <a:ea typeface="Tuffy" panose="020B0603060100000000" pitchFamily="34" charset="0"/>
              </a:rPr>
              <a:t>Solve problems involving increasingly harder fractions to calculate quantities, and fractions to divide quantities, including non-unit fractions where the answer is a whole number.</a:t>
            </a:r>
          </a:p>
        </p:txBody>
      </p:sp>
      <p:sp>
        <p:nvSpPr>
          <p:cNvPr id="24" name="Rectangle 23"/>
          <p:cNvSpPr/>
          <p:nvPr/>
        </p:nvSpPr>
        <p:spPr>
          <a:xfrm>
            <a:off x="3073031" y="1244642"/>
            <a:ext cx="2997937" cy="400110"/>
          </a:xfrm>
          <a:prstGeom prst="rect">
            <a:avLst/>
          </a:prstGeom>
        </p:spPr>
        <p:txBody>
          <a:bodyPr wrap="none">
            <a:spAutoFit/>
          </a:bodyPr>
          <a:lstStyle/>
          <a:p>
            <a:r>
              <a:rPr lang="en-GB" sz="2000" b="1" dirty="0">
                <a:solidFill>
                  <a:schemeClr val="bg1"/>
                </a:solidFill>
                <a:latin typeface="Tuffy" panose="020B0603060100000000" pitchFamily="34" charset="0"/>
                <a:ea typeface="Tuffy" panose="020B0603060100000000" pitchFamily="34" charset="0"/>
              </a:rPr>
              <a:t>National Curriculum Aim</a:t>
            </a:r>
          </a:p>
        </p:txBody>
      </p:sp>
      <p:pic>
        <p:nvPicPr>
          <p:cNvPr id="25" name="Picture 2"/>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778104" y="3277460"/>
            <a:ext cx="3706766" cy="1853383"/>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4"/>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4666416" y="3276625"/>
            <a:ext cx="3721934" cy="18609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50266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3556288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txBox="1">
            <a:spLocks/>
          </p:cNvSpPr>
          <p:nvPr/>
        </p:nvSpPr>
        <p:spPr>
          <a:xfrm>
            <a:off x="461962" y="762000"/>
            <a:ext cx="8220075" cy="652318"/>
          </a:xfrm>
          <a:prstGeom prst="roundRect">
            <a:avLst>
              <a:gd name="adj" fmla="val 9641"/>
            </a:avLst>
          </a:prstGeom>
          <a:noFill/>
          <a:ln w="25400">
            <a:no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4000" b="1" kern="1200">
                <a:solidFill>
                  <a:srgbClr val="1C1C1C"/>
                </a:solidFill>
                <a:latin typeface="Twinkl SemiBold" pitchFamily="2"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altLang="en-US" sz="2800" b="1" i="0" u="none" strike="noStrike" kern="1200" cap="none" spc="0" normalizeH="0" baseline="0" noProof="0" dirty="0">
                <a:ln>
                  <a:noFill/>
                </a:ln>
                <a:solidFill>
                  <a:srgbClr val="014482"/>
                </a:solidFill>
                <a:effectLst/>
                <a:uLnTx/>
                <a:uFillTx/>
                <a:latin typeface="Tuffy-TTF" panose="020B0603060100000000" pitchFamily="34" charset="0"/>
                <a:ea typeface="Tuffy" panose="020B0603060100000000" pitchFamily="34" charset="0"/>
                <a:cs typeface="Arial" panose="020B0604020202020204" pitchFamily="34" charset="0"/>
              </a:rPr>
              <a:t>Diving into Mastery Guidance for Educators</a:t>
            </a:r>
          </a:p>
        </p:txBody>
      </p:sp>
      <p:sp>
        <p:nvSpPr>
          <p:cNvPr id="4" name="Rectangle 3">
            <a:extLst>
              <a:ext uri="{FF2B5EF4-FFF2-40B4-BE49-F238E27FC236}">
                <a16:creationId xmlns:a16="http://schemas.microsoft.com/office/drawing/2014/main" id="{FA04B34F-55C5-40A6-8A7E-881778633952}"/>
              </a:ext>
            </a:extLst>
          </p:cNvPr>
          <p:cNvSpPr/>
          <p:nvPr/>
        </p:nvSpPr>
        <p:spPr>
          <a:xfrm>
            <a:off x="761153" y="1994284"/>
            <a:ext cx="3196589" cy="3795053"/>
          </a:xfrm>
          <a:prstGeom prst="rect">
            <a:avLst/>
          </a:prstGeom>
          <a:solidFill>
            <a:srgbClr val="ACD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ysClr val="windowText" lastClr="000000"/>
              </a:solidFill>
              <a:effectLst/>
              <a:uLnTx/>
              <a:uFillTx/>
              <a:latin typeface="Twinkl" pitchFamily="50" charset="0"/>
            </a:endParaRPr>
          </a:p>
        </p:txBody>
      </p:sp>
      <p:sp>
        <p:nvSpPr>
          <p:cNvPr id="5" name="Rectangle 4"/>
          <p:cNvSpPr/>
          <p:nvPr/>
        </p:nvSpPr>
        <p:spPr>
          <a:xfrm>
            <a:off x="769943" y="1341966"/>
            <a:ext cx="7623169" cy="584775"/>
          </a:xfrm>
          <a:prstGeom prst="rect">
            <a:avLst/>
          </a:prstGeom>
        </p:spPr>
        <p:txBody>
          <a:bodyPr wrap="square">
            <a:spAutoFit/>
          </a:bodyPr>
          <a:lstStyle/>
          <a:p>
            <a:pPr algn="just"/>
            <a:r>
              <a:rPr lang="en-GB" sz="1600" dirty="0">
                <a:latin typeface="Tuffy" panose="020B0603060100000000" pitchFamily="34" charset="0"/>
                <a:ea typeface="Tuffy" panose="020B0603060100000000" pitchFamily="34" charset="0"/>
              </a:rPr>
              <a:t>Each activity sheet is split into three sections, diving, deeper and deepest, which are represented by the following icons:</a:t>
            </a:r>
          </a:p>
        </p:txBody>
      </p:sp>
      <p:sp>
        <p:nvSpPr>
          <p:cNvPr id="6" name="Rectangle 5">
            <a:extLst>
              <a:ext uri="{FF2B5EF4-FFF2-40B4-BE49-F238E27FC236}">
                <a16:creationId xmlns:a16="http://schemas.microsoft.com/office/drawing/2014/main" id="{D7C4EA92-F36C-4499-A738-0B1DDBF02EE5}"/>
              </a:ext>
            </a:extLst>
          </p:cNvPr>
          <p:cNvSpPr/>
          <p:nvPr/>
        </p:nvSpPr>
        <p:spPr>
          <a:xfrm>
            <a:off x="4184822" y="1936618"/>
            <a:ext cx="4208289" cy="3046988"/>
          </a:xfrm>
          <a:prstGeom prst="rect">
            <a:avLst/>
          </a:prstGeom>
        </p:spPr>
        <p:txBody>
          <a:bodyPr wrap="square" lIns="0" tIns="0" rIns="0" bIns="0">
            <a:spAutoFit/>
          </a:bodyPr>
          <a:lstStyle/>
          <a:p>
            <a:pPr algn="just"/>
            <a:r>
              <a:rPr lang="en-GB" sz="1600" dirty="0">
                <a:latin typeface="Tuffy" panose="020B0603060100000000" pitchFamily="34" charset="0"/>
                <a:ea typeface="Tuffy" panose="020B0603060100000000" pitchFamily="34" charset="0"/>
              </a:rPr>
              <a:t>These carefully designed activities take your children through a learning journey, initially ensuring they are fluent with the key concept being taught; then applying this to a range of reasoning and problem-solving activities. </a:t>
            </a:r>
          </a:p>
          <a:p>
            <a:pPr algn="just"/>
            <a:endParaRPr lang="en-GB" sz="1600" dirty="0">
              <a:latin typeface="Tuffy" panose="020B0603060100000000" pitchFamily="34" charset="0"/>
              <a:ea typeface="Tuffy" panose="020B0603060100000000" pitchFamily="34" charset="0"/>
            </a:endParaRPr>
          </a:p>
          <a:p>
            <a:pPr algn="just"/>
            <a:r>
              <a:rPr lang="en-GB" sz="1600" dirty="0">
                <a:latin typeface="Tuffy" panose="020B0603060100000000" pitchFamily="34" charset="0"/>
                <a:ea typeface="Tuffy" panose="020B0603060100000000" pitchFamily="34" charset="0"/>
              </a:rPr>
              <a:t>These sheets might not necessarily be used in a linear way. Some children might begin at the ‘Deeper’ section and in fact, others may ‘dive straight in’ to the ‘Deepest’ section if they have already mastered the skill and are applying this to show their depth of understanding. </a:t>
            </a:r>
          </a:p>
        </p:txBody>
      </p:sp>
      <p:grpSp>
        <p:nvGrpSpPr>
          <p:cNvPr id="7" name="Group 6"/>
          <p:cNvGrpSpPr/>
          <p:nvPr/>
        </p:nvGrpSpPr>
        <p:grpSpPr>
          <a:xfrm>
            <a:off x="1213030" y="2423057"/>
            <a:ext cx="2292835" cy="2937506"/>
            <a:chOff x="1213030" y="2423057"/>
            <a:chExt cx="2292835" cy="2937506"/>
          </a:xfrm>
        </p:grpSpPr>
        <p:pic>
          <p:nvPicPr>
            <p:cNvPr id="8" name="Picture 7">
              <a:extLst>
                <a:ext uri="{FF2B5EF4-FFF2-40B4-BE49-F238E27FC236}">
                  <a16:creationId xmlns:a16="http://schemas.microsoft.com/office/drawing/2014/main" id="{82F8BBE3-D3F3-4DE6-A818-2D773F20B11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13030" y="2423057"/>
              <a:ext cx="868680" cy="868680"/>
            </a:xfrm>
            <a:prstGeom prst="rect">
              <a:avLst/>
            </a:prstGeom>
          </p:spPr>
        </p:pic>
        <p:pic>
          <p:nvPicPr>
            <p:cNvPr id="9" name="Picture 8">
              <a:extLst>
                <a:ext uri="{FF2B5EF4-FFF2-40B4-BE49-F238E27FC236}">
                  <a16:creationId xmlns:a16="http://schemas.microsoft.com/office/drawing/2014/main" id="{164A8FE3-B06C-4E40-977F-4F3E0ACC2AD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13030" y="3457470"/>
              <a:ext cx="868680" cy="868680"/>
            </a:xfrm>
            <a:prstGeom prst="rect">
              <a:avLst/>
            </a:prstGeom>
          </p:spPr>
        </p:pic>
        <p:pic>
          <p:nvPicPr>
            <p:cNvPr id="10" name="Picture 9">
              <a:extLst>
                <a:ext uri="{FF2B5EF4-FFF2-40B4-BE49-F238E27FC236}">
                  <a16:creationId xmlns:a16="http://schemas.microsoft.com/office/drawing/2014/main" id="{788CE03C-10B4-46B1-849A-0D1B9CBCCE9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13030" y="4491883"/>
              <a:ext cx="868680" cy="868680"/>
            </a:xfrm>
            <a:prstGeom prst="rect">
              <a:avLst/>
            </a:prstGeom>
          </p:spPr>
        </p:pic>
        <p:sp>
          <p:nvSpPr>
            <p:cNvPr id="11" name="Arrow: Pentagon 11">
              <a:extLst>
                <a:ext uri="{FF2B5EF4-FFF2-40B4-BE49-F238E27FC236}">
                  <a16:creationId xmlns:a16="http://schemas.microsoft.com/office/drawing/2014/main" id="{602133B5-7961-4F75-A2BE-B73C6DB63E21}"/>
                </a:ext>
              </a:extLst>
            </p:cNvPr>
            <p:cNvSpPr/>
            <p:nvPr/>
          </p:nvSpPr>
          <p:spPr>
            <a:xfrm flipH="1">
              <a:off x="2180298" y="2674517"/>
              <a:ext cx="1325567" cy="365760"/>
            </a:xfrm>
            <a:prstGeom prst="homePlate">
              <a:avLst/>
            </a:prstGeom>
            <a:solidFill>
              <a:srgbClr val="4EB2E5"/>
            </a:solidFill>
            <a:ln>
              <a:noFill/>
            </a:ln>
          </p:spPr>
          <p:style>
            <a:lnRef idx="2">
              <a:schemeClr val="accent1">
                <a:shade val="50000"/>
              </a:schemeClr>
            </a:lnRef>
            <a:fillRef idx="1">
              <a:schemeClr val="accent1"/>
            </a:fillRef>
            <a:effectRef idx="0">
              <a:schemeClr val="accent1"/>
            </a:effectRef>
            <a:fontRef idx="minor">
              <a:schemeClr val="lt1"/>
            </a:fontRef>
          </p:style>
          <p:txBody>
            <a:bodyPr bIns="72000" rtlCol="0" anchor="ctr"/>
            <a:lstStyle/>
            <a:p>
              <a:pPr algn="ctr"/>
              <a:r>
                <a:rPr lang="en-GB" b="1" kern="0" dirty="0">
                  <a:solidFill>
                    <a:schemeClr val="bg1"/>
                  </a:solidFill>
                  <a:latin typeface="Tuffy-TTF" panose="020B0603060100000000" pitchFamily="34" charset="0"/>
                  <a:ea typeface="Tuffy" panose="020B0603060100000000" pitchFamily="34" charset="0"/>
                  <a:cs typeface="Arial" panose="020B0604020202020204" pitchFamily="34" charset="0"/>
                </a:rPr>
                <a:t>Diving</a:t>
              </a:r>
              <a:endParaRPr lang="en-US" b="1" dirty="0">
                <a:solidFill>
                  <a:schemeClr val="bg1"/>
                </a:solidFill>
              </a:endParaRPr>
            </a:p>
          </p:txBody>
        </p:sp>
        <p:sp>
          <p:nvSpPr>
            <p:cNvPr id="12" name="Arrow: Pentagon 12">
              <a:extLst>
                <a:ext uri="{FF2B5EF4-FFF2-40B4-BE49-F238E27FC236}">
                  <a16:creationId xmlns:a16="http://schemas.microsoft.com/office/drawing/2014/main" id="{D99180F2-5FC9-4895-9C62-0CB9474D9C82}"/>
                </a:ext>
              </a:extLst>
            </p:cNvPr>
            <p:cNvSpPr/>
            <p:nvPr/>
          </p:nvSpPr>
          <p:spPr>
            <a:xfrm flipH="1">
              <a:off x="2180298" y="3708930"/>
              <a:ext cx="1325567" cy="365760"/>
            </a:xfrm>
            <a:prstGeom prst="homePlate">
              <a:avLst/>
            </a:prstGeom>
            <a:solidFill>
              <a:srgbClr val="007AC3"/>
            </a:solidFill>
            <a:ln>
              <a:noFill/>
            </a:ln>
          </p:spPr>
          <p:style>
            <a:lnRef idx="2">
              <a:schemeClr val="accent1">
                <a:shade val="50000"/>
              </a:schemeClr>
            </a:lnRef>
            <a:fillRef idx="1">
              <a:schemeClr val="accent1"/>
            </a:fillRef>
            <a:effectRef idx="0">
              <a:schemeClr val="accent1"/>
            </a:effectRef>
            <a:fontRef idx="minor">
              <a:schemeClr val="lt1"/>
            </a:fontRef>
          </p:style>
          <p:txBody>
            <a:bodyPr bIns="72000" rtlCol="0" anchor="ctr"/>
            <a:lstStyle/>
            <a:p>
              <a:pPr algn="ctr"/>
              <a:r>
                <a:rPr lang="en-GB" b="1" kern="0" dirty="0">
                  <a:solidFill>
                    <a:schemeClr val="bg1"/>
                  </a:solidFill>
                  <a:latin typeface="Tuffy-TTF" panose="020B0603060100000000" pitchFamily="34" charset="0"/>
                  <a:ea typeface="Tuffy" panose="020B0603060100000000" pitchFamily="34" charset="0"/>
                  <a:cs typeface="Arial" panose="020B0604020202020204" pitchFamily="34" charset="0"/>
                </a:rPr>
                <a:t>Deeper</a:t>
              </a:r>
              <a:endParaRPr lang="en-US" b="1" dirty="0">
                <a:solidFill>
                  <a:schemeClr val="bg1"/>
                </a:solidFill>
              </a:endParaRPr>
            </a:p>
          </p:txBody>
        </p:sp>
        <p:sp>
          <p:nvSpPr>
            <p:cNvPr id="13" name="Arrow: Pentagon 13">
              <a:extLst>
                <a:ext uri="{FF2B5EF4-FFF2-40B4-BE49-F238E27FC236}">
                  <a16:creationId xmlns:a16="http://schemas.microsoft.com/office/drawing/2014/main" id="{6997B7B1-BA29-4830-B759-33B615380048}"/>
                </a:ext>
              </a:extLst>
            </p:cNvPr>
            <p:cNvSpPr/>
            <p:nvPr/>
          </p:nvSpPr>
          <p:spPr>
            <a:xfrm flipH="1">
              <a:off x="2180298" y="4743343"/>
              <a:ext cx="1325567" cy="365760"/>
            </a:xfrm>
            <a:prstGeom prst="homePlate">
              <a:avLst/>
            </a:prstGeom>
            <a:solidFill>
              <a:srgbClr val="00529C"/>
            </a:solidFill>
            <a:ln>
              <a:noFill/>
            </a:ln>
          </p:spPr>
          <p:style>
            <a:lnRef idx="2">
              <a:schemeClr val="accent1">
                <a:shade val="50000"/>
              </a:schemeClr>
            </a:lnRef>
            <a:fillRef idx="1">
              <a:schemeClr val="accent1"/>
            </a:fillRef>
            <a:effectRef idx="0">
              <a:schemeClr val="accent1"/>
            </a:effectRef>
            <a:fontRef idx="minor">
              <a:schemeClr val="lt1"/>
            </a:fontRef>
          </p:style>
          <p:txBody>
            <a:bodyPr bIns="72000" rtlCol="0" anchor="ctr"/>
            <a:lstStyle/>
            <a:p>
              <a:pPr algn="ctr"/>
              <a:r>
                <a:rPr lang="en-GB" b="1" kern="0" dirty="0">
                  <a:solidFill>
                    <a:schemeClr val="bg1"/>
                  </a:solidFill>
                  <a:latin typeface="Tuffy-TTF" panose="020B0603060100000000" pitchFamily="34" charset="0"/>
                  <a:ea typeface="Tuffy" panose="020B0603060100000000" pitchFamily="34" charset="0"/>
                  <a:cs typeface="Arial" panose="020B0604020202020204" pitchFamily="34" charset="0"/>
                </a:rPr>
                <a:t>Deepest</a:t>
              </a:r>
              <a:endParaRPr lang="en-US" b="1" dirty="0">
                <a:solidFill>
                  <a:schemeClr val="bg1"/>
                </a:solidFill>
              </a:endParaRPr>
            </a:p>
          </p:txBody>
        </p:sp>
      </p:grpSp>
    </p:spTree>
    <p:extLst>
      <p:ext uri="{BB962C8B-B14F-4D97-AF65-F5344CB8AC3E}">
        <p14:creationId xmlns:p14="http://schemas.microsoft.com/office/powerpoint/2010/main" val="13248507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ounded Rectangle 11"/>
          <p:cNvSpPr/>
          <p:nvPr/>
        </p:nvSpPr>
        <p:spPr bwMode="auto">
          <a:xfrm>
            <a:off x="503239" y="512763"/>
            <a:ext cx="8137524" cy="2193019"/>
          </a:xfrm>
          <a:prstGeom prst="roundRect">
            <a:avLst>
              <a:gd name="adj" fmla="val 6409"/>
            </a:avLst>
          </a:prstGeom>
          <a:solidFill>
            <a:srgbClr val="FFF9E7"/>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13" name="Title 1"/>
          <p:cNvSpPr txBox="1">
            <a:spLocks/>
          </p:cNvSpPr>
          <p:nvPr/>
        </p:nvSpPr>
        <p:spPr>
          <a:xfrm>
            <a:off x="628648" y="734785"/>
            <a:ext cx="7886700" cy="540000"/>
          </a:xfrm>
          <a:prstGeom prst="rect">
            <a:avLst/>
          </a:prstGeom>
        </p:spPr>
        <p:txBody>
          <a:bodyPr lIns="0" tIns="0" rIns="0" bIns="0" anchor="ctr" anchorCtr="1">
            <a:noAutofit/>
          </a:bodyPr>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r>
              <a:rPr lang="en-US" sz="3600" dirty="0">
                <a:latin typeface="+mn-lt"/>
              </a:rPr>
              <a:t>Aim</a:t>
            </a:r>
          </a:p>
        </p:txBody>
      </p:sp>
      <p:sp>
        <p:nvSpPr>
          <p:cNvPr id="14" name="Content Placeholder 15"/>
          <p:cNvSpPr txBox="1">
            <a:spLocks/>
          </p:cNvSpPr>
          <p:nvPr/>
        </p:nvSpPr>
        <p:spPr>
          <a:xfrm>
            <a:off x="628650" y="1127760"/>
            <a:ext cx="7886700" cy="1409700"/>
          </a:xfrm>
          <a:prstGeom prst="roundRect">
            <a:avLst>
              <a:gd name="adj" fmla="val 2585"/>
            </a:avLst>
          </a:prstGeom>
          <a:noFill/>
          <a:ln w="25400">
            <a:noFill/>
          </a:ln>
        </p:spPr>
        <p:txBody>
          <a:bodyPr vert="horz" lIns="252000" tIns="252000" rIns="252000" bIns="25200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Twinkl" pitchFamily="50" charset="0"/>
                <a:ea typeface="Twinkl"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Twinkl" pitchFamily="50" charset="0"/>
                <a:ea typeface="Twinkl"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10000"/>
              </a:lnSpc>
            </a:pPr>
            <a:r>
              <a:rPr lang="en-GB" dirty="0">
                <a:solidFill>
                  <a:srgbClr val="000000"/>
                </a:solidFill>
              </a:rPr>
              <a:t>Solve problems involving increasingly harder fractions to calculate quantities, and fractions to divide quantities, including non-unit fractions where the answer is a whole number.</a:t>
            </a:r>
          </a:p>
        </p:txBody>
      </p:sp>
    </p:spTree>
    <p:extLst>
      <p:ext uri="{BB962C8B-B14F-4D97-AF65-F5344CB8AC3E}">
        <p14:creationId xmlns:p14="http://schemas.microsoft.com/office/powerpoint/2010/main" val="36439351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830866F-58AA-4213-AFD1-4A7F919ABC8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04094" y="532799"/>
            <a:ext cx="700156" cy="700156"/>
          </a:xfrm>
          <a:prstGeom prst="rect">
            <a:avLst/>
          </a:prstGeom>
        </p:spPr>
      </p:pic>
      <p:sp>
        <p:nvSpPr>
          <p:cNvPr id="96" name="Rectangle 95"/>
          <p:cNvSpPr/>
          <p:nvPr/>
        </p:nvSpPr>
        <p:spPr>
          <a:xfrm>
            <a:off x="445575" y="702863"/>
            <a:ext cx="3506104" cy="355276"/>
          </a:xfrm>
          <a:prstGeom prst="rect">
            <a:avLst/>
          </a:prstGeom>
          <a:solidFill>
            <a:srgbClr val="072F54"/>
          </a:solidFill>
        </p:spPr>
        <p:txBody>
          <a:bodyPr wrap="square" lIns="180000" tIns="36000" rIns="180000" bIns="72000" anchor="ctr">
            <a:spAutoFit/>
          </a:bodyPr>
          <a:lstStyle/>
          <a:p>
            <a:r>
              <a:rPr lang="en-GB" altLang="en-US" sz="1600" b="1" dirty="0">
                <a:solidFill>
                  <a:schemeClr val="bg1"/>
                </a:solidFill>
              </a:rPr>
              <a:t>Calculate Fractions of a Quantity</a:t>
            </a:r>
            <a:endParaRPr lang="en-GB" sz="1600" b="1" dirty="0">
              <a:solidFill>
                <a:schemeClr val="bg1"/>
              </a:solidFill>
            </a:endParaRPr>
          </a:p>
        </p:txBody>
      </p:sp>
      <p:sp>
        <p:nvSpPr>
          <p:cNvPr id="2" name="TextBox 1"/>
          <p:cNvSpPr txBox="1"/>
          <p:nvPr/>
        </p:nvSpPr>
        <p:spPr>
          <a:xfrm>
            <a:off x="755650" y="1232955"/>
            <a:ext cx="7632700" cy="276999"/>
          </a:xfrm>
          <a:prstGeom prst="rect">
            <a:avLst/>
          </a:prstGeom>
          <a:noFill/>
        </p:spPr>
        <p:txBody>
          <a:bodyPr wrap="square" lIns="0" tIns="0" rIns="0" bIns="0" rtlCol="0">
            <a:spAutoFit/>
          </a:bodyPr>
          <a:lstStyle/>
          <a:p>
            <a:r>
              <a:rPr lang="en-GB" dirty="0"/>
              <a:t>Chen has 20 biscuits.</a:t>
            </a:r>
          </a:p>
        </p:txBody>
      </p:sp>
      <p:sp>
        <p:nvSpPr>
          <p:cNvPr id="97" name="Rectangle 96"/>
          <p:cNvSpPr/>
          <p:nvPr/>
        </p:nvSpPr>
        <p:spPr>
          <a:xfrm>
            <a:off x="3957859" y="702863"/>
            <a:ext cx="976684" cy="355276"/>
          </a:xfrm>
          <a:prstGeom prst="rect">
            <a:avLst/>
          </a:prstGeom>
          <a:solidFill>
            <a:srgbClr val="4EB2E5"/>
          </a:solidFill>
        </p:spPr>
        <p:txBody>
          <a:bodyPr wrap="square" lIns="180000" tIns="36000" rIns="180000" bIns="72000" anchor="ctr">
            <a:spAutoFit/>
          </a:bodyPr>
          <a:lstStyle/>
          <a:p>
            <a:pPr algn="ctr"/>
            <a:r>
              <a:rPr lang="en-GB" altLang="en-US" sz="1600" b="1" dirty="0">
                <a:solidFill>
                  <a:schemeClr val="bg1"/>
                </a:solidFill>
              </a:rPr>
              <a:t>Diving</a:t>
            </a:r>
            <a:endParaRPr lang="en-GB" sz="1600" b="1" dirty="0">
              <a:solidFill>
                <a:schemeClr val="bg1"/>
              </a:solidFill>
            </a:endParaRPr>
          </a:p>
        </p:txBody>
      </p:sp>
      <p:cxnSp>
        <p:nvCxnSpPr>
          <p:cNvPr id="103" name="Straight Connector 102"/>
          <p:cNvCxnSpPr/>
          <p:nvPr/>
        </p:nvCxnSpPr>
        <p:spPr>
          <a:xfrm>
            <a:off x="3951678" y="678917"/>
            <a:ext cx="0" cy="39600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nvGrpSpPr>
          <p:cNvPr id="13" name="Group 12"/>
          <p:cNvGrpSpPr/>
          <p:nvPr/>
        </p:nvGrpSpPr>
        <p:grpSpPr>
          <a:xfrm>
            <a:off x="764704" y="2982520"/>
            <a:ext cx="1161982" cy="553998"/>
            <a:chOff x="1813012" y="2982520"/>
            <a:chExt cx="1161982" cy="553998"/>
          </a:xfrm>
        </p:grpSpPr>
        <p:grpSp>
          <p:nvGrpSpPr>
            <p:cNvPr id="11" name="Group 10"/>
            <p:cNvGrpSpPr/>
            <p:nvPr/>
          </p:nvGrpSpPr>
          <p:grpSpPr>
            <a:xfrm>
              <a:off x="1813012" y="2982520"/>
              <a:ext cx="293615" cy="553998"/>
              <a:chOff x="2390862" y="2835479"/>
              <a:chExt cx="293615" cy="553998"/>
            </a:xfrm>
          </p:grpSpPr>
          <p:sp>
            <p:nvSpPr>
              <p:cNvPr id="3" name="TextBox 2"/>
              <p:cNvSpPr txBox="1"/>
              <p:nvPr/>
            </p:nvSpPr>
            <p:spPr>
              <a:xfrm>
                <a:off x="2390862" y="2835479"/>
                <a:ext cx="293615" cy="553998"/>
              </a:xfrm>
              <a:prstGeom prst="rect">
                <a:avLst/>
              </a:prstGeom>
              <a:noFill/>
            </p:spPr>
            <p:txBody>
              <a:bodyPr wrap="square" rtlCol="0">
                <a:spAutoFit/>
              </a:bodyPr>
              <a:lstStyle/>
              <a:p>
                <a:pPr algn="ctr">
                  <a:lnSpc>
                    <a:spcPts val="1800"/>
                  </a:lnSpc>
                </a:pPr>
                <a:r>
                  <a:rPr lang="en-GB" dirty="0"/>
                  <a:t>1</a:t>
                </a:r>
                <a:br>
                  <a:rPr lang="en-GB" dirty="0"/>
                </a:br>
                <a:r>
                  <a:rPr lang="en-GB" dirty="0"/>
                  <a:t>2</a:t>
                </a:r>
              </a:p>
            </p:txBody>
          </p:sp>
          <p:cxnSp>
            <p:nvCxnSpPr>
              <p:cNvPr id="7" name="Straight Connector 6"/>
              <p:cNvCxnSpPr/>
              <p:nvPr/>
            </p:nvCxnSpPr>
            <p:spPr>
              <a:xfrm>
                <a:off x="2474251" y="3090972"/>
                <a:ext cx="126074" cy="0"/>
              </a:xfrm>
              <a:prstGeom prst="line">
                <a:avLst/>
              </a:prstGeom>
              <a:ln w="19050">
                <a:solidFill>
                  <a:schemeClr val="tx1">
                    <a:lumMod val="90000"/>
                    <a:lumOff val="10000"/>
                  </a:schemeClr>
                </a:solidFill>
              </a:ln>
            </p:spPr>
            <p:style>
              <a:lnRef idx="1">
                <a:schemeClr val="accent1"/>
              </a:lnRef>
              <a:fillRef idx="0">
                <a:schemeClr val="accent1"/>
              </a:fillRef>
              <a:effectRef idx="0">
                <a:schemeClr val="accent1"/>
              </a:effectRef>
              <a:fontRef idx="minor">
                <a:schemeClr val="tx1"/>
              </a:fontRef>
            </p:style>
          </p:cxnSp>
        </p:grpSp>
        <p:sp>
          <p:nvSpPr>
            <p:cNvPr id="12" name="TextBox 11"/>
            <p:cNvSpPr txBox="1"/>
            <p:nvPr/>
          </p:nvSpPr>
          <p:spPr>
            <a:xfrm>
              <a:off x="2022475" y="3033320"/>
              <a:ext cx="952519" cy="369332"/>
            </a:xfrm>
            <a:prstGeom prst="rect">
              <a:avLst/>
            </a:prstGeom>
            <a:noFill/>
          </p:spPr>
          <p:txBody>
            <a:bodyPr wrap="square" rtlCol="0">
              <a:spAutoFit/>
            </a:bodyPr>
            <a:lstStyle/>
            <a:p>
              <a:r>
                <a:rPr lang="en-GB" dirty="0"/>
                <a:t>of 20 =</a:t>
              </a:r>
            </a:p>
          </p:txBody>
        </p:sp>
      </p:grpSp>
      <p:grpSp>
        <p:nvGrpSpPr>
          <p:cNvPr id="14" name="Group 13"/>
          <p:cNvGrpSpPr/>
          <p:nvPr/>
        </p:nvGrpSpPr>
        <p:grpSpPr>
          <a:xfrm>
            <a:off x="2022515" y="3572401"/>
            <a:ext cx="1161982" cy="553998"/>
            <a:chOff x="3410018" y="2982520"/>
            <a:chExt cx="1161982" cy="553998"/>
          </a:xfrm>
        </p:grpSpPr>
        <p:grpSp>
          <p:nvGrpSpPr>
            <p:cNvPr id="16" name="Group 15"/>
            <p:cNvGrpSpPr/>
            <p:nvPr/>
          </p:nvGrpSpPr>
          <p:grpSpPr>
            <a:xfrm>
              <a:off x="3410018" y="2982520"/>
              <a:ext cx="293615" cy="553998"/>
              <a:chOff x="2390862" y="2835479"/>
              <a:chExt cx="293615" cy="553998"/>
            </a:xfrm>
          </p:grpSpPr>
          <p:sp>
            <p:nvSpPr>
              <p:cNvPr id="17" name="TextBox 16"/>
              <p:cNvSpPr txBox="1"/>
              <p:nvPr/>
            </p:nvSpPr>
            <p:spPr>
              <a:xfrm>
                <a:off x="2390862" y="2835479"/>
                <a:ext cx="293615" cy="553998"/>
              </a:xfrm>
              <a:prstGeom prst="rect">
                <a:avLst/>
              </a:prstGeom>
              <a:noFill/>
            </p:spPr>
            <p:txBody>
              <a:bodyPr wrap="square" rtlCol="0">
                <a:spAutoFit/>
              </a:bodyPr>
              <a:lstStyle/>
              <a:p>
                <a:pPr algn="ctr">
                  <a:lnSpc>
                    <a:spcPts val="1800"/>
                  </a:lnSpc>
                </a:pPr>
                <a:r>
                  <a:rPr lang="en-GB" dirty="0"/>
                  <a:t>1</a:t>
                </a:r>
                <a:br>
                  <a:rPr lang="en-GB" dirty="0"/>
                </a:br>
                <a:r>
                  <a:rPr lang="en-GB" dirty="0"/>
                  <a:t>4</a:t>
                </a:r>
              </a:p>
            </p:txBody>
          </p:sp>
          <p:cxnSp>
            <p:nvCxnSpPr>
              <p:cNvPr id="18" name="Straight Connector 17"/>
              <p:cNvCxnSpPr/>
              <p:nvPr/>
            </p:nvCxnSpPr>
            <p:spPr>
              <a:xfrm>
                <a:off x="2474251" y="3090972"/>
                <a:ext cx="126074" cy="0"/>
              </a:xfrm>
              <a:prstGeom prst="line">
                <a:avLst/>
              </a:prstGeom>
              <a:ln w="19050">
                <a:solidFill>
                  <a:schemeClr val="tx1">
                    <a:lumMod val="90000"/>
                    <a:lumOff val="10000"/>
                  </a:schemeClr>
                </a:solidFill>
              </a:ln>
            </p:spPr>
            <p:style>
              <a:lnRef idx="1">
                <a:schemeClr val="accent1"/>
              </a:lnRef>
              <a:fillRef idx="0">
                <a:schemeClr val="accent1"/>
              </a:fillRef>
              <a:effectRef idx="0">
                <a:schemeClr val="accent1"/>
              </a:effectRef>
              <a:fontRef idx="minor">
                <a:schemeClr val="tx1"/>
              </a:fontRef>
            </p:style>
          </p:cxnSp>
        </p:grpSp>
        <p:sp>
          <p:nvSpPr>
            <p:cNvPr id="19" name="TextBox 18"/>
            <p:cNvSpPr txBox="1"/>
            <p:nvPr/>
          </p:nvSpPr>
          <p:spPr>
            <a:xfrm>
              <a:off x="3619481" y="3033320"/>
              <a:ext cx="952519" cy="369332"/>
            </a:xfrm>
            <a:prstGeom prst="rect">
              <a:avLst/>
            </a:prstGeom>
            <a:noFill/>
          </p:spPr>
          <p:txBody>
            <a:bodyPr wrap="square" rtlCol="0">
              <a:spAutoFit/>
            </a:bodyPr>
            <a:lstStyle/>
            <a:p>
              <a:r>
                <a:rPr lang="en-GB" dirty="0"/>
                <a:t>of 20 =</a:t>
              </a:r>
            </a:p>
          </p:txBody>
        </p:sp>
      </p:grpSp>
      <p:grpSp>
        <p:nvGrpSpPr>
          <p:cNvPr id="15" name="Group 14"/>
          <p:cNvGrpSpPr/>
          <p:nvPr/>
        </p:nvGrpSpPr>
        <p:grpSpPr>
          <a:xfrm>
            <a:off x="3044811" y="4213515"/>
            <a:ext cx="1161982" cy="553998"/>
            <a:chOff x="4838822" y="2982520"/>
            <a:chExt cx="1161982" cy="553998"/>
          </a:xfrm>
        </p:grpSpPr>
        <p:grpSp>
          <p:nvGrpSpPr>
            <p:cNvPr id="20" name="Group 19"/>
            <p:cNvGrpSpPr/>
            <p:nvPr/>
          </p:nvGrpSpPr>
          <p:grpSpPr>
            <a:xfrm>
              <a:off x="4838822" y="2982520"/>
              <a:ext cx="293615" cy="553998"/>
              <a:chOff x="2390862" y="2835479"/>
              <a:chExt cx="293615" cy="553998"/>
            </a:xfrm>
          </p:grpSpPr>
          <p:sp>
            <p:nvSpPr>
              <p:cNvPr id="21" name="TextBox 20"/>
              <p:cNvSpPr txBox="1"/>
              <p:nvPr/>
            </p:nvSpPr>
            <p:spPr>
              <a:xfrm>
                <a:off x="2390862" y="2835479"/>
                <a:ext cx="293615" cy="553998"/>
              </a:xfrm>
              <a:prstGeom prst="rect">
                <a:avLst/>
              </a:prstGeom>
              <a:noFill/>
            </p:spPr>
            <p:txBody>
              <a:bodyPr wrap="square" rtlCol="0">
                <a:spAutoFit/>
              </a:bodyPr>
              <a:lstStyle/>
              <a:p>
                <a:pPr algn="ctr">
                  <a:lnSpc>
                    <a:spcPts val="1800"/>
                  </a:lnSpc>
                </a:pPr>
                <a:r>
                  <a:rPr lang="en-GB" dirty="0"/>
                  <a:t>1</a:t>
                </a:r>
                <a:br>
                  <a:rPr lang="en-GB" dirty="0"/>
                </a:br>
                <a:r>
                  <a:rPr lang="en-GB" dirty="0"/>
                  <a:t>5</a:t>
                </a:r>
              </a:p>
            </p:txBody>
          </p:sp>
          <p:cxnSp>
            <p:nvCxnSpPr>
              <p:cNvPr id="22" name="Straight Connector 21"/>
              <p:cNvCxnSpPr/>
              <p:nvPr/>
            </p:nvCxnSpPr>
            <p:spPr>
              <a:xfrm>
                <a:off x="2474251" y="3090972"/>
                <a:ext cx="126074" cy="0"/>
              </a:xfrm>
              <a:prstGeom prst="line">
                <a:avLst/>
              </a:prstGeom>
              <a:ln w="19050">
                <a:solidFill>
                  <a:schemeClr val="tx1">
                    <a:lumMod val="90000"/>
                    <a:lumOff val="10000"/>
                  </a:schemeClr>
                </a:solidFill>
              </a:ln>
            </p:spPr>
            <p:style>
              <a:lnRef idx="1">
                <a:schemeClr val="accent1"/>
              </a:lnRef>
              <a:fillRef idx="0">
                <a:schemeClr val="accent1"/>
              </a:fillRef>
              <a:effectRef idx="0">
                <a:schemeClr val="accent1"/>
              </a:effectRef>
              <a:fontRef idx="minor">
                <a:schemeClr val="tx1"/>
              </a:fontRef>
            </p:style>
          </p:cxnSp>
        </p:grpSp>
        <p:sp>
          <p:nvSpPr>
            <p:cNvPr id="23" name="TextBox 22"/>
            <p:cNvSpPr txBox="1"/>
            <p:nvPr/>
          </p:nvSpPr>
          <p:spPr>
            <a:xfrm>
              <a:off x="5048285" y="3033320"/>
              <a:ext cx="952519" cy="369332"/>
            </a:xfrm>
            <a:prstGeom prst="rect">
              <a:avLst/>
            </a:prstGeom>
            <a:noFill/>
          </p:spPr>
          <p:txBody>
            <a:bodyPr wrap="square" rtlCol="0">
              <a:spAutoFit/>
            </a:bodyPr>
            <a:lstStyle/>
            <a:p>
              <a:r>
                <a:rPr lang="en-GB" dirty="0"/>
                <a:t>of 20 =</a:t>
              </a:r>
            </a:p>
          </p:txBody>
        </p:sp>
      </p:grpSp>
      <p:grpSp>
        <p:nvGrpSpPr>
          <p:cNvPr id="29" name="Group 28"/>
          <p:cNvGrpSpPr/>
          <p:nvPr/>
        </p:nvGrpSpPr>
        <p:grpSpPr>
          <a:xfrm>
            <a:off x="3951678" y="4951596"/>
            <a:ext cx="1269314" cy="553998"/>
            <a:chOff x="6160294" y="2982520"/>
            <a:chExt cx="1269314" cy="553998"/>
          </a:xfrm>
        </p:grpSpPr>
        <p:grpSp>
          <p:nvGrpSpPr>
            <p:cNvPr id="24" name="Group 23"/>
            <p:cNvGrpSpPr/>
            <p:nvPr/>
          </p:nvGrpSpPr>
          <p:grpSpPr>
            <a:xfrm>
              <a:off x="6160294" y="2982520"/>
              <a:ext cx="499586" cy="553998"/>
              <a:chOff x="2390863" y="2835479"/>
              <a:chExt cx="323571" cy="553998"/>
            </a:xfrm>
          </p:grpSpPr>
          <p:sp>
            <p:nvSpPr>
              <p:cNvPr id="25" name="TextBox 24"/>
              <p:cNvSpPr txBox="1"/>
              <p:nvPr/>
            </p:nvSpPr>
            <p:spPr>
              <a:xfrm>
                <a:off x="2390863" y="2835479"/>
                <a:ext cx="323571" cy="553998"/>
              </a:xfrm>
              <a:prstGeom prst="rect">
                <a:avLst/>
              </a:prstGeom>
              <a:noFill/>
            </p:spPr>
            <p:txBody>
              <a:bodyPr wrap="square" rtlCol="0">
                <a:spAutoFit/>
              </a:bodyPr>
              <a:lstStyle/>
              <a:p>
                <a:pPr algn="ctr">
                  <a:lnSpc>
                    <a:spcPts val="1800"/>
                  </a:lnSpc>
                </a:pPr>
                <a:r>
                  <a:rPr lang="en-GB" dirty="0"/>
                  <a:t>1</a:t>
                </a:r>
                <a:br>
                  <a:rPr lang="en-GB" dirty="0"/>
                </a:br>
                <a:r>
                  <a:rPr lang="en-GB" dirty="0"/>
                  <a:t>10</a:t>
                </a:r>
              </a:p>
            </p:txBody>
          </p:sp>
          <p:cxnSp>
            <p:nvCxnSpPr>
              <p:cNvPr id="26" name="Straight Connector 25"/>
              <p:cNvCxnSpPr/>
              <p:nvPr/>
            </p:nvCxnSpPr>
            <p:spPr>
              <a:xfrm>
                <a:off x="2488129" y="3090972"/>
                <a:ext cx="126074" cy="0"/>
              </a:xfrm>
              <a:prstGeom prst="line">
                <a:avLst/>
              </a:prstGeom>
              <a:ln w="19050">
                <a:solidFill>
                  <a:schemeClr val="tx1">
                    <a:lumMod val="90000"/>
                    <a:lumOff val="10000"/>
                  </a:schemeClr>
                </a:solidFill>
              </a:ln>
            </p:spPr>
            <p:style>
              <a:lnRef idx="1">
                <a:schemeClr val="accent1"/>
              </a:lnRef>
              <a:fillRef idx="0">
                <a:schemeClr val="accent1"/>
              </a:fillRef>
              <a:effectRef idx="0">
                <a:schemeClr val="accent1"/>
              </a:effectRef>
              <a:fontRef idx="minor">
                <a:schemeClr val="tx1"/>
              </a:fontRef>
            </p:style>
          </p:cxnSp>
        </p:grpSp>
        <p:sp>
          <p:nvSpPr>
            <p:cNvPr id="27" name="TextBox 26"/>
            <p:cNvSpPr txBox="1"/>
            <p:nvPr/>
          </p:nvSpPr>
          <p:spPr>
            <a:xfrm>
              <a:off x="6477089" y="3033320"/>
              <a:ext cx="952519" cy="369332"/>
            </a:xfrm>
            <a:prstGeom prst="rect">
              <a:avLst/>
            </a:prstGeom>
            <a:noFill/>
          </p:spPr>
          <p:txBody>
            <a:bodyPr wrap="square" rtlCol="0">
              <a:spAutoFit/>
            </a:bodyPr>
            <a:lstStyle/>
            <a:p>
              <a:r>
                <a:rPr lang="en-GB" dirty="0"/>
                <a:t>of 20 =</a:t>
              </a:r>
            </a:p>
          </p:txBody>
        </p:sp>
      </p:grpSp>
      <p:sp>
        <p:nvSpPr>
          <p:cNvPr id="28" name="TextBox 27"/>
          <p:cNvSpPr txBox="1"/>
          <p:nvPr/>
        </p:nvSpPr>
        <p:spPr>
          <a:xfrm>
            <a:off x="755650" y="2392205"/>
            <a:ext cx="7632700" cy="276999"/>
          </a:xfrm>
          <a:prstGeom prst="rect">
            <a:avLst/>
          </a:prstGeom>
          <a:noFill/>
        </p:spPr>
        <p:txBody>
          <a:bodyPr wrap="square" lIns="0" tIns="0" rIns="0" bIns="0" rtlCol="0">
            <a:spAutoFit/>
          </a:bodyPr>
          <a:lstStyle/>
          <a:p>
            <a:r>
              <a:rPr lang="en-GB" dirty="0">
                <a:latin typeface="Twinkl" pitchFamily="2" charset="0"/>
              </a:rPr>
              <a:t>Use the counters above to represent Chen’s biscuits and find:</a:t>
            </a:r>
            <a:endParaRPr lang="en-GB" dirty="0"/>
          </a:p>
        </p:txBody>
      </p:sp>
      <p:sp>
        <p:nvSpPr>
          <p:cNvPr id="33" name="TextBox 32"/>
          <p:cNvSpPr txBox="1"/>
          <p:nvPr/>
        </p:nvSpPr>
        <p:spPr>
          <a:xfrm>
            <a:off x="1819090" y="3079486"/>
            <a:ext cx="369948" cy="276999"/>
          </a:xfrm>
          <a:prstGeom prst="rect">
            <a:avLst/>
          </a:prstGeom>
          <a:noFill/>
        </p:spPr>
        <p:txBody>
          <a:bodyPr wrap="square" lIns="0" tIns="0" rIns="0" bIns="0" rtlCol="0">
            <a:spAutoFit/>
          </a:bodyPr>
          <a:lstStyle/>
          <a:p>
            <a:pPr algn="ctr"/>
            <a:r>
              <a:rPr lang="en-GB" dirty="0">
                <a:solidFill>
                  <a:srgbClr val="00B050"/>
                </a:solidFill>
                <a:latin typeface="Twinkl" pitchFamily="2" charset="0"/>
              </a:rPr>
              <a:t>10</a:t>
            </a:r>
            <a:endParaRPr lang="en-GB" dirty="0">
              <a:solidFill>
                <a:srgbClr val="00B050"/>
              </a:solidFill>
            </a:endParaRPr>
          </a:p>
        </p:txBody>
      </p:sp>
      <p:sp>
        <p:nvSpPr>
          <p:cNvPr id="34" name="TextBox 33"/>
          <p:cNvSpPr txBox="1"/>
          <p:nvPr/>
        </p:nvSpPr>
        <p:spPr>
          <a:xfrm>
            <a:off x="3063758" y="3669367"/>
            <a:ext cx="326511" cy="276999"/>
          </a:xfrm>
          <a:prstGeom prst="rect">
            <a:avLst/>
          </a:prstGeom>
          <a:noFill/>
        </p:spPr>
        <p:txBody>
          <a:bodyPr wrap="square" lIns="0" tIns="0" rIns="0" bIns="0" rtlCol="0">
            <a:spAutoFit/>
          </a:bodyPr>
          <a:lstStyle/>
          <a:p>
            <a:pPr algn="ctr"/>
            <a:r>
              <a:rPr lang="en-GB" dirty="0">
                <a:solidFill>
                  <a:srgbClr val="00B050"/>
                </a:solidFill>
                <a:latin typeface="Twinkl" pitchFamily="2" charset="0"/>
              </a:rPr>
              <a:t>5</a:t>
            </a:r>
            <a:endParaRPr lang="en-GB" dirty="0">
              <a:solidFill>
                <a:srgbClr val="00B050"/>
              </a:solidFill>
            </a:endParaRPr>
          </a:p>
        </p:txBody>
      </p:sp>
      <p:sp>
        <p:nvSpPr>
          <p:cNvPr id="35" name="TextBox 34"/>
          <p:cNvSpPr txBox="1"/>
          <p:nvPr/>
        </p:nvSpPr>
        <p:spPr>
          <a:xfrm>
            <a:off x="4099197" y="4310481"/>
            <a:ext cx="317059" cy="276999"/>
          </a:xfrm>
          <a:prstGeom prst="rect">
            <a:avLst/>
          </a:prstGeom>
          <a:noFill/>
        </p:spPr>
        <p:txBody>
          <a:bodyPr wrap="square" lIns="0" tIns="0" rIns="0" bIns="0" rtlCol="0">
            <a:spAutoFit/>
          </a:bodyPr>
          <a:lstStyle/>
          <a:p>
            <a:pPr algn="ctr"/>
            <a:r>
              <a:rPr lang="en-GB" dirty="0">
                <a:solidFill>
                  <a:srgbClr val="00B050"/>
                </a:solidFill>
                <a:latin typeface="Twinkl" pitchFamily="2" charset="0"/>
              </a:rPr>
              <a:t>4</a:t>
            </a:r>
            <a:endParaRPr lang="en-GB" dirty="0">
              <a:solidFill>
                <a:srgbClr val="00B050"/>
              </a:solidFill>
            </a:endParaRPr>
          </a:p>
        </p:txBody>
      </p:sp>
      <p:sp>
        <p:nvSpPr>
          <p:cNvPr id="36" name="TextBox 35"/>
          <p:cNvSpPr txBox="1"/>
          <p:nvPr/>
        </p:nvSpPr>
        <p:spPr>
          <a:xfrm>
            <a:off x="5119255" y="5048562"/>
            <a:ext cx="222279" cy="276999"/>
          </a:xfrm>
          <a:prstGeom prst="rect">
            <a:avLst/>
          </a:prstGeom>
          <a:noFill/>
        </p:spPr>
        <p:txBody>
          <a:bodyPr wrap="square" lIns="0" tIns="0" rIns="0" bIns="0" rtlCol="0">
            <a:spAutoFit/>
          </a:bodyPr>
          <a:lstStyle/>
          <a:p>
            <a:pPr algn="ctr"/>
            <a:r>
              <a:rPr lang="en-GB" dirty="0">
                <a:solidFill>
                  <a:srgbClr val="00B050"/>
                </a:solidFill>
                <a:latin typeface="Twinkl" pitchFamily="2" charset="0"/>
              </a:rPr>
              <a:t>2</a:t>
            </a:r>
            <a:endParaRPr lang="en-GB" dirty="0">
              <a:solidFill>
                <a:srgbClr val="00B050"/>
              </a:solidFill>
            </a:endParaRPr>
          </a:p>
        </p:txBody>
      </p:sp>
      <p:pic>
        <p:nvPicPr>
          <p:cNvPr id="30" name="Picture 2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19946" y="3292868"/>
            <a:ext cx="3366505" cy="3358363"/>
          </a:xfrm>
          <a:prstGeom prst="rect">
            <a:avLst/>
          </a:prstGeom>
        </p:spPr>
      </p:pic>
      <p:pic>
        <p:nvPicPr>
          <p:cNvPr id="31" name="Picture 3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4092" y="4536681"/>
            <a:ext cx="2794227" cy="2114550"/>
          </a:xfrm>
          <a:prstGeom prst="rect">
            <a:avLst/>
          </a:prstGeom>
        </p:spPr>
      </p:pic>
      <p:grpSp>
        <p:nvGrpSpPr>
          <p:cNvPr id="37" name="Group 36"/>
          <p:cNvGrpSpPr/>
          <p:nvPr/>
        </p:nvGrpSpPr>
        <p:grpSpPr>
          <a:xfrm>
            <a:off x="764704" y="1802129"/>
            <a:ext cx="7623646" cy="297901"/>
            <a:chOff x="764704" y="1802129"/>
            <a:chExt cx="7623646" cy="297901"/>
          </a:xfrm>
        </p:grpSpPr>
        <p:sp>
          <p:nvSpPr>
            <p:cNvPr id="32" name="Oval 31"/>
            <p:cNvSpPr/>
            <p:nvPr/>
          </p:nvSpPr>
          <p:spPr>
            <a:xfrm>
              <a:off x="764704" y="1802129"/>
              <a:ext cx="297901" cy="297901"/>
            </a:xfrm>
            <a:prstGeom prst="ellipse">
              <a:avLst/>
            </a:prstGeom>
            <a:solidFill>
              <a:srgbClr val="FFC000"/>
            </a:solidFill>
            <a:ln w="12700">
              <a:solidFill>
                <a:schemeClr val="tx1">
                  <a:lumMod val="90000"/>
                  <a:lumOff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Oval 39"/>
            <p:cNvSpPr/>
            <p:nvPr/>
          </p:nvSpPr>
          <p:spPr>
            <a:xfrm>
              <a:off x="1150270" y="1802129"/>
              <a:ext cx="297901" cy="297901"/>
            </a:xfrm>
            <a:prstGeom prst="ellipse">
              <a:avLst/>
            </a:prstGeom>
            <a:solidFill>
              <a:srgbClr val="FFC000"/>
            </a:solidFill>
            <a:ln w="12700">
              <a:solidFill>
                <a:schemeClr val="tx1">
                  <a:lumMod val="90000"/>
                  <a:lumOff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Oval 40"/>
            <p:cNvSpPr/>
            <p:nvPr/>
          </p:nvSpPr>
          <p:spPr>
            <a:xfrm>
              <a:off x="1535836" y="1802129"/>
              <a:ext cx="297901" cy="297901"/>
            </a:xfrm>
            <a:prstGeom prst="ellipse">
              <a:avLst/>
            </a:prstGeom>
            <a:solidFill>
              <a:srgbClr val="FFC000"/>
            </a:solidFill>
            <a:ln w="12700">
              <a:solidFill>
                <a:schemeClr val="tx1">
                  <a:lumMod val="90000"/>
                  <a:lumOff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Oval 41"/>
            <p:cNvSpPr/>
            <p:nvPr/>
          </p:nvSpPr>
          <p:spPr>
            <a:xfrm>
              <a:off x="1921402" y="1802129"/>
              <a:ext cx="297901" cy="297901"/>
            </a:xfrm>
            <a:prstGeom prst="ellipse">
              <a:avLst/>
            </a:prstGeom>
            <a:solidFill>
              <a:srgbClr val="FFC000"/>
            </a:solidFill>
            <a:ln w="12700">
              <a:solidFill>
                <a:schemeClr val="tx1">
                  <a:lumMod val="90000"/>
                  <a:lumOff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Oval 42"/>
            <p:cNvSpPr/>
            <p:nvPr/>
          </p:nvSpPr>
          <p:spPr>
            <a:xfrm>
              <a:off x="2306968" y="1802129"/>
              <a:ext cx="297901" cy="297901"/>
            </a:xfrm>
            <a:prstGeom prst="ellipse">
              <a:avLst/>
            </a:prstGeom>
            <a:solidFill>
              <a:srgbClr val="FFC000"/>
            </a:solidFill>
            <a:ln w="12700">
              <a:solidFill>
                <a:schemeClr val="tx1">
                  <a:lumMod val="90000"/>
                  <a:lumOff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 name="Oval 43"/>
            <p:cNvSpPr/>
            <p:nvPr/>
          </p:nvSpPr>
          <p:spPr>
            <a:xfrm>
              <a:off x="2692534" y="1802129"/>
              <a:ext cx="297901" cy="297901"/>
            </a:xfrm>
            <a:prstGeom prst="ellipse">
              <a:avLst/>
            </a:prstGeom>
            <a:solidFill>
              <a:srgbClr val="FFC000"/>
            </a:solidFill>
            <a:ln w="12700">
              <a:solidFill>
                <a:schemeClr val="tx1">
                  <a:lumMod val="90000"/>
                  <a:lumOff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Oval 44"/>
            <p:cNvSpPr/>
            <p:nvPr/>
          </p:nvSpPr>
          <p:spPr>
            <a:xfrm>
              <a:off x="3078100" y="1802129"/>
              <a:ext cx="297901" cy="297901"/>
            </a:xfrm>
            <a:prstGeom prst="ellipse">
              <a:avLst/>
            </a:prstGeom>
            <a:solidFill>
              <a:srgbClr val="FFC000"/>
            </a:solidFill>
            <a:ln w="12700">
              <a:solidFill>
                <a:schemeClr val="tx1">
                  <a:lumMod val="90000"/>
                  <a:lumOff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Oval 45"/>
            <p:cNvSpPr/>
            <p:nvPr/>
          </p:nvSpPr>
          <p:spPr>
            <a:xfrm>
              <a:off x="3463666" y="1802129"/>
              <a:ext cx="297901" cy="297901"/>
            </a:xfrm>
            <a:prstGeom prst="ellipse">
              <a:avLst/>
            </a:prstGeom>
            <a:solidFill>
              <a:srgbClr val="FFC000"/>
            </a:solidFill>
            <a:ln w="12700">
              <a:solidFill>
                <a:schemeClr val="tx1">
                  <a:lumMod val="90000"/>
                  <a:lumOff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7" name="Oval 46"/>
            <p:cNvSpPr/>
            <p:nvPr/>
          </p:nvSpPr>
          <p:spPr>
            <a:xfrm>
              <a:off x="3849232" y="1802129"/>
              <a:ext cx="297901" cy="297901"/>
            </a:xfrm>
            <a:prstGeom prst="ellipse">
              <a:avLst/>
            </a:prstGeom>
            <a:solidFill>
              <a:srgbClr val="FFC000"/>
            </a:solidFill>
            <a:ln w="12700">
              <a:solidFill>
                <a:schemeClr val="tx1">
                  <a:lumMod val="90000"/>
                  <a:lumOff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 name="Oval 47"/>
            <p:cNvSpPr/>
            <p:nvPr/>
          </p:nvSpPr>
          <p:spPr>
            <a:xfrm>
              <a:off x="4234798" y="1802129"/>
              <a:ext cx="297901" cy="297901"/>
            </a:xfrm>
            <a:prstGeom prst="ellipse">
              <a:avLst/>
            </a:prstGeom>
            <a:solidFill>
              <a:srgbClr val="FFC000"/>
            </a:solidFill>
            <a:ln w="12700">
              <a:solidFill>
                <a:schemeClr val="tx1">
                  <a:lumMod val="90000"/>
                  <a:lumOff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 name="Oval 48"/>
            <p:cNvSpPr/>
            <p:nvPr/>
          </p:nvSpPr>
          <p:spPr>
            <a:xfrm>
              <a:off x="4620364" y="1802129"/>
              <a:ext cx="297901" cy="297901"/>
            </a:xfrm>
            <a:prstGeom prst="ellipse">
              <a:avLst/>
            </a:prstGeom>
            <a:solidFill>
              <a:srgbClr val="FFC000"/>
            </a:solidFill>
            <a:ln w="12700">
              <a:solidFill>
                <a:schemeClr val="tx1">
                  <a:lumMod val="90000"/>
                  <a:lumOff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 name="Oval 49"/>
            <p:cNvSpPr/>
            <p:nvPr/>
          </p:nvSpPr>
          <p:spPr>
            <a:xfrm>
              <a:off x="5005930" y="1802129"/>
              <a:ext cx="297901" cy="297901"/>
            </a:xfrm>
            <a:prstGeom prst="ellipse">
              <a:avLst/>
            </a:prstGeom>
            <a:solidFill>
              <a:srgbClr val="FFC000"/>
            </a:solidFill>
            <a:ln w="12700">
              <a:solidFill>
                <a:schemeClr val="tx1">
                  <a:lumMod val="90000"/>
                  <a:lumOff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 name="Oval 50"/>
            <p:cNvSpPr/>
            <p:nvPr/>
          </p:nvSpPr>
          <p:spPr>
            <a:xfrm>
              <a:off x="5391496" y="1802129"/>
              <a:ext cx="297901" cy="297901"/>
            </a:xfrm>
            <a:prstGeom prst="ellipse">
              <a:avLst/>
            </a:prstGeom>
            <a:solidFill>
              <a:srgbClr val="FFC000"/>
            </a:solidFill>
            <a:ln w="12700">
              <a:solidFill>
                <a:schemeClr val="tx1">
                  <a:lumMod val="90000"/>
                  <a:lumOff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2" name="Oval 51"/>
            <p:cNvSpPr/>
            <p:nvPr/>
          </p:nvSpPr>
          <p:spPr>
            <a:xfrm>
              <a:off x="5777062" y="1802129"/>
              <a:ext cx="297901" cy="297901"/>
            </a:xfrm>
            <a:prstGeom prst="ellipse">
              <a:avLst/>
            </a:prstGeom>
            <a:solidFill>
              <a:srgbClr val="FFC000"/>
            </a:solidFill>
            <a:ln w="12700">
              <a:solidFill>
                <a:schemeClr val="tx1">
                  <a:lumMod val="90000"/>
                  <a:lumOff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3" name="Oval 52"/>
            <p:cNvSpPr/>
            <p:nvPr/>
          </p:nvSpPr>
          <p:spPr>
            <a:xfrm>
              <a:off x="6162628" y="1802129"/>
              <a:ext cx="297901" cy="297901"/>
            </a:xfrm>
            <a:prstGeom prst="ellipse">
              <a:avLst/>
            </a:prstGeom>
            <a:solidFill>
              <a:srgbClr val="FFC000"/>
            </a:solidFill>
            <a:ln w="12700">
              <a:solidFill>
                <a:schemeClr val="tx1">
                  <a:lumMod val="90000"/>
                  <a:lumOff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4" name="Oval 53"/>
            <p:cNvSpPr/>
            <p:nvPr/>
          </p:nvSpPr>
          <p:spPr>
            <a:xfrm>
              <a:off x="6548194" y="1802129"/>
              <a:ext cx="297901" cy="297901"/>
            </a:xfrm>
            <a:prstGeom prst="ellipse">
              <a:avLst/>
            </a:prstGeom>
            <a:solidFill>
              <a:srgbClr val="FFC000"/>
            </a:solidFill>
            <a:ln w="12700">
              <a:solidFill>
                <a:schemeClr val="tx1">
                  <a:lumMod val="90000"/>
                  <a:lumOff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5" name="Oval 54"/>
            <p:cNvSpPr/>
            <p:nvPr/>
          </p:nvSpPr>
          <p:spPr>
            <a:xfrm>
              <a:off x="6933760" y="1802129"/>
              <a:ext cx="297901" cy="297901"/>
            </a:xfrm>
            <a:prstGeom prst="ellipse">
              <a:avLst/>
            </a:prstGeom>
            <a:solidFill>
              <a:srgbClr val="FFC000"/>
            </a:solidFill>
            <a:ln w="12700">
              <a:solidFill>
                <a:schemeClr val="tx1">
                  <a:lumMod val="90000"/>
                  <a:lumOff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6" name="Oval 55"/>
            <p:cNvSpPr/>
            <p:nvPr/>
          </p:nvSpPr>
          <p:spPr>
            <a:xfrm>
              <a:off x="7319326" y="1802129"/>
              <a:ext cx="297901" cy="297901"/>
            </a:xfrm>
            <a:prstGeom prst="ellipse">
              <a:avLst/>
            </a:prstGeom>
            <a:solidFill>
              <a:srgbClr val="FFC000"/>
            </a:solidFill>
            <a:ln w="12700">
              <a:solidFill>
                <a:schemeClr val="tx1">
                  <a:lumMod val="90000"/>
                  <a:lumOff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7" name="Oval 56"/>
            <p:cNvSpPr/>
            <p:nvPr/>
          </p:nvSpPr>
          <p:spPr>
            <a:xfrm>
              <a:off x="7704892" y="1802129"/>
              <a:ext cx="297901" cy="297901"/>
            </a:xfrm>
            <a:prstGeom prst="ellipse">
              <a:avLst/>
            </a:prstGeom>
            <a:solidFill>
              <a:srgbClr val="FFC000"/>
            </a:solidFill>
            <a:ln w="12700">
              <a:solidFill>
                <a:schemeClr val="tx1">
                  <a:lumMod val="90000"/>
                  <a:lumOff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8" name="Oval 57"/>
            <p:cNvSpPr/>
            <p:nvPr/>
          </p:nvSpPr>
          <p:spPr>
            <a:xfrm>
              <a:off x="8090449" y="1802129"/>
              <a:ext cx="297901" cy="297901"/>
            </a:xfrm>
            <a:prstGeom prst="ellipse">
              <a:avLst/>
            </a:prstGeom>
            <a:solidFill>
              <a:srgbClr val="FFC000"/>
            </a:solidFill>
            <a:ln w="12700">
              <a:solidFill>
                <a:schemeClr val="tx1">
                  <a:lumMod val="90000"/>
                  <a:lumOff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81" name="Group 80"/>
          <p:cNvGrpSpPr/>
          <p:nvPr/>
        </p:nvGrpSpPr>
        <p:grpSpPr>
          <a:xfrm>
            <a:off x="764704" y="1809597"/>
            <a:ext cx="7647960" cy="297901"/>
            <a:chOff x="764704" y="1124245"/>
            <a:chExt cx="7647960" cy="297901"/>
          </a:xfrm>
        </p:grpSpPr>
        <p:grpSp>
          <p:nvGrpSpPr>
            <p:cNvPr id="39" name="Group 38"/>
            <p:cNvGrpSpPr/>
            <p:nvPr/>
          </p:nvGrpSpPr>
          <p:grpSpPr>
            <a:xfrm>
              <a:off x="764704" y="1124245"/>
              <a:ext cx="1616858" cy="297901"/>
              <a:chOff x="764704" y="1124245"/>
              <a:chExt cx="1616858" cy="297901"/>
            </a:xfrm>
          </p:grpSpPr>
          <p:sp>
            <p:nvSpPr>
              <p:cNvPr id="61" name="Oval 60"/>
              <p:cNvSpPr/>
              <p:nvPr/>
            </p:nvSpPr>
            <p:spPr>
              <a:xfrm>
                <a:off x="764704" y="1124245"/>
                <a:ext cx="297901" cy="297901"/>
              </a:xfrm>
              <a:prstGeom prst="ellipse">
                <a:avLst/>
              </a:prstGeom>
              <a:solidFill>
                <a:srgbClr val="FFC000"/>
              </a:solidFill>
              <a:ln w="12700">
                <a:solidFill>
                  <a:schemeClr val="tx1">
                    <a:lumMod val="90000"/>
                    <a:lumOff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2" name="Oval 61"/>
              <p:cNvSpPr/>
              <p:nvPr/>
            </p:nvSpPr>
            <p:spPr>
              <a:xfrm>
                <a:off x="1094443" y="1124245"/>
                <a:ext cx="297901" cy="297901"/>
              </a:xfrm>
              <a:prstGeom prst="ellipse">
                <a:avLst/>
              </a:prstGeom>
              <a:solidFill>
                <a:srgbClr val="FFC000"/>
              </a:solidFill>
              <a:ln w="12700">
                <a:solidFill>
                  <a:schemeClr val="tx1">
                    <a:lumMod val="90000"/>
                    <a:lumOff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3" name="Oval 62"/>
              <p:cNvSpPr/>
              <p:nvPr/>
            </p:nvSpPr>
            <p:spPr>
              <a:xfrm>
                <a:off x="1424182" y="1124245"/>
                <a:ext cx="297901" cy="297901"/>
              </a:xfrm>
              <a:prstGeom prst="ellipse">
                <a:avLst/>
              </a:prstGeom>
              <a:solidFill>
                <a:srgbClr val="FFC000"/>
              </a:solidFill>
              <a:ln w="12700">
                <a:solidFill>
                  <a:schemeClr val="tx1">
                    <a:lumMod val="90000"/>
                    <a:lumOff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4" name="Oval 63"/>
              <p:cNvSpPr/>
              <p:nvPr/>
            </p:nvSpPr>
            <p:spPr>
              <a:xfrm>
                <a:off x="1753921" y="1124245"/>
                <a:ext cx="297901" cy="297901"/>
              </a:xfrm>
              <a:prstGeom prst="ellipse">
                <a:avLst/>
              </a:prstGeom>
              <a:solidFill>
                <a:srgbClr val="FFC000"/>
              </a:solidFill>
              <a:ln w="12700">
                <a:solidFill>
                  <a:schemeClr val="tx1">
                    <a:lumMod val="90000"/>
                    <a:lumOff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5" name="Oval 64"/>
              <p:cNvSpPr/>
              <p:nvPr/>
            </p:nvSpPr>
            <p:spPr>
              <a:xfrm>
                <a:off x="2083661" y="1124245"/>
                <a:ext cx="297901" cy="297901"/>
              </a:xfrm>
              <a:prstGeom prst="ellipse">
                <a:avLst/>
              </a:prstGeom>
              <a:solidFill>
                <a:srgbClr val="FFC000"/>
              </a:solidFill>
              <a:ln w="12700">
                <a:solidFill>
                  <a:schemeClr val="tx1">
                    <a:lumMod val="90000"/>
                    <a:lumOff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26" name="Group 125"/>
            <p:cNvGrpSpPr/>
            <p:nvPr/>
          </p:nvGrpSpPr>
          <p:grpSpPr>
            <a:xfrm>
              <a:off x="2775593" y="1124245"/>
              <a:ext cx="1616858" cy="297901"/>
              <a:chOff x="790104" y="1124245"/>
              <a:chExt cx="1616858" cy="297901"/>
            </a:xfrm>
          </p:grpSpPr>
          <p:sp>
            <p:nvSpPr>
              <p:cNvPr id="127" name="Oval 126"/>
              <p:cNvSpPr/>
              <p:nvPr/>
            </p:nvSpPr>
            <p:spPr>
              <a:xfrm>
                <a:off x="790104" y="1124245"/>
                <a:ext cx="297901" cy="297901"/>
              </a:xfrm>
              <a:prstGeom prst="ellipse">
                <a:avLst/>
              </a:prstGeom>
              <a:solidFill>
                <a:srgbClr val="FFC000"/>
              </a:solidFill>
              <a:ln w="12700">
                <a:solidFill>
                  <a:schemeClr val="tx1">
                    <a:lumMod val="90000"/>
                    <a:lumOff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8" name="Oval 127"/>
              <p:cNvSpPr/>
              <p:nvPr/>
            </p:nvSpPr>
            <p:spPr>
              <a:xfrm>
                <a:off x="1119843" y="1124245"/>
                <a:ext cx="297901" cy="297901"/>
              </a:xfrm>
              <a:prstGeom prst="ellipse">
                <a:avLst/>
              </a:prstGeom>
              <a:solidFill>
                <a:srgbClr val="FFC000"/>
              </a:solidFill>
              <a:ln w="12700">
                <a:solidFill>
                  <a:schemeClr val="tx1">
                    <a:lumMod val="90000"/>
                    <a:lumOff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9" name="Oval 128"/>
              <p:cNvSpPr/>
              <p:nvPr/>
            </p:nvSpPr>
            <p:spPr>
              <a:xfrm>
                <a:off x="1449582" y="1124245"/>
                <a:ext cx="297901" cy="297901"/>
              </a:xfrm>
              <a:prstGeom prst="ellipse">
                <a:avLst/>
              </a:prstGeom>
              <a:solidFill>
                <a:srgbClr val="FFC000"/>
              </a:solidFill>
              <a:ln w="12700">
                <a:solidFill>
                  <a:schemeClr val="tx1">
                    <a:lumMod val="90000"/>
                    <a:lumOff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0" name="Oval 129"/>
              <p:cNvSpPr/>
              <p:nvPr/>
            </p:nvSpPr>
            <p:spPr>
              <a:xfrm>
                <a:off x="1779321" y="1124245"/>
                <a:ext cx="297901" cy="297901"/>
              </a:xfrm>
              <a:prstGeom prst="ellipse">
                <a:avLst/>
              </a:prstGeom>
              <a:solidFill>
                <a:srgbClr val="FFC000"/>
              </a:solidFill>
              <a:ln w="12700">
                <a:solidFill>
                  <a:schemeClr val="tx1">
                    <a:lumMod val="90000"/>
                    <a:lumOff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1" name="Oval 130"/>
              <p:cNvSpPr/>
              <p:nvPr/>
            </p:nvSpPr>
            <p:spPr>
              <a:xfrm>
                <a:off x="2109061" y="1124245"/>
                <a:ext cx="297901" cy="297901"/>
              </a:xfrm>
              <a:prstGeom prst="ellipse">
                <a:avLst/>
              </a:prstGeom>
              <a:solidFill>
                <a:srgbClr val="FFC000"/>
              </a:solidFill>
              <a:ln w="12700">
                <a:solidFill>
                  <a:schemeClr val="tx1">
                    <a:lumMod val="90000"/>
                    <a:lumOff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32" name="Group 131"/>
            <p:cNvGrpSpPr/>
            <p:nvPr/>
          </p:nvGrpSpPr>
          <p:grpSpPr>
            <a:xfrm>
              <a:off x="4761082" y="1124245"/>
              <a:ext cx="1616858" cy="297901"/>
              <a:chOff x="790104" y="1124245"/>
              <a:chExt cx="1616858" cy="297901"/>
            </a:xfrm>
          </p:grpSpPr>
          <p:sp>
            <p:nvSpPr>
              <p:cNvPr id="133" name="Oval 132"/>
              <p:cNvSpPr/>
              <p:nvPr/>
            </p:nvSpPr>
            <p:spPr>
              <a:xfrm>
                <a:off x="790104" y="1124245"/>
                <a:ext cx="297901" cy="297901"/>
              </a:xfrm>
              <a:prstGeom prst="ellipse">
                <a:avLst/>
              </a:prstGeom>
              <a:solidFill>
                <a:srgbClr val="FFC000"/>
              </a:solidFill>
              <a:ln w="12700">
                <a:solidFill>
                  <a:schemeClr val="tx1">
                    <a:lumMod val="90000"/>
                    <a:lumOff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4" name="Oval 133"/>
              <p:cNvSpPr/>
              <p:nvPr/>
            </p:nvSpPr>
            <p:spPr>
              <a:xfrm>
                <a:off x="1119843" y="1124245"/>
                <a:ext cx="297901" cy="297901"/>
              </a:xfrm>
              <a:prstGeom prst="ellipse">
                <a:avLst/>
              </a:prstGeom>
              <a:solidFill>
                <a:srgbClr val="FFC000"/>
              </a:solidFill>
              <a:ln w="12700">
                <a:solidFill>
                  <a:schemeClr val="tx1">
                    <a:lumMod val="90000"/>
                    <a:lumOff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5" name="Oval 134"/>
              <p:cNvSpPr/>
              <p:nvPr/>
            </p:nvSpPr>
            <p:spPr>
              <a:xfrm>
                <a:off x="1449582" y="1124245"/>
                <a:ext cx="297901" cy="297901"/>
              </a:xfrm>
              <a:prstGeom prst="ellipse">
                <a:avLst/>
              </a:prstGeom>
              <a:solidFill>
                <a:srgbClr val="FFC000"/>
              </a:solidFill>
              <a:ln w="12700">
                <a:solidFill>
                  <a:schemeClr val="tx1">
                    <a:lumMod val="90000"/>
                    <a:lumOff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6" name="Oval 135"/>
              <p:cNvSpPr/>
              <p:nvPr/>
            </p:nvSpPr>
            <p:spPr>
              <a:xfrm>
                <a:off x="1779321" y="1124245"/>
                <a:ext cx="297901" cy="297901"/>
              </a:xfrm>
              <a:prstGeom prst="ellipse">
                <a:avLst/>
              </a:prstGeom>
              <a:solidFill>
                <a:srgbClr val="FFC000"/>
              </a:solidFill>
              <a:ln w="12700">
                <a:solidFill>
                  <a:schemeClr val="tx1">
                    <a:lumMod val="90000"/>
                    <a:lumOff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7" name="Oval 136"/>
              <p:cNvSpPr/>
              <p:nvPr/>
            </p:nvSpPr>
            <p:spPr>
              <a:xfrm>
                <a:off x="2109061" y="1124245"/>
                <a:ext cx="297901" cy="297901"/>
              </a:xfrm>
              <a:prstGeom prst="ellipse">
                <a:avLst/>
              </a:prstGeom>
              <a:solidFill>
                <a:srgbClr val="FFC000"/>
              </a:solidFill>
              <a:ln w="12700">
                <a:solidFill>
                  <a:schemeClr val="tx1">
                    <a:lumMod val="90000"/>
                    <a:lumOff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38" name="Group 137"/>
            <p:cNvGrpSpPr/>
            <p:nvPr/>
          </p:nvGrpSpPr>
          <p:grpSpPr>
            <a:xfrm>
              <a:off x="6795806" y="1124245"/>
              <a:ext cx="1616858" cy="297901"/>
              <a:chOff x="839339" y="1124245"/>
              <a:chExt cx="1616858" cy="297901"/>
            </a:xfrm>
          </p:grpSpPr>
          <p:sp>
            <p:nvSpPr>
              <p:cNvPr id="139" name="Oval 138"/>
              <p:cNvSpPr/>
              <p:nvPr/>
            </p:nvSpPr>
            <p:spPr>
              <a:xfrm>
                <a:off x="839339" y="1124245"/>
                <a:ext cx="297901" cy="297901"/>
              </a:xfrm>
              <a:prstGeom prst="ellipse">
                <a:avLst/>
              </a:prstGeom>
              <a:solidFill>
                <a:srgbClr val="FFC000"/>
              </a:solidFill>
              <a:ln w="12700">
                <a:solidFill>
                  <a:schemeClr val="tx1">
                    <a:lumMod val="90000"/>
                    <a:lumOff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0" name="Oval 139"/>
              <p:cNvSpPr/>
              <p:nvPr/>
            </p:nvSpPr>
            <p:spPr>
              <a:xfrm>
                <a:off x="1169078" y="1124245"/>
                <a:ext cx="297901" cy="297901"/>
              </a:xfrm>
              <a:prstGeom prst="ellipse">
                <a:avLst/>
              </a:prstGeom>
              <a:solidFill>
                <a:srgbClr val="FFC000"/>
              </a:solidFill>
              <a:ln w="12700">
                <a:solidFill>
                  <a:schemeClr val="tx1">
                    <a:lumMod val="90000"/>
                    <a:lumOff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1" name="Oval 140"/>
              <p:cNvSpPr/>
              <p:nvPr/>
            </p:nvSpPr>
            <p:spPr>
              <a:xfrm>
                <a:off x="1498817" y="1124245"/>
                <a:ext cx="297901" cy="297901"/>
              </a:xfrm>
              <a:prstGeom prst="ellipse">
                <a:avLst/>
              </a:prstGeom>
              <a:solidFill>
                <a:srgbClr val="FFC000"/>
              </a:solidFill>
              <a:ln w="12700">
                <a:solidFill>
                  <a:schemeClr val="tx1">
                    <a:lumMod val="90000"/>
                    <a:lumOff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2" name="Oval 141"/>
              <p:cNvSpPr/>
              <p:nvPr/>
            </p:nvSpPr>
            <p:spPr>
              <a:xfrm>
                <a:off x="1828556" y="1124245"/>
                <a:ext cx="297901" cy="297901"/>
              </a:xfrm>
              <a:prstGeom prst="ellipse">
                <a:avLst/>
              </a:prstGeom>
              <a:solidFill>
                <a:srgbClr val="FFC000"/>
              </a:solidFill>
              <a:ln w="12700">
                <a:solidFill>
                  <a:schemeClr val="tx1">
                    <a:lumMod val="90000"/>
                    <a:lumOff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3" name="Oval 142"/>
              <p:cNvSpPr/>
              <p:nvPr/>
            </p:nvSpPr>
            <p:spPr>
              <a:xfrm>
                <a:off x="2158296" y="1124245"/>
                <a:ext cx="297901" cy="297901"/>
              </a:xfrm>
              <a:prstGeom prst="ellipse">
                <a:avLst/>
              </a:prstGeom>
              <a:solidFill>
                <a:srgbClr val="FFC000"/>
              </a:solidFill>
              <a:ln w="12700">
                <a:solidFill>
                  <a:schemeClr val="tx1">
                    <a:lumMod val="90000"/>
                    <a:lumOff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grpSp>
        <p:nvGrpSpPr>
          <p:cNvPr id="93" name="Group 92"/>
          <p:cNvGrpSpPr/>
          <p:nvPr/>
        </p:nvGrpSpPr>
        <p:grpSpPr>
          <a:xfrm>
            <a:off x="777444" y="1802253"/>
            <a:ext cx="7639969" cy="297903"/>
            <a:chOff x="755650" y="2703358"/>
            <a:chExt cx="7639969" cy="297903"/>
          </a:xfrm>
        </p:grpSpPr>
        <p:grpSp>
          <p:nvGrpSpPr>
            <p:cNvPr id="144" name="Group 143"/>
            <p:cNvGrpSpPr/>
            <p:nvPr/>
          </p:nvGrpSpPr>
          <p:grpSpPr>
            <a:xfrm>
              <a:off x="2343863" y="2703359"/>
              <a:ext cx="1287118" cy="297901"/>
              <a:chOff x="764704" y="1124245"/>
              <a:chExt cx="1287118" cy="297901"/>
            </a:xfrm>
          </p:grpSpPr>
          <p:sp>
            <p:nvSpPr>
              <p:cNvPr id="145" name="Oval 144"/>
              <p:cNvSpPr/>
              <p:nvPr/>
            </p:nvSpPr>
            <p:spPr>
              <a:xfrm>
                <a:off x="764704" y="1124245"/>
                <a:ext cx="297901" cy="297901"/>
              </a:xfrm>
              <a:prstGeom prst="ellipse">
                <a:avLst/>
              </a:prstGeom>
              <a:solidFill>
                <a:srgbClr val="FFC000"/>
              </a:solidFill>
              <a:ln w="12700">
                <a:solidFill>
                  <a:schemeClr val="tx1">
                    <a:lumMod val="90000"/>
                    <a:lumOff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6" name="Oval 145"/>
              <p:cNvSpPr/>
              <p:nvPr/>
            </p:nvSpPr>
            <p:spPr>
              <a:xfrm>
                <a:off x="1094443" y="1124245"/>
                <a:ext cx="297901" cy="297901"/>
              </a:xfrm>
              <a:prstGeom prst="ellipse">
                <a:avLst/>
              </a:prstGeom>
              <a:solidFill>
                <a:srgbClr val="FFC000"/>
              </a:solidFill>
              <a:ln w="12700">
                <a:solidFill>
                  <a:schemeClr val="tx1">
                    <a:lumMod val="90000"/>
                    <a:lumOff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7" name="Oval 146"/>
              <p:cNvSpPr/>
              <p:nvPr/>
            </p:nvSpPr>
            <p:spPr>
              <a:xfrm>
                <a:off x="1424182" y="1124245"/>
                <a:ext cx="297901" cy="297901"/>
              </a:xfrm>
              <a:prstGeom prst="ellipse">
                <a:avLst/>
              </a:prstGeom>
              <a:solidFill>
                <a:srgbClr val="FFC000"/>
              </a:solidFill>
              <a:ln w="12700">
                <a:solidFill>
                  <a:schemeClr val="tx1">
                    <a:lumMod val="90000"/>
                    <a:lumOff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8" name="Oval 147"/>
              <p:cNvSpPr/>
              <p:nvPr/>
            </p:nvSpPr>
            <p:spPr>
              <a:xfrm>
                <a:off x="1753921" y="1124245"/>
                <a:ext cx="297901" cy="297901"/>
              </a:xfrm>
              <a:prstGeom prst="ellipse">
                <a:avLst/>
              </a:prstGeom>
              <a:solidFill>
                <a:srgbClr val="FFC000"/>
              </a:solidFill>
              <a:ln w="12700">
                <a:solidFill>
                  <a:schemeClr val="tx1">
                    <a:lumMod val="90000"/>
                    <a:lumOff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50" name="Group 149"/>
            <p:cNvGrpSpPr/>
            <p:nvPr/>
          </p:nvGrpSpPr>
          <p:grpSpPr>
            <a:xfrm>
              <a:off x="755650" y="2703360"/>
              <a:ext cx="1287118" cy="297901"/>
              <a:chOff x="764704" y="1124245"/>
              <a:chExt cx="1287118" cy="297901"/>
            </a:xfrm>
          </p:grpSpPr>
          <p:sp>
            <p:nvSpPr>
              <p:cNvPr id="151" name="Oval 150"/>
              <p:cNvSpPr/>
              <p:nvPr/>
            </p:nvSpPr>
            <p:spPr>
              <a:xfrm>
                <a:off x="764704" y="1124245"/>
                <a:ext cx="297901" cy="297901"/>
              </a:xfrm>
              <a:prstGeom prst="ellipse">
                <a:avLst/>
              </a:prstGeom>
              <a:solidFill>
                <a:srgbClr val="FFC000"/>
              </a:solidFill>
              <a:ln w="12700">
                <a:solidFill>
                  <a:schemeClr val="tx1">
                    <a:lumMod val="90000"/>
                    <a:lumOff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2" name="Oval 151"/>
              <p:cNvSpPr/>
              <p:nvPr/>
            </p:nvSpPr>
            <p:spPr>
              <a:xfrm>
                <a:off x="1094443" y="1124245"/>
                <a:ext cx="297901" cy="297901"/>
              </a:xfrm>
              <a:prstGeom prst="ellipse">
                <a:avLst/>
              </a:prstGeom>
              <a:solidFill>
                <a:srgbClr val="FFC000"/>
              </a:solidFill>
              <a:ln w="12700">
                <a:solidFill>
                  <a:schemeClr val="tx1">
                    <a:lumMod val="90000"/>
                    <a:lumOff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3" name="Oval 152"/>
              <p:cNvSpPr/>
              <p:nvPr/>
            </p:nvSpPr>
            <p:spPr>
              <a:xfrm>
                <a:off x="1424182" y="1124245"/>
                <a:ext cx="297901" cy="297901"/>
              </a:xfrm>
              <a:prstGeom prst="ellipse">
                <a:avLst/>
              </a:prstGeom>
              <a:solidFill>
                <a:srgbClr val="FFC000"/>
              </a:solidFill>
              <a:ln w="12700">
                <a:solidFill>
                  <a:schemeClr val="tx1">
                    <a:lumMod val="90000"/>
                    <a:lumOff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4" name="Oval 153"/>
              <p:cNvSpPr/>
              <p:nvPr/>
            </p:nvSpPr>
            <p:spPr>
              <a:xfrm>
                <a:off x="1753921" y="1124245"/>
                <a:ext cx="297901" cy="297901"/>
              </a:xfrm>
              <a:prstGeom prst="ellipse">
                <a:avLst/>
              </a:prstGeom>
              <a:solidFill>
                <a:srgbClr val="FFC000"/>
              </a:solidFill>
              <a:ln w="12700">
                <a:solidFill>
                  <a:schemeClr val="tx1">
                    <a:lumMod val="90000"/>
                    <a:lumOff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55" name="Group 154"/>
            <p:cNvGrpSpPr/>
            <p:nvPr/>
          </p:nvGrpSpPr>
          <p:grpSpPr>
            <a:xfrm>
              <a:off x="3932076" y="2703359"/>
              <a:ext cx="1287118" cy="297901"/>
              <a:chOff x="764704" y="1124245"/>
              <a:chExt cx="1287118" cy="297901"/>
            </a:xfrm>
          </p:grpSpPr>
          <p:sp>
            <p:nvSpPr>
              <p:cNvPr id="156" name="Oval 155"/>
              <p:cNvSpPr/>
              <p:nvPr/>
            </p:nvSpPr>
            <p:spPr>
              <a:xfrm>
                <a:off x="764704" y="1124245"/>
                <a:ext cx="297901" cy="297901"/>
              </a:xfrm>
              <a:prstGeom prst="ellipse">
                <a:avLst/>
              </a:prstGeom>
              <a:solidFill>
                <a:srgbClr val="FFC000"/>
              </a:solidFill>
              <a:ln w="12700">
                <a:solidFill>
                  <a:schemeClr val="tx1">
                    <a:lumMod val="90000"/>
                    <a:lumOff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7" name="Oval 156"/>
              <p:cNvSpPr/>
              <p:nvPr/>
            </p:nvSpPr>
            <p:spPr>
              <a:xfrm>
                <a:off x="1094443" y="1124245"/>
                <a:ext cx="297901" cy="297901"/>
              </a:xfrm>
              <a:prstGeom prst="ellipse">
                <a:avLst/>
              </a:prstGeom>
              <a:solidFill>
                <a:srgbClr val="FFC000"/>
              </a:solidFill>
              <a:ln w="12700">
                <a:solidFill>
                  <a:schemeClr val="tx1">
                    <a:lumMod val="90000"/>
                    <a:lumOff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8" name="Oval 157"/>
              <p:cNvSpPr/>
              <p:nvPr/>
            </p:nvSpPr>
            <p:spPr>
              <a:xfrm>
                <a:off x="1424182" y="1124245"/>
                <a:ext cx="297901" cy="297901"/>
              </a:xfrm>
              <a:prstGeom prst="ellipse">
                <a:avLst/>
              </a:prstGeom>
              <a:solidFill>
                <a:srgbClr val="FFC000"/>
              </a:solidFill>
              <a:ln w="12700">
                <a:solidFill>
                  <a:schemeClr val="tx1">
                    <a:lumMod val="90000"/>
                    <a:lumOff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9" name="Oval 158"/>
              <p:cNvSpPr/>
              <p:nvPr/>
            </p:nvSpPr>
            <p:spPr>
              <a:xfrm>
                <a:off x="1753921" y="1124245"/>
                <a:ext cx="297901" cy="297901"/>
              </a:xfrm>
              <a:prstGeom prst="ellipse">
                <a:avLst/>
              </a:prstGeom>
              <a:solidFill>
                <a:srgbClr val="FFC000"/>
              </a:solidFill>
              <a:ln w="12700">
                <a:solidFill>
                  <a:schemeClr val="tx1">
                    <a:lumMod val="90000"/>
                    <a:lumOff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60" name="Group 159"/>
            <p:cNvGrpSpPr/>
            <p:nvPr/>
          </p:nvGrpSpPr>
          <p:grpSpPr>
            <a:xfrm>
              <a:off x="5520289" y="2703358"/>
              <a:ext cx="1287118" cy="297901"/>
              <a:chOff x="764704" y="1124245"/>
              <a:chExt cx="1287118" cy="297901"/>
            </a:xfrm>
          </p:grpSpPr>
          <p:sp>
            <p:nvSpPr>
              <p:cNvPr id="161" name="Oval 160"/>
              <p:cNvSpPr/>
              <p:nvPr/>
            </p:nvSpPr>
            <p:spPr>
              <a:xfrm>
                <a:off x="764704" y="1124245"/>
                <a:ext cx="297901" cy="297901"/>
              </a:xfrm>
              <a:prstGeom prst="ellipse">
                <a:avLst/>
              </a:prstGeom>
              <a:solidFill>
                <a:srgbClr val="FFC000"/>
              </a:solidFill>
              <a:ln w="12700">
                <a:solidFill>
                  <a:schemeClr val="tx1">
                    <a:lumMod val="90000"/>
                    <a:lumOff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2" name="Oval 161"/>
              <p:cNvSpPr/>
              <p:nvPr/>
            </p:nvSpPr>
            <p:spPr>
              <a:xfrm>
                <a:off x="1094443" y="1124245"/>
                <a:ext cx="297901" cy="297901"/>
              </a:xfrm>
              <a:prstGeom prst="ellipse">
                <a:avLst/>
              </a:prstGeom>
              <a:solidFill>
                <a:srgbClr val="FFC000"/>
              </a:solidFill>
              <a:ln w="12700">
                <a:solidFill>
                  <a:schemeClr val="tx1">
                    <a:lumMod val="90000"/>
                    <a:lumOff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3" name="Oval 162"/>
              <p:cNvSpPr/>
              <p:nvPr/>
            </p:nvSpPr>
            <p:spPr>
              <a:xfrm>
                <a:off x="1424182" y="1124245"/>
                <a:ext cx="297901" cy="297901"/>
              </a:xfrm>
              <a:prstGeom prst="ellipse">
                <a:avLst/>
              </a:prstGeom>
              <a:solidFill>
                <a:srgbClr val="FFC000"/>
              </a:solidFill>
              <a:ln w="12700">
                <a:solidFill>
                  <a:schemeClr val="tx1">
                    <a:lumMod val="90000"/>
                    <a:lumOff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4" name="Oval 163"/>
              <p:cNvSpPr/>
              <p:nvPr/>
            </p:nvSpPr>
            <p:spPr>
              <a:xfrm>
                <a:off x="1753921" y="1124245"/>
                <a:ext cx="297901" cy="297901"/>
              </a:xfrm>
              <a:prstGeom prst="ellipse">
                <a:avLst/>
              </a:prstGeom>
              <a:solidFill>
                <a:srgbClr val="FFC000"/>
              </a:solidFill>
              <a:ln w="12700">
                <a:solidFill>
                  <a:schemeClr val="tx1">
                    <a:lumMod val="90000"/>
                    <a:lumOff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65" name="Group 164"/>
            <p:cNvGrpSpPr/>
            <p:nvPr/>
          </p:nvGrpSpPr>
          <p:grpSpPr>
            <a:xfrm>
              <a:off x="7108501" y="2703358"/>
              <a:ext cx="1287118" cy="297901"/>
              <a:chOff x="764704" y="1124245"/>
              <a:chExt cx="1287118" cy="297901"/>
            </a:xfrm>
          </p:grpSpPr>
          <p:sp>
            <p:nvSpPr>
              <p:cNvPr id="166" name="Oval 165"/>
              <p:cNvSpPr/>
              <p:nvPr/>
            </p:nvSpPr>
            <p:spPr>
              <a:xfrm>
                <a:off x="764704" y="1124245"/>
                <a:ext cx="297901" cy="297901"/>
              </a:xfrm>
              <a:prstGeom prst="ellipse">
                <a:avLst/>
              </a:prstGeom>
              <a:solidFill>
                <a:srgbClr val="FFC000"/>
              </a:solidFill>
              <a:ln w="12700">
                <a:solidFill>
                  <a:schemeClr val="tx1">
                    <a:lumMod val="90000"/>
                    <a:lumOff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7" name="Oval 166"/>
              <p:cNvSpPr/>
              <p:nvPr/>
            </p:nvSpPr>
            <p:spPr>
              <a:xfrm>
                <a:off x="1094443" y="1124245"/>
                <a:ext cx="297901" cy="297901"/>
              </a:xfrm>
              <a:prstGeom prst="ellipse">
                <a:avLst/>
              </a:prstGeom>
              <a:solidFill>
                <a:srgbClr val="FFC000"/>
              </a:solidFill>
              <a:ln w="12700">
                <a:solidFill>
                  <a:schemeClr val="tx1">
                    <a:lumMod val="90000"/>
                    <a:lumOff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8" name="Oval 167"/>
              <p:cNvSpPr/>
              <p:nvPr/>
            </p:nvSpPr>
            <p:spPr>
              <a:xfrm>
                <a:off x="1424182" y="1124245"/>
                <a:ext cx="297901" cy="297901"/>
              </a:xfrm>
              <a:prstGeom prst="ellipse">
                <a:avLst/>
              </a:prstGeom>
              <a:solidFill>
                <a:srgbClr val="FFC000"/>
              </a:solidFill>
              <a:ln w="12700">
                <a:solidFill>
                  <a:schemeClr val="tx1">
                    <a:lumMod val="90000"/>
                    <a:lumOff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9" name="Oval 168"/>
              <p:cNvSpPr/>
              <p:nvPr/>
            </p:nvSpPr>
            <p:spPr>
              <a:xfrm>
                <a:off x="1753921" y="1124245"/>
                <a:ext cx="297901" cy="297901"/>
              </a:xfrm>
              <a:prstGeom prst="ellipse">
                <a:avLst/>
              </a:prstGeom>
              <a:solidFill>
                <a:srgbClr val="FFC000"/>
              </a:solidFill>
              <a:ln w="12700">
                <a:solidFill>
                  <a:schemeClr val="tx1">
                    <a:lumMod val="90000"/>
                    <a:lumOff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grpSp>
        <p:nvGrpSpPr>
          <p:cNvPr id="256" name="Group 255"/>
          <p:cNvGrpSpPr/>
          <p:nvPr/>
        </p:nvGrpSpPr>
        <p:grpSpPr>
          <a:xfrm>
            <a:off x="777444" y="1794661"/>
            <a:ext cx="7628220" cy="297901"/>
            <a:chOff x="764704" y="1794661"/>
            <a:chExt cx="7628220" cy="297901"/>
          </a:xfrm>
        </p:grpSpPr>
        <p:grpSp>
          <p:nvGrpSpPr>
            <p:cNvPr id="181" name="Group 180"/>
            <p:cNvGrpSpPr/>
            <p:nvPr/>
          </p:nvGrpSpPr>
          <p:grpSpPr>
            <a:xfrm>
              <a:off x="764704" y="1794661"/>
              <a:ext cx="3196495" cy="297901"/>
              <a:chOff x="764704" y="286045"/>
              <a:chExt cx="3196495" cy="297901"/>
            </a:xfrm>
          </p:grpSpPr>
          <p:sp>
            <p:nvSpPr>
              <p:cNvPr id="182" name="Oval 181"/>
              <p:cNvSpPr/>
              <p:nvPr/>
            </p:nvSpPr>
            <p:spPr>
              <a:xfrm>
                <a:off x="764704" y="286045"/>
                <a:ext cx="297901" cy="297901"/>
              </a:xfrm>
              <a:prstGeom prst="ellipse">
                <a:avLst/>
              </a:prstGeom>
              <a:solidFill>
                <a:srgbClr val="FFC000"/>
              </a:solidFill>
              <a:ln w="12700">
                <a:solidFill>
                  <a:schemeClr val="tx1">
                    <a:lumMod val="90000"/>
                    <a:lumOff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3" name="Oval 182"/>
              <p:cNvSpPr/>
              <p:nvPr/>
            </p:nvSpPr>
            <p:spPr>
              <a:xfrm>
                <a:off x="1088181" y="286045"/>
                <a:ext cx="297901" cy="297901"/>
              </a:xfrm>
              <a:prstGeom prst="ellipse">
                <a:avLst/>
              </a:prstGeom>
              <a:solidFill>
                <a:srgbClr val="FFC000"/>
              </a:solidFill>
              <a:ln w="12700">
                <a:solidFill>
                  <a:schemeClr val="tx1">
                    <a:lumMod val="90000"/>
                    <a:lumOff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4" name="Oval 183"/>
              <p:cNvSpPr/>
              <p:nvPr/>
            </p:nvSpPr>
            <p:spPr>
              <a:xfrm>
                <a:off x="1411658" y="286045"/>
                <a:ext cx="297901" cy="297901"/>
              </a:xfrm>
              <a:prstGeom prst="ellipse">
                <a:avLst/>
              </a:prstGeom>
              <a:solidFill>
                <a:srgbClr val="FFC000"/>
              </a:solidFill>
              <a:ln w="12700">
                <a:solidFill>
                  <a:schemeClr val="tx1">
                    <a:lumMod val="90000"/>
                    <a:lumOff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5" name="Oval 184"/>
              <p:cNvSpPr/>
              <p:nvPr/>
            </p:nvSpPr>
            <p:spPr>
              <a:xfrm>
                <a:off x="1735135" y="286045"/>
                <a:ext cx="297901" cy="297901"/>
              </a:xfrm>
              <a:prstGeom prst="ellipse">
                <a:avLst/>
              </a:prstGeom>
              <a:solidFill>
                <a:srgbClr val="FFC000"/>
              </a:solidFill>
              <a:ln w="12700">
                <a:solidFill>
                  <a:schemeClr val="tx1">
                    <a:lumMod val="90000"/>
                    <a:lumOff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6" name="Oval 185"/>
              <p:cNvSpPr/>
              <p:nvPr/>
            </p:nvSpPr>
            <p:spPr>
              <a:xfrm>
                <a:off x="2058612" y="286045"/>
                <a:ext cx="297901" cy="297901"/>
              </a:xfrm>
              <a:prstGeom prst="ellipse">
                <a:avLst/>
              </a:prstGeom>
              <a:solidFill>
                <a:srgbClr val="FFC000"/>
              </a:solidFill>
              <a:ln w="12700">
                <a:solidFill>
                  <a:schemeClr val="tx1">
                    <a:lumMod val="90000"/>
                    <a:lumOff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7" name="Oval 186"/>
              <p:cNvSpPr/>
              <p:nvPr/>
            </p:nvSpPr>
            <p:spPr>
              <a:xfrm>
                <a:off x="2382089" y="286045"/>
                <a:ext cx="297901" cy="297901"/>
              </a:xfrm>
              <a:prstGeom prst="ellipse">
                <a:avLst/>
              </a:prstGeom>
              <a:solidFill>
                <a:srgbClr val="FFC000"/>
              </a:solidFill>
              <a:ln w="12700">
                <a:solidFill>
                  <a:schemeClr val="tx1">
                    <a:lumMod val="90000"/>
                    <a:lumOff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8" name="Oval 187"/>
              <p:cNvSpPr/>
              <p:nvPr/>
            </p:nvSpPr>
            <p:spPr>
              <a:xfrm>
                <a:off x="2705566" y="286045"/>
                <a:ext cx="297901" cy="297901"/>
              </a:xfrm>
              <a:prstGeom prst="ellipse">
                <a:avLst/>
              </a:prstGeom>
              <a:solidFill>
                <a:srgbClr val="FFC000"/>
              </a:solidFill>
              <a:ln w="12700">
                <a:solidFill>
                  <a:schemeClr val="tx1">
                    <a:lumMod val="90000"/>
                    <a:lumOff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9" name="Oval 188"/>
              <p:cNvSpPr/>
              <p:nvPr/>
            </p:nvSpPr>
            <p:spPr>
              <a:xfrm>
                <a:off x="3016343" y="286045"/>
                <a:ext cx="297901" cy="297901"/>
              </a:xfrm>
              <a:prstGeom prst="ellipse">
                <a:avLst/>
              </a:prstGeom>
              <a:solidFill>
                <a:srgbClr val="FFC000"/>
              </a:solidFill>
              <a:ln w="12700">
                <a:solidFill>
                  <a:schemeClr val="tx1">
                    <a:lumMod val="90000"/>
                    <a:lumOff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0" name="Oval 189"/>
              <p:cNvSpPr/>
              <p:nvPr/>
            </p:nvSpPr>
            <p:spPr>
              <a:xfrm>
                <a:off x="3339820" y="286045"/>
                <a:ext cx="297901" cy="297901"/>
              </a:xfrm>
              <a:prstGeom prst="ellipse">
                <a:avLst/>
              </a:prstGeom>
              <a:solidFill>
                <a:srgbClr val="FFC000"/>
              </a:solidFill>
              <a:ln w="12700">
                <a:solidFill>
                  <a:schemeClr val="tx1">
                    <a:lumMod val="90000"/>
                    <a:lumOff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1" name="Oval 190"/>
              <p:cNvSpPr/>
              <p:nvPr/>
            </p:nvSpPr>
            <p:spPr>
              <a:xfrm>
                <a:off x="3663298" y="286045"/>
                <a:ext cx="297901" cy="297901"/>
              </a:xfrm>
              <a:prstGeom prst="ellipse">
                <a:avLst/>
              </a:prstGeom>
              <a:solidFill>
                <a:srgbClr val="FFC000"/>
              </a:solidFill>
              <a:ln w="12700">
                <a:solidFill>
                  <a:schemeClr val="tx1">
                    <a:lumMod val="90000"/>
                    <a:lumOff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92" name="Group 191"/>
            <p:cNvGrpSpPr/>
            <p:nvPr/>
          </p:nvGrpSpPr>
          <p:grpSpPr>
            <a:xfrm>
              <a:off x="5183729" y="1794661"/>
              <a:ext cx="3209195" cy="297901"/>
              <a:chOff x="1107604" y="286045"/>
              <a:chExt cx="3209195" cy="297901"/>
            </a:xfrm>
          </p:grpSpPr>
          <p:sp>
            <p:nvSpPr>
              <p:cNvPr id="193" name="Oval 192"/>
              <p:cNvSpPr/>
              <p:nvPr/>
            </p:nvSpPr>
            <p:spPr>
              <a:xfrm>
                <a:off x="1107604" y="286045"/>
                <a:ext cx="297901" cy="297901"/>
              </a:xfrm>
              <a:prstGeom prst="ellipse">
                <a:avLst/>
              </a:prstGeom>
              <a:solidFill>
                <a:srgbClr val="FFC000"/>
              </a:solidFill>
              <a:ln w="12700">
                <a:solidFill>
                  <a:schemeClr val="tx1">
                    <a:lumMod val="90000"/>
                    <a:lumOff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4" name="Oval 193"/>
              <p:cNvSpPr/>
              <p:nvPr/>
            </p:nvSpPr>
            <p:spPr>
              <a:xfrm>
                <a:off x="1431081" y="286045"/>
                <a:ext cx="297901" cy="297901"/>
              </a:xfrm>
              <a:prstGeom prst="ellipse">
                <a:avLst/>
              </a:prstGeom>
              <a:solidFill>
                <a:srgbClr val="FFC000"/>
              </a:solidFill>
              <a:ln w="12700">
                <a:solidFill>
                  <a:schemeClr val="tx1">
                    <a:lumMod val="90000"/>
                    <a:lumOff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5" name="Oval 194"/>
              <p:cNvSpPr/>
              <p:nvPr/>
            </p:nvSpPr>
            <p:spPr>
              <a:xfrm>
                <a:off x="1754558" y="286045"/>
                <a:ext cx="297901" cy="297901"/>
              </a:xfrm>
              <a:prstGeom prst="ellipse">
                <a:avLst/>
              </a:prstGeom>
              <a:solidFill>
                <a:srgbClr val="FFC000"/>
              </a:solidFill>
              <a:ln w="12700">
                <a:solidFill>
                  <a:schemeClr val="tx1">
                    <a:lumMod val="90000"/>
                    <a:lumOff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6" name="Oval 195"/>
              <p:cNvSpPr/>
              <p:nvPr/>
            </p:nvSpPr>
            <p:spPr>
              <a:xfrm>
                <a:off x="2078035" y="286045"/>
                <a:ext cx="297901" cy="297901"/>
              </a:xfrm>
              <a:prstGeom prst="ellipse">
                <a:avLst/>
              </a:prstGeom>
              <a:solidFill>
                <a:srgbClr val="FFC000"/>
              </a:solidFill>
              <a:ln w="12700">
                <a:solidFill>
                  <a:schemeClr val="tx1">
                    <a:lumMod val="90000"/>
                    <a:lumOff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7" name="Oval 196"/>
              <p:cNvSpPr/>
              <p:nvPr/>
            </p:nvSpPr>
            <p:spPr>
              <a:xfrm>
                <a:off x="2401512" y="286045"/>
                <a:ext cx="297901" cy="297901"/>
              </a:xfrm>
              <a:prstGeom prst="ellipse">
                <a:avLst/>
              </a:prstGeom>
              <a:solidFill>
                <a:srgbClr val="FFC000"/>
              </a:solidFill>
              <a:ln w="12700">
                <a:solidFill>
                  <a:schemeClr val="tx1">
                    <a:lumMod val="90000"/>
                    <a:lumOff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8" name="Oval 197"/>
              <p:cNvSpPr/>
              <p:nvPr/>
            </p:nvSpPr>
            <p:spPr>
              <a:xfrm>
                <a:off x="2724989" y="286045"/>
                <a:ext cx="297901" cy="297901"/>
              </a:xfrm>
              <a:prstGeom prst="ellipse">
                <a:avLst/>
              </a:prstGeom>
              <a:solidFill>
                <a:srgbClr val="FFC000"/>
              </a:solidFill>
              <a:ln w="12700">
                <a:solidFill>
                  <a:schemeClr val="tx1">
                    <a:lumMod val="90000"/>
                    <a:lumOff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9" name="Oval 198"/>
              <p:cNvSpPr/>
              <p:nvPr/>
            </p:nvSpPr>
            <p:spPr>
              <a:xfrm>
                <a:off x="3048466" y="286045"/>
                <a:ext cx="297901" cy="297901"/>
              </a:xfrm>
              <a:prstGeom prst="ellipse">
                <a:avLst/>
              </a:prstGeom>
              <a:solidFill>
                <a:srgbClr val="FFC000"/>
              </a:solidFill>
              <a:ln w="12700">
                <a:solidFill>
                  <a:schemeClr val="tx1">
                    <a:lumMod val="90000"/>
                    <a:lumOff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0" name="Oval 199"/>
              <p:cNvSpPr/>
              <p:nvPr/>
            </p:nvSpPr>
            <p:spPr>
              <a:xfrm>
                <a:off x="3371943" y="286045"/>
                <a:ext cx="297901" cy="297901"/>
              </a:xfrm>
              <a:prstGeom prst="ellipse">
                <a:avLst/>
              </a:prstGeom>
              <a:solidFill>
                <a:srgbClr val="FFC000"/>
              </a:solidFill>
              <a:ln w="12700">
                <a:solidFill>
                  <a:schemeClr val="tx1">
                    <a:lumMod val="90000"/>
                    <a:lumOff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1" name="Oval 200"/>
              <p:cNvSpPr/>
              <p:nvPr/>
            </p:nvSpPr>
            <p:spPr>
              <a:xfrm>
                <a:off x="3695420" y="286045"/>
                <a:ext cx="297901" cy="297901"/>
              </a:xfrm>
              <a:prstGeom prst="ellipse">
                <a:avLst/>
              </a:prstGeom>
              <a:solidFill>
                <a:srgbClr val="FFC000"/>
              </a:solidFill>
              <a:ln w="12700">
                <a:solidFill>
                  <a:schemeClr val="tx1">
                    <a:lumMod val="90000"/>
                    <a:lumOff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2" name="Oval 201"/>
              <p:cNvSpPr/>
              <p:nvPr/>
            </p:nvSpPr>
            <p:spPr>
              <a:xfrm>
                <a:off x="4018898" y="286045"/>
                <a:ext cx="297901" cy="297901"/>
              </a:xfrm>
              <a:prstGeom prst="ellipse">
                <a:avLst/>
              </a:prstGeom>
              <a:solidFill>
                <a:srgbClr val="FFC000"/>
              </a:solidFill>
              <a:ln w="12700">
                <a:solidFill>
                  <a:schemeClr val="tx1">
                    <a:lumMod val="90000"/>
                    <a:lumOff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grpSp>
        <p:nvGrpSpPr>
          <p:cNvPr id="255" name="Group 254"/>
          <p:cNvGrpSpPr/>
          <p:nvPr/>
        </p:nvGrpSpPr>
        <p:grpSpPr>
          <a:xfrm>
            <a:off x="764704" y="1791200"/>
            <a:ext cx="7623646" cy="308954"/>
            <a:chOff x="764704" y="1790536"/>
            <a:chExt cx="7623646" cy="308954"/>
          </a:xfrm>
        </p:grpSpPr>
        <p:grpSp>
          <p:nvGrpSpPr>
            <p:cNvPr id="235" name="Group 234"/>
            <p:cNvGrpSpPr/>
            <p:nvPr/>
          </p:nvGrpSpPr>
          <p:grpSpPr>
            <a:xfrm>
              <a:off x="764704" y="1790536"/>
              <a:ext cx="608678" cy="297901"/>
              <a:chOff x="764704" y="2668038"/>
              <a:chExt cx="608678" cy="297901"/>
            </a:xfrm>
          </p:grpSpPr>
          <p:sp>
            <p:nvSpPr>
              <p:cNvPr id="216" name="Oval 215"/>
              <p:cNvSpPr/>
              <p:nvPr/>
            </p:nvSpPr>
            <p:spPr>
              <a:xfrm>
                <a:off x="764704" y="2668038"/>
                <a:ext cx="297901" cy="297901"/>
              </a:xfrm>
              <a:prstGeom prst="ellipse">
                <a:avLst/>
              </a:prstGeom>
              <a:solidFill>
                <a:srgbClr val="FFC000"/>
              </a:solidFill>
              <a:ln w="12700">
                <a:solidFill>
                  <a:schemeClr val="tx1">
                    <a:lumMod val="90000"/>
                    <a:lumOff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7" name="Oval 216"/>
              <p:cNvSpPr/>
              <p:nvPr/>
            </p:nvSpPr>
            <p:spPr>
              <a:xfrm>
                <a:off x="1075481" y="2668038"/>
                <a:ext cx="297901" cy="297901"/>
              </a:xfrm>
              <a:prstGeom prst="ellipse">
                <a:avLst/>
              </a:prstGeom>
              <a:solidFill>
                <a:srgbClr val="FFC000"/>
              </a:solidFill>
              <a:ln w="12700">
                <a:solidFill>
                  <a:schemeClr val="tx1">
                    <a:lumMod val="90000"/>
                    <a:lumOff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34" name="Group 233"/>
            <p:cNvGrpSpPr/>
            <p:nvPr/>
          </p:nvGrpSpPr>
          <p:grpSpPr>
            <a:xfrm>
              <a:off x="1544145" y="1790536"/>
              <a:ext cx="608678" cy="297901"/>
              <a:chOff x="1589045" y="2668038"/>
              <a:chExt cx="608678" cy="297901"/>
            </a:xfrm>
          </p:grpSpPr>
          <p:sp>
            <p:nvSpPr>
              <p:cNvPr id="226" name="Oval 225"/>
              <p:cNvSpPr/>
              <p:nvPr/>
            </p:nvSpPr>
            <p:spPr>
              <a:xfrm>
                <a:off x="1589045" y="2668038"/>
                <a:ext cx="297901" cy="297901"/>
              </a:xfrm>
              <a:prstGeom prst="ellipse">
                <a:avLst/>
              </a:prstGeom>
              <a:solidFill>
                <a:srgbClr val="FFC000"/>
              </a:solidFill>
              <a:ln w="12700">
                <a:solidFill>
                  <a:schemeClr val="tx1">
                    <a:lumMod val="90000"/>
                    <a:lumOff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7" name="Oval 226"/>
              <p:cNvSpPr/>
              <p:nvPr/>
            </p:nvSpPr>
            <p:spPr>
              <a:xfrm>
                <a:off x="1899822" y="2668038"/>
                <a:ext cx="297901" cy="297901"/>
              </a:xfrm>
              <a:prstGeom prst="ellipse">
                <a:avLst/>
              </a:prstGeom>
              <a:solidFill>
                <a:srgbClr val="FFC000"/>
              </a:solidFill>
              <a:ln w="12700">
                <a:solidFill>
                  <a:schemeClr val="tx1">
                    <a:lumMod val="90000"/>
                    <a:lumOff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33" name="Group 232"/>
            <p:cNvGrpSpPr/>
            <p:nvPr/>
          </p:nvGrpSpPr>
          <p:grpSpPr>
            <a:xfrm>
              <a:off x="2323586" y="1790536"/>
              <a:ext cx="608678" cy="297901"/>
              <a:chOff x="2402898" y="2668038"/>
              <a:chExt cx="608678" cy="297901"/>
            </a:xfrm>
          </p:grpSpPr>
          <p:sp>
            <p:nvSpPr>
              <p:cNvPr id="228" name="Oval 227"/>
              <p:cNvSpPr/>
              <p:nvPr/>
            </p:nvSpPr>
            <p:spPr>
              <a:xfrm>
                <a:off x="2402898" y="2668038"/>
                <a:ext cx="297901" cy="297901"/>
              </a:xfrm>
              <a:prstGeom prst="ellipse">
                <a:avLst/>
              </a:prstGeom>
              <a:solidFill>
                <a:srgbClr val="FFC000"/>
              </a:solidFill>
              <a:ln w="12700">
                <a:solidFill>
                  <a:schemeClr val="tx1">
                    <a:lumMod val="90000"/>
                    <a:lumOff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9" name="Oval 228"/>
              <p:cNvSpPr/>
              <p:nvPr/>
            </p:nvSpPr>
            <p:spPr>
              <a:xfrm>
                <a:off x="2713675" y="2668038"/>
                <a:ext cx="297901" cy="297901"/>
              </a:xfrm>
              <a:prstGeom prst="ellipse">
                <a:avLst/>
              </a:prstGeom>
              <a:solidFill>
                <a:srgbClr val="FFC000"/>
              </a:solidFill>
              <a:ln w="12700">
                <a:solidFill>
                  <a:schemeClr val="tx1">
                    <a:lumMod val="90000"/>
                    <a:lumOff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32" name="Group 231"/>
            <p:cNvGrpSpPr/>
            <p:nvPr/>
          </p:nvGrpSpPr>
          <p:grpSpPr>
            <a:xfrm>
              <a:off x="3103027" y="1790536"/>
              <a:ext cx="608678" cy="297901"/>
              <a:chOff x="3292382" y="2668038"/>
              <a:chExt cx="608678" cy="297901"/>
            </a:xfrm>
          </p:grpSpPr>
          <p:sp>
            <p:nvSpPr>
              <p:cNvPr id="230" name="Oval 229"/>
              <p:cNvSpPr/>
              <p:nvPr/>
            </p:nvSpPr>
            <p:spPr>
              <a:xfrm>
                <a:off x="3292382" y="2668038"/>
                <a:ext cx="297901" cy="297901"/>
              </a:xfrm>
              <a:prstGeom prst="ellipse">
                <a:avLst/>
              </a:prstGeom>
              <a:solidFill>
                <a:srgbClr val="FFC000"/>
              </a:solidFill>
              <a:ln w="12700">
                <a:solidFill>
                  <a:schemeClr val="tx1">
                    <a:lumMod val="90000"/>
                    <a:lumOff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1" name="Oval 230"/>
              <p:cNvSpPr/>
              <p:nvPr/>
            </p:nvSpPr>
            <p:spPr>
              <a:xfrm>
                <a:off x="3603159" y="2668038"/>
                <a:ext cx="297901" cy="297901"/>
              </a:xfrm>
              <a:prstGeom prst="ellipse">
                <a:avLst/>
              </a:prstGeom>
              <a:solidFill>
                <a:srgbClr val="FFC000"/>
              </a:solidFill>
              <a:ln w="12700">
                <a:solidFill>
                  <a:schemeClr val="tx1">
                    <a:lumMod val="90000"/>
                    <a:lumOff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36" name="Group 235"/>
            <p:cNvGrpSpPr/>
            <p:nvPr/>
          </p:nvGrpSpPr>
          <p:grpSpPr>
            <a:xfrm>
              <a:off x="3882468" y="1790536"/>
              <a:ext cx="608678" cy="297901"/>
              <a:chOff x="3292382" y="2668038"/>
              <a:chExt cx="608678" cy="297901"/>
            </a:xfrm>
          </p:grpSpPr>
          <p:sp>
            <p:nvSpPr>
              <p:cNvPr id="237" name="Oval 236"/>
              <p:cNvSpPr/>
              <p:nvPr/>
            </p:nvSpPr>
            <p:spPr>
              <a:xfrm>
                <a:off x="3292382" y="2668038"/>
                <a:ext cx="297901" cy="297901"/>
              </a:xfrm>
              <a:prstGeom prst="ellipse">
                <a:avLst/>
              </a:prstGeom>
              <a:solidFill>
                <a:srgbClr val="FFC000"/>
              </a:solidFill>
              <a:ln w="12700">
                <a:solidFill>
                  <a:schemeClr val="tx1">
                    <a:lumMod val="90000"/>
                    <a:lumOff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8" name="Oval 237"/>
              <p:cNvSpPr/>
              <p:nvPr/>
            </p:nvSpPr>
            <p:spPr>
              <a:xfrm>
                <a:off x="3603159" y="2668038"/>
                <a:ext cx="297901" cy="297901"/>
              </a:xfrm>
              <a:prstGeom prst="ellipse">
                <a:avLst/>
              </a:prstGeom>
              <a:solidFill>
                <a:srgbClr val="FFC000"/>
              </a:solidFill>
              <a:ln w="12700">
                <a:solidFill>
                  <a:schemeClr val="tx1">
                    <a:lumMod val="90000"/>
                    <a:lumOff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39" name="Group 238"/>
            <p:cNvGrpSpPr/>
            <p:nvPr/>
          </p:nvGrpSpPr>
          <p:grpSpPr>
            <a:xfrm>
              <a:off x="4661909" y="1790536"/>
              <a:ext cx="608678" cy="297901"/>
              <a:chOff x="3292382" y="2668038"/>
              <a:chExt cx="608678" cy="297901"/>
            </a:xfrm>
          </p:grpSpPr>
          <p:sp>
            <p:nvSpPr>
              <p:cNvPr id="240" name="Oval 239"/>
              <p:cNvSpPr/>
              <p:nvPr/>
            </p:nvSpPr>
            <p:spPr>
              <a:xfrm>
                <a:off x="3292382" y="2668038"/>
                <a:ext cx="297901" cy="297901"/>
              </a:xfrm>
              <a:prstGeom prst="ellipse">
                <a:avLst/>
              </a:prstGeom>
              <a:solidFill>
                <a:srgbClr val="FFC000"/>
              </a:solidFill>
              <a:ln w="12700">
                <a:solidFill>
                  <a:schemeClr val="tx1">
                    <a:lumMod val="90000"/>
                    <a:lumOff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1" name="Oval 240"/>
              <p:cNvSpPr/>
              <p:nvPr/>
            </p:nvSpPr>
            <p:spPr>
              <a:xfrm>
                <a:off x="3603159" y="2668038"/>
                <a:ext cx="297901" cy="297901"/>
              </a:xfrm>
              <a:prstGeom prst="ellipse">
                <a:avLst/>
              </a:prstGeom>
              <a:solidFill>
                <a:srgbClr val="FFC000"/>
              </a:solidFill>
              <a:ln w="12700">
                <a:solidFill>
                  <a:schemeClr val="tx1">
                    <a:lumMod val="90000"/>
                    <a:lumOff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42" name="Group 241"/>
            <p:cNvGrpSpPr/>
            <p:nvPr/>
          </p:nvGrpSpPr>
          <p:grpSpPr>
            <a:xfrm>
              <a:off x="5441350" y="1801589"/>
              <a:ext cx="608678" cy="297901"/>
              <a:chOff x="3292382" y="2668038"/>
              <a:chExt cx="608678" cy="297901"/>
            </a:xfrm>
          </p:grpSpPr>
          <p:sp>
            <p:nvSpPr>
              <p:cNvPr id="243" name="Oval 242"/>
              <p:cNvSpPr/>
              <p:nvPr/>
            </p:nvSpPr>
            <p:spPr>
              <a:xfrm>
                <a:off x="3292382" y="2668038"/>
                <a:ext cx="297901" cy="297901"/>
              </a:xfrm>
              <a:prstGeom prst="ellipse">
                <a:avLst/>
              </a:prstGeom>
              <a:solidFill>
                <a:srgbClr val="FFC000"/>
              </a:solidFill>
              <a:ln w="12700">
                <a:solidFill>
                  <a:schemeClr val="tx1">
                    <a:lumMod val="90000"/>
                    <a:lumOff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4" name="Oval 243"/>
              <p:cNvSpPr/>
              <p:nvPr/>
            </p:nvSpPr>
            <p:spPr>
              <a:xfrm>
                <a:off x="3603159" y="2668038"/>
                <a:ext cx="297901" cy="297901"/>
              </a:xfrm>
              <a:prstGeom prst="ellipse">
                <a:avLst/>
              </a:prstGeom>
              <a:solidFill>
                <a:srgbClr val="FFC000"/>
              </a:solidFill>
              <a:ln w="12700">
                <a:solidFill>
                  <a:schemeClr val="tx1">
                    <a:lumMod val="90000"/>
                    <a:lumOff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45" name="Group 244"/>
            <p:cNvGrpSpPr/>
            <p:nvPr/>
          </p:nvGrpSpPr>
          <p:grpSpPr>
            <a:xfrm>
              <a:off x="6220791" y="1801589"/>
              <a:ext cx="608678" cy="297901"/>
              <a:chOff x="3292382" y="2668038"/>
              <a:chExt cx="608678" cy="297901"/>
            </a:xfrm>
          </p:grpSpPr>
          <p:sp>
            <p:nvSpPr>
              <p:cNvPr id="246" name="Oval 245"/>
              <p:cNvSpPr/>
              <p:nvPr/>
            </p:nvSpPr>
            <p:spPr>
              <a:xfrm>
                <a:off x="3292382" y="2668038"/>
                <a:ext cx="297901" cy="297901"/>
              </a:xfrm>
              <a:prstGeom prst="ellipse">
                <a:avLst/>
              </a:prstGeom>
              <a:solidFill>
                <a:srgbClr val="FFC000"/>
              </a:solidFill>
              <a:ln w="12700">
                <a:solidFill>
                  <a:schemeClr val="tx1">
                    <a:lumMod val="90000"/>
                    <a:lumOff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7" name="Oval 246"/>
              <p:cNvSpPr/>
              <p:nvPr/>
            </p:nvSpPr>
            <p:spPr>
              <a:xfrm>
                <a:off x="3603159" y="2668038"/>
                <a:ext cx="297901" cy="297901"/>
              </a:xfrm>
              <a:prstGeom prst="ellipse">
                <a:avLst/>
              </a:prstGeom>
              <a:solidFill>
                <a:srgbClr val="FFC000"/>
              </a:solidFill>
              <a:ln w="12700">
                <a:solidFill>
                  <a:schemeClr val="tx1">
                    <a:lumMod val="90000"/>
                    <a:lumOff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48" name="Group 247"/>
            <p:cNvGrpSpPr/>
            <p:nvPr/>
          </p:nvGrpSpPr>
          <p:grpSpPr>
            <a:xfrm>
              <a:off x="7000232" y="1801589"/>
              <a:ext cx="608678" cy="297901"/>
              <a:chOff x="3292382" y="2668038"/>
              <a:chExt cx="608678" cy="297901"/>
            </a:xfrm>
          </p:grpSpPr>
          <p:sp>
            <p:nvSpPr>
              <p:cNvPr id="249" name="Oval 248"/>
              <p:cNvSpPr/>
              <p:nvPr/>
            </p:nvSpPr>
            <p:spPr>
              <a:xfrm>
                <a:off x="3292382" y="2668038"/>
                <a:ext cx="297901" cy="297901"/>
              </a:xfrm>
              <a:prstGeom prst="ellipse">
                <a:avLst/>
              </a:prstGeom>
              <a:solidFill>
                <a:srgbClr val="FFC000"/>
              </a:solidFill>
              <a:ln w="12700">
                <a:solidFill>
                  <a:schemeClr val="tx1">
                    <a:lumMod val="90000"/>
                    <a:lumOff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0" name="Oval 249"/>
              <p:cNvSpPr/>
              <p:nvPr/>
            </p:nvSpPr>
            <p:spPr>
              <a:xfrm>
                <a:off x="3603159" y="2668038"/>
                <a:ext cx="297901" cy="297901"/>
              </a:xfrm>
              <a:prstGeom prst="ellipse">
                <a:avLst/>
              </a:prstGeom>
              <a:solidFill>
                <a:srgbClr val="FFC000"/>
              </a:solidFill>
              <a:ln w="12700">
                <a:solidFill>
                  <a:schemeClr val="tx1">
                    <a:lumMod val="90000"/>
                    <a:lumOff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51" name="Group 250"/>
            <p:cNvGrpSpPr/>
            <p:nvPr/>
          </p:nvGrpSpPr>
          <p:grpSpPr>
            <a:xfrm>
              <a:off x="7779672" y="1801589"/>
              <a:ext cx="608678" cy="297901"/>
              <a:chOff x="3317782" y="2668038"/>
              <a:chExt cx="608678" cy="297901"/>
            </a:xfrm>
          </p:grpSpPr>
          <p:sp>
            <p:nvSpPr>
              <p:cNvPr id="252" name="Oval 251"/>
              <p:cNvSpPr/>
              <p:nvPr/>
            </p:nvSpPr>
            <p:spPr>
              <a:xfrm>
                <a:off x="3317782" y="2668038"/>
                <a:ext cx="297901" cy="297901"/>
              </a:xfrm>
              <a:prstGeom prst="ellipse">
                <a:avLst/>
              </a:prstGeom>
              <a:solidFill>
                <a:srgbClr val="FFC000"/>
              </a:solidFill>
              <a:ln w="12700">
                <a:solidFill>
                  <a:schemeClr val="tx1">
                    <a:lumMod val="90000"/>
                    <a:lumOff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3" name="Oval 252"/>
              <p:cNvSpPr/>
              <p:nvPr/>
            </p:nvSpPr>
            <p:spPr>
              <a:xfrm>
                <a:off x="3628559" y="2668038"/>
                <a:ext cx="297901" cy="297901"/>
              </a:xfrm>
              <a:prstGeom prst="ellipse">
                <a:avLst/>
              </a:prstGeom>
              <a:solidFill>
                <a:srgbClr val="FFC000"/>
              </a:solidFill>
              <a:ln w="12700">
                <a:solidFill>
                  <a:schemeClr val="tx1">
                    <a:lumMod val="90000"/>
                    <a:lumOff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spTree>
    <p:extLst>
      <p:ext uri="{BB962C8B-B14F-4D97-AF65-F5344CB8AC3E}">
        <p14:creationId xmlns:p14="http://schemas.microsoft.com/office/powerpoint/2010/main" val="908914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37"/>
                                        </p:tgtEl>
                                      </p:cBhvr>
                                    </p:animEffect>
                                    <p:set>
                                      <p:cBhvr>
                                        <p:cTn id="7" dur="1" fill="hold">
                                          <p:stCondLst>
                                            <p:cond delay="499"/>
                                          </p:stCondLst>
                                        </p:cTn>
                                        <p:tgtEl>
                                          <p:spTgt spid="37"/>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256"/>
                                        </p:tgtEl>
                                        <p:attrNameLst>
                                          <p:attrName>style.visibility</p:attrName>
                                        </p:attrNameLst>
                                      </p:cBhvr>
                                      <p:to>
                                        <p:strVal val="visible"/>
                                      </p:to>
                                    </p:set>
                                    <p:animEffect transition="in" filter="fade">
                                      <p:cBhvr>
                                        <p:cTn id="10" dur="500"/>
                                        <p:tgtEl>
                                          <p:spTgt spid="25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fade">
                                      <p:cBhvr>
                                        <p:cTn id="15" dur="500"/>
                                        <p:tgtEl>
                                          <p:spTgt spid="3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256"/>
                                        </p:tgtEl>
                                      </p:cBhvr>
                                    </p:animEffect>
                                    <p:set>
                                      <p:cBhvr>
                                        <p:cTn id="20" dur="1" fill="hold">
                                          <p:stCondLst>
                                            <p:cond delay="499"/>
                                          </p:stCondLst>
                                        </p:cTn>
                                        <p:tgtEl>
                                          <p:spTgt spid="256"/>
                                        </p:tgtEl>
                                        <p:attrNameLst>
                                          <p:attrName>style.visibility</p:attrName>
                                        </p:attrNameLst>
                                      </p:cBhvr>
                                      <p:to>
                                        <p:strVal val="hidden"/>
                                      </p:to>
                                    </p:set>
                                  </p:childTnLst>
                                </p:cTn>
                              </p:par>
                              <p:par>
                                <p:cTn id="21" presetID="10" presetClass="entr" presetSubtype="0" fill="hold" nodeType="withEffect">
                                  <p:stCondLst>
                                    <p:cond delay="0"/>
                                  </p:stCondLst>
                                  <p:childTnLst>
                                    <p:set>
                                      <p:cBhvr>
                                        <p:cTn id="22" dur="1" fill="hold">
                                          <p:stCondLst>
                                            <p:cond delay="0"/>
                                          </p:stCondLst>
                                        </p:cTn>
                                        <p:tgtEl>
                                          <p:spTgt spid="81"/>
                                        </p:tgtEl>
                                        <p:attrNameLst>
                                          <p:attrName>style.visibility</p:attrName>
                                        </p:attrNameLst>
                                      </p:cBhvr>
                                      <p:to>
                                        <p:strVal val="visible"/>
                                      </p:to>
                                    </p:set>
                                    <p:animEffect transition="in" filter="fade">
                                      <p:cBhvr>
                                        <p:cTn id="23" dur="500"/>
                                        <p:tgtEl>
                                          <p:spTgt spid="81"/>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34"/>
                                        </p:tgtEl>
                                        <p:attrNameLst>
                                          <p:attrName>style.visibility</p:attrName>
                                        </p:attrNameLst>
                                      </p:cBhvr>
                                      <p:to>
                                        <p:strVal val="visible"/>
                                      </p:to>
                                    </p:set>
                                    <p:animEffect transition="in" filter="fade">
                                      <p:cBhvr>
                                        <p:cTn id="28" dur="500"/>
                                        <p:tgtEl>
                                          <p:spTgt spid="34"/>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xit" presetSubtype="0" fill="hold" nodeType="clickEffect">
                                  <p:stCondLst>
                                    <p:cond delay="0"/>
                                  </p:stCondLst>
                                  <p:childTnLst>
                                    <p:animEffect transition="out" filter="fade">
                                      <p:cBhvr>
                                        <p:cTn id="32" dur="500"/>
                                        <p:tgtEl>
                                          <p:spTgt spid="81"/>
                                        </p:tgtEl>
                                      </p:cBhvr>
                                    </p:animEffect>
                                    <p:set>
                                      <p:cBhvr>
                                        <p:cTn id="33" dur="1" fill="hold">
                                          <p:stCondLst>
                                            <p:cond delay="499"/>
                                          </p:stCondLst>
                                        </p:cTn>
                                        <p:tgtEl>
                                          <p:spTgt spid="81"/>
                                        </p:tgtEl>
                                        <p:attrNameLst>
                                          <p:attrName>style.visibility</p:attrName>
                                        </p:attrNameLst>
                                      </p:cBhvr>
                                      <p:to>
                                        <p:strVal val="hidden"/>
                                      </p:to>
                                    </p:set>
                                  </p:childTnLst>
                                </p:cTn>
                              </p:par>
                              <p:par>
                                <p:cTn id="34" presetID="10" presetClass="entr" presetSubtype="0" fill="hold" nodeType="withEffect">
                                  <p:stCondLst>
                                    <p:cond delay="0"/>
                                  </p:stCondLst>
                                  <p:childTnLst>
                                    <p:set>
                                      <p:cBhvr>
                                        <p:cTn id="35" dur="1" fill="hold">
                                          <p:stCondLst>
                                            <p:cond delay="0"/>
                                          </p:stCondLst>
                                        </p:cTn>
                                        <p:tgtEl>
                                          <p:spTgt spid="93"/>
                                        </p:tgtEl>
                                        <p:attrNameLst>
                                          <p:attrName>style.visibility</p:attrName>
                                        </p:attrNameLst>
                                      </p:cBhvr>
                                      <p:to>
                                        <p:strVal val="visible"/>
                                      </p:to>
                                    </p:set>
                                    <p:animEffect transition="in" filter="fade">
                                      <p:cBhvr>
                                        <p:cTn id="36" dur="500"/>
                                        <p:tgtEl>
                                          <p:spTgt spid="93"/>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35"/>
                                        </p:tgtEl>
                                        <p:attrNameLst>
                                          <p:attrName>style.visibility</p:attrName>
                                        </p:attrNameLst>
                                      </p:cBhvr>
                                      <p:to>
                                        <p:strVal val="visible"/>
                                      </p:to>
                                    </p:set>
                                    <p:animEffect transition="in" filter="fade">
                                      <p:cBhvr>
                                        <p:cTn id="41" dur="500"/>
                                        <p:tgtEl>
                                          <p:spTgt spid="35"/>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xit" presetSubtype="0" fill="hold" nodeType="clickEffect">
                                  <p:stCondLst>
                                    <p:cond delay="0"/>
                                  </p:stCondLst>
                                  <p:childTnLst>
                                    <p:animEffect transition="out" filter="fade">
                                      <p:cBhvr>
                                        <p:cTn id="45" dur="500"/>
                                        <p:tgtEl>
                                          <p:spTgt spid="93"/>
                                        </p:tgtEl>
                                      </p:cBhvr>
                                    </p:animEffect>
                                    <p:set>
                                      <p:cBhvr>
                                        <p:cTn id="46" dur="1" fill="hold">
                                          <p:stCondLst>
                                            <p:cond delay="499"/>
                                          </p:stCondLst>
                                        </p:cTn>
                                        <p:tgtEl>
                                          <p:spTgt spid="93"/>
                                        </p:tgtEl>
                                        <p:attrNameLst>
                                          <p:attrName>style.visibility</p:attrName>
                                        </p:attrNameLst>
                                      </p:cBhvr>
                                      <p:to>
                                        <p:strVal val="hidden"/>
                                      </p:to>
                                    </p:set>
                                  </p:childTnLst>
                                </p:cTn>
                              </p:par>
                              <p:par>
                                <p:cTn id="47" presetID="10" presetClass="entr" presetSubtype="0" fill="hold" nodeType="withEffect">
                                  <p:stCondLst>
                                    <p:cond delay="0"/>
                                  </p:stCondLst>
                                  <p:childTnLst>
                                    <p:set>
                                      <p:cBhvr>
                                        <p:cTn id="48" dur="1" fill="hold">
                                          <p:stCondLst>
                                            <p:cond delay="0"/>
                                          </p:stCondLst>
                                        </p:cTn>
                                        <p:tgtEl>
                                          <p:spTgt spid="255"/>
                                        </p:tgtEl>
                                        <p:attrNameLst>
                                          <p:attrName>style.visibility</p:attrName>
                                        </p:attrNameLst>
                                      </p:cBhvr>
                                      <p:to>
                                        <p:strVal val="visible"/>
                                      </p:to>
                                    </p:set>
                                    <p:animEffect transition="in" filter="fade">
                                      <p:cBhvr>
                                        <p:cTn id="49" dur="500"/>
                                        <p:tgtEl>
                                          <p:spTgt spid="255"/>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36"/>
                                        </p:tgtEl>
                                        <p:attrNameLst>
                                          <p:attrName>style.visibility</p:attrName>
                                        </p:attrNameLst>
                                      </p:cBhvr>
                                      <p:to>
                                        <p:strVal val="visible"/>
                                      </p:to>
                                    </p:set>
                                    <p:animEffect transition="in" filter="fade">
                                      <p:cBhvr>
                                        <p:cTn id="54"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4" grpId="0"/>
      <p:bldP spid="35" grpId="0"/>
      <p:bldP spid="3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92163" y="2844800"/>
            <a:ext cx="7596187" cy="762000"/>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a:extLst>
              <a:ext uri="{FF2B5EF4-FFF2-40B4-BE49-F238E27FC236}">
                <a16:creationId xmlns:a16="http://schemas.microsoft.com/office/drawing/2014/main" id="{2830866F-58AA-4213-AFD1-4A7F919ABC8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04094" y="532799"/>
            <a:ext cx="700156" cy="700156"/>
          </a:xfrm>
          <a:prstGeom prst="rect">
            <a:avLst/>
          </a:prstGeom>
        </p:spPr>
      </p:pic>
      <p:sp>
        <p:nvSpPr>
          <p:cNvPr id="97" name="Rectangle 96"/>
          <p:cNvSpPr/>
          <p:nvPr/>
        </p:nvSpPr>
        <p:spPr>
          <a:xfrm>
            <a:off x="3951678" y="702863"/>
            <a:ext cx="976684" cy="355276"/>
          </a:xfrm>
          <a:prstGeom prst="rect">
            <a:avLst/>
          </a:prstGeom>
          <a:solidFill>
            <a:srgbClr val="4EB2E5"/>
          </a:solidFill>
        </p:spPr>
        <p:txBody>
          <a:bodyPr wrap="square" lIns="180000" tIns="36000" rIns="180000" bIns="72000" anchor="ctr">
            <a:spAutoFit/>
          </a:bodyPr>
          <a:lstStyle/>
          <a:p>
            <a:pPr algn="ctr"/>
            <a:r>
              <a:rPr lang="en-GB" altLang="en-US" sz="1600" b="1" dirty="0">
                <a:solidFill>
                  <a:schemeClr val="bg1"/>
                </a:solidFill>
              </a:rPr>
              <a:t>Diving</a:t>
            </a:r>
            <a:endParaRPr lang="en-GB" sz="1600" b="1" dirty="0">
              <a:solidFill>
                <a:schemeClr val="bg1"/>
              </a:solidFill>
            </a:endParaRPr>
          </a:p>
        </p:txBody>
      </p:sp>
      <p:grpSp>
        <p:nvGrpSpPr>
          <p:cNvPr id="13" name="Group 12"/>
          <p:cNvGrpSpPr/>
          <p:nvPr/>
        </p:nvGrpSpPr>
        <p:grpSpPr>
          <a:xfrm>
            <a:off x="1124101" y="2982519"/>
            <a:ext cx="1161982" cy="553998"/>
            <a:chOff x="1813012" y="2982520"/>
            <a:chExt cx="1161982" cy="553998"/>
          </a:xfrm>
        </p:grpSpPr>
        <p:grpSp>
          <p:nvGrpSpPr>
            <p:cNvPr id="11" name="Group 10"/>
            <p:cNvGrpSpPr/>
            <p:nvPr/>
          </p:nvGrpSpPr>
          <p:grpSpPr>
            <a:xfrm>
              <a:off x="1813012" y="2982520"/>
              <a:ext cx="293615" cy="553998"/>
              <a:chOff x="2390862" y="2835479"/>
              <a:chExt cx="293615" cy="553998"/>
            </a:xfrm>
          </p:grpSpPr>
          <p:sp>
            <p:nvSpPr>
              <p:cNvPr id="3" name="TextBox 2"/>
              <p:cNvSpPr txBox="1"/>
              <p:nvPr/>
            </p:nvSpPr>
            <p:spPr>
              <a:xfrm>
                <a:off x="2390862" y="2835479"/>
                <a:ext cx="293615" cy="553998"/>
              </a:xfrm>
              <a:prstGeom prst="rect">
                <a:avLst/>
              </a:prstGeom>
              <a:noFill/>
            </p:spPr>
            <p:txBody>
              <a:bodyPr wrap="square" rtlCol="0">
                <a:spAutoFit/>
              </a:bodyPr>
              <a:lstStyle/>
              <a:p>
                <a:pPr algn="ctr">
                  <a:lnSpc>
                    <a:spcPts val="1800"/>
                  </a:lnSpc>
                </a:pPr>
                <a:r>
                  <a:rPr lang="en-GB" dirty="0"/>
                  <a:t>1</a:t>
                </a:r>
                <a:br>
                  <a:rPr lang="en-GB" dirty="0"/>
                </a:br>
                <a:r>
                  <a:rPr lang="en-GB" dirty="0"/>
                  <a:t>2</a:t>
                </a:r>
              </a:p>
            </p:txBody>
          </p:sp>
          <p:cxnSp>
            <p:nvCxnSpPr>
              <p:cNvPr id="7" name="Straight Connector 6"/>
              <p:cNvCxnSpPr/>
              <p:nvPr/>
            </p:nvCxnSpPr>
            <p:spPr>
              <a:xfrm>
                <a:off x="2474251" y="3090972"/>
                <a:ext cx="126074" cy="0"/>
              </a:xfrm>
              <a:prstGeom prst="line">
                <a:avLst/>
              </a:prstGeom>
              <a:ln w="19050">
                <a:solidFill>
                  <a:schemeClr val="tx1">
                    <a:lumMod val="90000"/>
                    <a:lumOff val="10000"/>
                  </a:schemeClr>
                </a:solidFill>
              </a:ln>
            </p:spPr>
            <p:style>
              <a:lnRef idx="1">
                <a:schemeClr val="accent1"/>
              </a:lnRef>
              <a:fillRef idx="0">
                <a:schemeClr val="accent1"/>
              </a:fillRef>
              <a:effectRef idx="0">
                <a:schemeClr val="accent1"/>
              </a:effectRef>
              <a:fontRef idx="minor">
                <a:schemeClr val="tx1"/>
              </a:fontRef>
            </p:style>
          </p:cxnSp>
        </p:grpSp>
        <p:sp>
          <p:nvSpPr>
            <p:cNvPr id="12" name="TextBox 11"/>
            <p:cNvSpPr txBox="1"/>
            <p:nvPr/>
          </p:nvSpPr>
          <p:spPr>
            <a:xfrm>
              <a:off x="2022475" y="3033320"/>
              <a:ext cx="952519" cy="369332"/>
            </a:xfrm>
            <a:prstGeom prst="rect">
              <a:avLst/>
            </a:prstGeom>
            <a:noFill/>
          </p:spPr>
          <p:txBody>
            <a:bodyPr wrap="square" rtlCol="0">
              <a:spAutoFit/>
            </a:bodyPr>
            <a:lstStyle/>
            <a:p>
              <a:r>
                <a:rPr lang="en-GB" dirty="0"/>
                <a:t>of 20 =</a:t>
              </a:r>
            </a:p>
          </p:txBody>
        </p:sp>
      </p:grpSp>
      <p:grpSp>
        <p:nvGrpSpPr>
          <p:cNvPr id="14" name="Group 13"/>
          <p:cNvGrpSpPr/>
          <p:nvPr/>
        </p:nvGrpSpPr>
        <p:grpSpPr>
          <a:xfrm>
            <a:off x="2944529" y="2964467"/>
            <a:ext cx="1161982" cy="553998"/>
            <a:chOff x="3410018" y="2982520"/>
            <a:chExt cx="1161982" cy="553998"/>
          </a:xfrm>
        </p:grpSpPr>
        <p:grpSp>
          <p:nvGrpSpPr>
            <p:cNvPr id="16" name="Group 15"/>
            <p:cNvGrpSpPr/>
            <p:nvPr/>
          </p:nvGrpSpPr>
          <p:grpSpPr>
            <a:xfrm>
              <a:off x="3410018" y="2982520"/>
              <a:ext cx="293615" cy="553998"/>
              <a:chOff x="2390862" y="2835479"/>
              <a:chExt cx="293615" cy="553998"/>
            </a:xfrm>
          </p:grpSpPr>
          <p:sp>
            <p:nvSpPr>
              <p:cNvPr id="17" name="TextBox 16"/>
              <p:cNvSpPr txBox="1"/>
              <p:nvPr/>
            </p:nvSpPr>
            <p:spPr>
              <a:xfrm>
                <a:off x="2390862" y="2835479"/>
                <a:ext cx="293615" cy="553998"/>
              </a:xfrm>
              <a:prstGeom prst="rect">
                <a:avLst/>
              </a:prstGeom>
              <a:noFill/>
            </p:spPr>
            <p:txBody>
              <a:bodyPr wrap="square" rtlCol="0">
                <a:spAutoFit/>
              </a:bodyPr>
              <a:lstStyle/>
              <a:p>
                <a:pPr algn="ctr">
                  <a:lnSpc>
                    <a:spcPts val="1800"/>
                  </a:lnSpc>
                </a:pPr>
                <a:r>
                  <a:rPr lang="en-GB" dirty="0"/>
                  <a:t>1</a:t>
                </a:r>
                <a:br>
                  <a:rPr lang="en-GB" dirty="0"/>
                </a:br>
                <a:r>
                  <a:rPr lang="en-GB" dirty="0"/>
                  <a:t>4</a:t>
                </a:r>
              </a:p>
            </p:txBody>
          </p:sp>
          <p:cxnSp>
            <p:nvCxnSpPr>
              <p:cNvPr id="18" name="Straight Connector 17"/>
              <p:cNvCxnSpPr/>
              <p:nvPr/>
            </p:nvCxnSpPr>
            <p:spPr>
              <a:xfrm>
                <a:off x="2474251" y="3090972"/>
                <a:ext cx="126074" cy="0"/>
              </a:xfrm>
              <a:prstGeom prst="line">
                <a:avLst/>
              </a:prstGeom>
              <a:ln w="19050">
                <a:solidFill>
                  <a:schemeClr val="tx1">
                    <a:lumMod val="90000"/>
                    <a:lumOff val="10000"/>
                  </a:schemeClr>
                </a:solidFill>
              </a:ln>
            </p:spPr>
            <p:style>
              <a:lnRef idx="1">
                <a:schemeClr val="accent1"/>
              </a:lnRef>
              <a:fillRef idx="0">
                <a:schemeClr val="accent1"/>
              </a:fillRef>
              <a:effectRef idx="0">
                <a:schemeClr val="accent1"/>
              </a:effectRef>
              <a:fontRef idx="minor">
                <a:schemeClr val="tx1"/>
              </a:fontRef>
            </p:style>
          </p:cxnSp>
        </p:grpSp>
        <p:sp>
          <p:nvSpPr>
            <p:cNvPr id="19" name="TextBox 18"/>
            <p:cNvSpPr txBox="1"/>
            <p:nvPr/>
          </p:nvSpPr>
          <p:spPr>
            <a:xfrm>
              <a:off x="3619481" y="3033320"/>
              <a:ext cx="952519" cy="369332"/>
            </a:xfrm>
            <a:prstGeom prst="rect">
              <a:avLst/>
            </a:prstGeom>
            <a:noFill/>
          </p:spPr>
          <p:txBody>
            <a:bodyPr wrap="square" rtlCol="0">
              <a:spAutoFit/>
            </a:bodyPr>
            <a:lstStyle/>
            <a:p>
              <a:r>
                <a:rPr lang="en-GB" dirty="0"/>
                <a:t>of 20 =</a:t>
              </a:r>
            </a:p>
          </p:txBody>
        </p:sp>
      </p:grpSp>
      <p:grpSp>
        <p:nvGrpSpPr>
          <p:cNvPr id="15" name="Group 14"/>
          <p:cNvGrpSpPr/>
          <p:nvPr/>
        </p:nvGrpSpPr>
        <p:grpSpPr>
          <a:xfrm>
            <a:off x="4748237" y="2983236"/>
            <a:ext cx="1161982" cy="553998"/>
            <a:chOff x="4838822" y="2982520"/>
            <a:chExt cx="1161982" cy="553998"/>
          </a:xfrm>
        </p:grpSpPr>
        <p:grpSp>
          <p:nvGrpSpPr>
            <p:cNvPr id="20" name="Group 19"/>
            <p:cNvGrpSpPr/>
            <p:nvPr/>
          </p:nvGrpSpPr>
          <p:grpSpPr>
            <a:xfrm>
              <a:off x="4838822" y="2982520"/>
              <a:ext cx="293615" cy="553998"/>
              <a:chOff x="2390862" y="2835479"/>
              <a:chExt cx="293615" cy="553998"/>
            </a:xfrm>
          </p:grpSpPr>
          <p:sp>
            <p:nvSpPr>
              <p:cNvPr id="21" name="TextBox 20"/>
              <p:cNvSpPr txBox="1"/>
              <p:nvPr/>
            </p:nvSpPr>
            <p:spPr>
              <a:xfrm>
                <a:off x="2390862" y="2835479"/>
                <a:ext cx="293615" cy="553998"/>
              </a:xfrm>
              <a:prstGeom prst="rect">
                <a:avLst/>
              </a:prstGeom>
              <a:noFill/>
            </p:spPr>
            <p:txBody>
              <a:bodyPr wrap="square" rtlCol="0">
                <a:spAutoFit/>
              </a:bodyPr>
              <a:lstStyle/>
              <a:p>
                <a:pPr algn="ctr">
                  <a:lnSpc>
                    <a:spcPts val="1800"/>
                  </a:lnSpc>
                </a:pPr>
                <a:r>
                  <a:rPr lang="en-GB" dirty="0"/>
                  <a:t>1</a:t>
                </a:r>
                <a:br>
                  <a:rPr lang="en-GB" dirty="0"/>
                </a:br>
                <a:r>
                  <a:rPr lang="en-GB" dirty="0"/>
                  <a:t>5</a:t>
                </a:r>
              </a:p>
            </p:txBody>
          </p:sp>
          <p:cxnSp>
            <p:nvCxnSpPr>
              <p:cNvPr id="22" name="Straight Connector 21"/>
              <p:cNvCxnSpPr/>
              <p:nvPr/>
            </p:nvCxnSpPr>
            <p:spPr>
              <a:xfrm>
                <a:off x="2474251" y="3090972"/>
                <a:ext cx="126074" cy="0"/>
              </a:xfrm>
              <a:prstGeom prst="line">
                <a:avLst/>
              </a:prstGeom>
              <a:ln w="19050">
                <a:solidFill>
                  <a:schemeClr val="tx1">
                    <a:lumMod val="90000"/>
                    <a:lumOff val="10000"/>
                  </a:schemeClr>
                </a:solidFill>
              </a:ln>
            </p:spPr>
            <p:style>
              <a:lnRef idx="1">
                <a:schemeClr val="accent1"/>
              </a:lnRef>
              <a:fillRef idx="0">
                <a:schemeClr val="accent1"/>
              </a:fillRef>
              <a:effectRef idx="0">
                <a:schemeClr val="accent1"/>
              </a:effectRef>
              <a:fontRef idx="minor">
                <a:schemeClr val="tx1"/>
              </a:fontRef>
            </p:style>
          </p:cxnSp>
        </p:grpSp>
        <p:sp>
          <p:nvSpPr>
            <p:cNvPr id="23" name="TextBox 22"/>
            <p:cNvSpPr txBox="1"/>
            <p:nvPr/>
          </p:nvSpPr>
          <p:spPr>
            <a:xfrm>
              <a:off x="5048285" y="3033320"/>
              <a:ext cx="952519" cy="369332"/>
            </a:xfrm>
            <a:prstGeom prst="rect">
              <a:avLst/>
            </a:prstGeom>
            <a:noFill/>
          </p:spPr>
          <p:txBody>
            <a:bodyPr wrap="square" rtlCol="0">
              <a:spAutoFit/>
            </a:bodyPr>
            <a:lstStyle/>
            <a:p>
              <a:r>
                <a:rPr lang="en-GB" dirty="0"/>
                <a:t>of 20 =</a:t>
              </a:r>
            </a:p>
          </p:txBody>
        </p:sp>
      </p:grpSp>
      <p:grpSp>
        <p:nvGrpSpPr>
          <p:cNvPr id="29" name="Group 28"/>
          <p:cNvGrpSpPr/>
          <p:nvPr/>
        </p:nvGrpSpPr>
        <p:grpSpPr>
          <a:xfrm>
            <a:off x="6411570" y="2964467"/>
            <a:ext cx="1269314" cy="553998"/>
            <a:chOff x="6160294" y="2982520"/>
            <a:chExt cx="1269314" cy="553998"/>
          </a:xfrm>
        </p:grpSpPr>
        <p:grpSp>
          <p:nvGrpSpPr>
            <p:cNvPr id="24" name="Group 23"/>
            <p:cNvGrpSpPr/>
            <p:nvPr/>
          </p:nvGrpSpPr>
          <p:grpSpPr>
            <a:xfrm>
              <a:off x="6160294" y="2982520"/>
              <a:ext cx="499586" cy="553998"/>
              <a:chOff x="2390863" y="2835479"/>
              <a:chExt cx="323571" cy="553998"/>
            </a:xfrm>
          </p:grpSpPr>
          <p:sp>
            <p:nvSpPr>
              <p:cNvPr id="25" name="TextBox 24"/>
              <p:cNvSpPr txBox="1"/>
              <p:nvPr/>
            </p:nvSpPr>
            <p:spPr>
              <a:xfrm>
                <a:off x="2390863" y="2835479"/>
                <a:ext cx="323571" cy="553998"/>
              </a:xfrm>
              <a:prstGeom prst="rect">
                <a:avLst/>
              </a:prstGeom>
              <a:noFill/>
            </p:spPr>
            <p:txBody>
              <a:bodyPr wrap="square" rtlCol="0">
                <a:spAutoFit/>
              </a:bodyPr>
              <a:lstStyle/>
              <a:p>
                <a:pPr algn="ctr">
                  <a:lnSpc>
                    <a:spcPts val="1800"/>
                  </a:lnSpc>
                </a:pPr>
                <a:r>
                  <a:rPr lang="en-GB" dirty="0"/>
                  <a:t>1</a:t>
                </a:r>
                <a:br>
                  <a:rPr lang="en-GB" dirty="0"/>
                </a:br>
                <a:r>
                  <a:rPr lang="en-GB" dirty="0"/>
                  <a:t>10</a:t>
                </a:r>
              </a:p>
            </p:txBody>
          </p:sp>
          <p:cxnSp>
            <p:nvCxnSpPr>
              <p:cNvPr id="26" name="Straight Connector 25"/>
              <p:cNvCxnSpPr/>
              <p:nvPr/>
            </p:nvCxnSpPr>
            <p:spPr>
              <a:xfrm>
                <a:off x="2488129" y="3090972"/>
                <a:ext cx="126074" cy="0"/>
              </a:xfrm>
              <a:prstGeom prst="line">
                <a:avLst/>
              </a:prstGeom>
              <a:ln w="19050">
                <a:solidFill>
                  <a:schemeClr val="tx1">
                    <a:lumMod val="90000"/>
                    <a:lumOff val="10000"/>
                  </a:schemeClr>
                </a:solidFill>
              </a:ln>
            </p:spPr>
            <p:style>
              <a:lnRef idx="1">
                <a:schemeClr val="accent1"/>
              </a:lnRef>
              <a:fillRef idx="0">
                <a:schemeClr val="accent1"/>
              </a:fillRef>
              <a:effectRef idx="0">
                <a:schemeClr val="accent1"/>
              </a:effectRef>
              <a:fontRef idx="minor">
                <a:schemeClr val="tx1"/>
              </a:fontRef>
            </p:style>
          </p:cxnSp>
        </p:grpSp>
        <p:sp>
          <p:nvSpPr>
            <p:cNvPr id="27" name="TextBox 26"/>
            <p:cNvSpPr txBox="1"/>
            <p:nvPr/>
          </p:nvSpPr>
          <p:spPr>
            <a:xfrm>
              <a:off x="6477089" y="3033320"/>
              <a:ext cx="952519" cy="369332"/>
            </a:xfrm>
            <a:prstGeom prst="rect">
              <a:avLst/>
            </a:prstGeom>
            <a:noFill/>
          </p:spPr>
          <p:txBody>
            <a:bodyPr wrap="square" rtlCol="0">
              <a:spAutoFit/>
            </a:bodyPr>
            <a:lstStyle/>
            <a:p>
              <a:r>
                <a:rPr lang="en-GB" dirty="0"/>
                <a:t>of 20 =</a:t>
              </a:r>
            </a:p>
          </p:txBody>
        </p:sp>
      </p:grpSp>
      <p:sp>
        <p:nvSpPr>
          <p:cNvPr id="28" name="TextBox 27"/>
          <p:cNvSpPr txBox="1"/>
          <p:nvPr/>
        </p:nvSpPr>
        <p:spPr>
          <a:xfrm>
            <a:off x="755650" y="1274055"/>
            <a:ext cx="7632700" cy="276999"/>
          </a:xfrm>
          <a:prstGeom prst="rect">
            <a:avLst/>
          </a:prstGeom>
          <a:noFill/>
        </p:spPr>
        <p:txBody>
          <a:bodyPr wrap="square" lIns="0" tIns="0" rIns="0" bIns="0" rtlCol="0">
            <a:spAutoFit/>
          </a:bodyPr>
          <a:lstStyle/>
          <a:p>
            <a:pPr>
              <a:spcAft>
                <a:spcPts val="600"/>
              </a:spcAft>
            </a:pPr>
            <a:r>
              <a:rPr lang="en-GB" dirty="0">
                <a:latin typeface="Twinkl" pitchFamily="2" charset="0"/>
              </a:rPr>
              <a:t>Use the answers from the previous question to help find:</a:t>
            </a:r>
            <a:endParaRPr lang="en-GB" dirty="0">
              <a:latin typeface="Calibri" panose="020F0502020204030204" pitchFamily="34" charset="0"/>
              <a:ea typeface="Calibri" panose="020F0502020204030204" pitchFamily="34" charset="0"/>
              <a:cs typeface="Times New Roman" panose="02020603050405020304" pitchFamily="18" charset="0"/>
            </a:endParaRPr>
          </a:p>
        </p:txBody>
      </p:sp>
      <p:sp>
        <p:nvSpPr>
          <p:cNvPr id="33" name="TextBox 32"/>
          <p:cNvSpPr txBox="1"/>
          <p:nvPr/>
        </p:nvSpPr>
        <p:spPr>
          <a:xfrm>
            <a:off x="2178487" y="3079485"/>
            <a:ext cx="369948" cy="276999"/>
          </a:xfrm>
          <a:prstGeom prst="rect">
            <a:avLst/>
          </a:prstGeom>
          <a:noFill/>
        </p:spPr>
        <p:txBody>
          <a:bodyPr wrap="square" lIns="0" tIns="0" rIns="0" bIns="0" rtlCol="0">
            <a:spAutoFit/>
          </a:bodyPr>
          <a:lstStyle/>
          <a:p>
            <a:pPr algn="ctr"/>
            <a:r>
              <a:rPr lang="en-GB" dirty="0">
                <a:solidFill>
                  <a:schemeClr val="tx1">
                    <a:lumMod val="90000"/>
                    <a:lumOff val="10000"/>
                  </a:schemeClr>
                </a:solidFill>
                <a:latin typeface="Twinkl" pitchFamily="2" charset="0"/>
              </a:rPr>
              <a:t>10</a:t>
            </a:r>
            <a:endParaRPr lang="en-GB" dirty="0">
              <a:solidFill>
                <a:schemeClr val="tx1">
                  <a:lumMod val="90000"/>
                  <a:lumOff val="10000"/>
                </a:schemeClr>
              </a:solidFill>
            </a:endParaRPr>
          </a:p>
        </p:txBody>
      </p:sp>
      <p:sp>
        <p:nvSpPr>
          <p:cNvPr id="34" name="TextBox 33"/>
          <p:cNvSpPr txBox="1"/>
          <p:nvPr/>
        </p:nvSpPr>
        <p:spPr>
          <a:xfrm>
            <a:off x="3985772" y="3061433"/>
            <a:ext cx="326511" cy="276999"/>
          </a:xfrm>
          <a:prstGeom prst="rect">
            <a:avLst/>
          </a:prstGeom>
          <a:noFill/>
        </p:spPr>
        <p:txBody>
          <a:bodyPr wrap="square" lIns="0" tIns="0" rIns="0" bIns="0" rtlCol="0">
            <a:spAutoFit/>
          </a:bodyPr>
          <a:lstStyle/>
          <a:p>
            <a:pPr algn="ctr"/>
            <a:r>
              <a:rPr lang="en-GB" dirty="0">
                <a:solidFill>
                  <a:schemeClr val="tx1">
                    <a:lumMod val="90000"/>
                    <a:lumOff val="10000"/>
                  </a:schemeClr>
                </a:solidFill>
                <a:latin typeface="Twinkl" pitchFamily="2" charset="0"/>
              </a:rPr>
              <a:t>5</a:t>
            </a:r>
            <a:endParaRPr lang="en-GB" dirty="0">
              <a:solidFill>
                <a:schemeClr val="tx1">
                  <a:lumMod val="90000"/>
                  <a:lumOff val="10000"/>
                </a:schemeClr>
              </a:solidFill>
            </a:endParaRPr>
          </a:p>
        </p:txBody>
      </p:sp>
      <p:sp>
        <p:nvSpPr>
          <p:cNvPr id="35" name="TextBox 34"/>
          <p:cNvSpPr txBox="1"/>
          <p:nvPr/>
        </p:nvSpPr>
        <p:spPr>
          <a:xfrm>
            <a:off x="5802623" y="3080202"/>
            <a:ext cx="317059" cy="276999"/>
          </a:xfrm>
          <a:prstGeom prst="rect">
            <a:avLst/>
          </a:prstGeom>
          <a:noFill/>
        </p:spPr>
        <p:txBody>
          <a:bodyPr wrap="square" lIns="0" tIns="0" rIns="0" bIns="0" rtlCol="0">
            <a:spAutoFit/>
          </a:bodyPr>
          <a:lstStyle/>
          <a:p>
            <a:pPr algn="ctr"/>
            <a:r>
              <a:rPr lang="en-GB" dirty="0">
                <a:solidFill>
                  <a:schemeClr val="tx1">
                    <a:lumMod val="90000"/>
                    <a:lumOff val="10000"/>
                  </a:schemeClr>
                </a:solidFill>
                <a:latin typeface="Twinkl" pitchFamily="2" charset="0"/>
              </a:rPr>
              <a:t>4</a:t>
            </a:r>
            <a:endParaRPr lang="en-GB" dirty="0">
              <a:solidFill>
                <a:schemeClr val="tx1">
                  <a:lumMod val="90000"/>
                  <a:lumOff val="10000"/>
                </a:schemeClr>
              </a:solidFill>
            </a:endParaRPr>
          </a:p>
        </p:txBody>
      </p:sp>
      <p:sp>
        <p:nvSpPr>
          <p:cNvPr id="36" name="TextBox 35"/>
          <p:cNvSpPr txBox="1"/>
          <p:nvPr/>
        </p:nvSpPr>
        <p:spPr>
          <a:xfrm>
            <a:off x="7579147" y="3061433"/>
            <a:ext cx="222279" cy="276999"/>
          </a:xfrm>
          <a:prstGeom prst="rect">
            <a:avLst/>
          </a:prstGeom>
          <a:noFill/>
        </p:spPr>
        <p:txBody>
          <a:bodyPr wrap="square" lIns="0" tIns="0" rIns="0" bIns="0" rtlCol="0">
            <a:spAutoFit/>
          </a:bodyPr>
          <a:lstStyle/>
          <a:p>
            <a:pPr algn="ctr"/>
            <a:r>
              <a:rPr lang="en-GB" dirty="0">
                <a:solidFill>
                  <a:schemeClr val="tx1">
                    <a:lumMod val="90000"/>
                    <a:lumOff val="10000"/>
                  </a:schemeClr>
                </a:solidFill>
                <a:latin typeface="Twinkl" pitchFamily="2" charset="0"/>
              </a:rPr>
              <a:t>2</a:t>
            </a:r>
            <a:endParaRPr lang="en-GB" dirty="0">
              <a:solidFill>
                <a:schemeClr val="tx1">
                  <a:lumMod val="90000"/>
                  <a:lumOff val="10000"/>
                </a:schemeClr>
              </a:solidFill>
            </a:endParaRPr>
          </a:p>
        </p:txBody>
      </p:sp>
      <p:pic>
        <p:nvPicPr>
          <p:cNvPr id="31" name="Picture 3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4092" y="4536681"/>
            <a:ext cx="2794227" cy="2114550"/>
          </a:xfrm>
          <a:prstGeom prst="rect">
            <a:avLst/>
          </a:prstGeom>
        </p:spPr>
      </p:pic>
      <p:grpSp>
        <p:nvGrpSpPr>
          <p:cNvPr id="170" name="Group 169"/>
          <p:cNvGrpSpPr/>
          <p:nvPr/>
        </p:nvGrpSpPr>
        <p:grpSpPr>
          <a:xfrm>
            <a:off x="1148325" y="1848490"/>
            <a:ext cx="1161982" cy="553998"/>
            <a:chOff x="1813012" y="2982520"/>
            <a:chExt cx="1161982" cy="553998"/>
          </a:xfrm>
        </p:grpSpPr>
        <p:grpSp>
          <p:nvGrpSpPr>
            <p:cNvPr id="171" name="Group 170"/>
            <p:cNvGrpSpPr/>
            <p:nvPr/>
          </p:nvGrpSpPr>
          <p:grpSpPr>
            <a:xfrm>
              <a:off x="1813012" y="2982520"/>
              <a:ext cx="293615" cy="553998"/>
              <a:chOff x="2390862" y="2835479"/>
              <a:chExt cx="293615" cy="553998"/>
            </a:xfrm>
          </p:grpSpPr>
          <p:sp>
            <p:nvSpPr>
              <p:cNvPr id="173" name="TextBox 172"/>
              <p:cNvSpPr txBox="1"/>
              <p:nvPr/>
            </p:nvSpPr>
            <p:spPr>
              <a:xfrm>
                <a:off x="2390862" y="2835479"/>
                <a:ext cx="293615" cy="553998"/>
              </a:xfrm>
              <a:prstGeom prst="rect">
                <a:avLst/>
              </a:prstGeom>
              <a:noFill/>
            </p:spPr>
            <p:txBody>
              <a:bodyPr wrap="square" rtlCol="0">
                <a:spAutoFit/>
              </a:bodyPr>
              <a:lstStyle/>
              <a:p>
                <a:pPr algn="ctr">
                  <a:lnSpc>
                    <a:spcPts val="1800"/>
                  </a:lnSpc>
                </a:pPr>
                <a:r>
                  <a:rPr lang="en-GB" dirty="0"/>
                  <a:t>2</a:t>
                </a:r>
                <a:br>
                  <a:rPr lang="en-GB" dirty="0"/>
                </a:br>
                <a:r>
                  <a:rPr lang="en-GB" dirty="0"/>
                  <a:t>2</a:t>
                </a:r>
              </a:p>
            </p:txBody>
          </p:sp>
          <p:cxnSp>
            <p:nvCxnSpPr>
              <p:cNvPr id="174" name="Straight Connector 173"/>
              <p:cNvCxnSpPr/>
              <p:nvPr/>
            </p:nvCxnSpPr>
            <p:spPr>
              <a:xfrm>
                <a:off x="2474251" y="3090972"/>
                <a:ext cx="126074" cy="0"/>
              </a:xfrm>
              <a:prstGeom prst="line">
                <a:avLst/>
              </a:prstGeom>
              <a:ln w="19050">
                <a:solidFill>
                  <a:schemeClr val="tx1">
                    <a:lumMod val="90000"/>
                    <a:lumOff val="10000"/>
                  </a:schemeClr>
                </a:solidFill>
              </a:ln>
            </p:spPr>
            <p:style>
              <a:lnRef idx="1">
                <a:schemeClr val="accent1"/>
              </a:lnRef>
              <a:fillRef idx="0">
                <a:schemeClr val="accent1"/>
              </a:fillRef>
              <a:effectRef idx="0">
                <a:schemeClr val="accent1"/>
              </a:effectRef>
              <a:fontRef idx="minor">
                <a:schemeClr val="tx1"/>
              </a:fontRef>
            </p:style>
          </p:cxnSp>
        </p:grpSp>
        <p:sp>
          <p:nvSpPr>
            <p:cNvPr id="172" name="TextBox 171"/>
            <p:cNvSpPr txBox="1"/>
            <p:nvPr/>
          </p:nvSpPr>
          <p:spPr>
            <a:xfrm>
              <a:off x="2022475" y="3033320"/>
              <a:ext cx="952519" cy="369332"/>
            </a:xfrm>
            <a:prstGeom prst="rect">
              <a:avLst/>
            </a:prstGeom>
            <a:noFill/>
          </p:spPr>
          <p:txBody>
            <a:bodyPr wrap="square" rtlCol="0">
              <a:spAutoFit/>
            </a:bodyPr>
            <a:lstStyle/>
            <a:p>
              <a:r>
                <a:rPr lang="en-GB" dirty="0"/>
                <a:t>of 20 =</a:t>
              </a:r>
            </a:p>
          </p:txBody>
        </p:sp>
      </p:grpSp>
      <p:grpSp>
        <p:nvGrpSpPr>
          <p:cNvPr id="175" name="Group 174"/>
          <p:cNvGrpSpPr/>
          <p:nvPr/>
        </p:nvGrpSpPr>
        <p:grpSpPr>
          <a:xfrm>
            <a:off x="2974994" y="1853593"/>
            <a:ext cx="1161982" cy="553998"/>
            <a:chOff x="3410018" y="2982520"/>
            <a:chExt cx="1161982" cy="553998"/>
          </a:xfrm>
        </p:grpSpPr>
        <p:grpSp>
          <p:nvGrpSpPr>
            <p:cNvPr id="176" name="Group 175"/>
            <p:cNvGrpSpPr/>
            <p:nvPr/>
          </p:nvGrpSpPr>
          <p:grpSpPr>
            <a:xfrm>
              <a:off x="3410018" y="2982520"/>
              <a:ext cx="293615" cy="553998"/>
              <a:chOff x="2390862" y="2835479"/>
              <a:chExt cx="293615" cy="553998"/>
            </a:xfrm>
          </p:grpSpPr>
          <p:sp>
            <p:nvSpPr>
              <p:cNvPr id="178" name="TextBox 177"/>
              <p:cNvSpPr txBox="1"/>
              <p:nvPr/>
            </p:nvSpPr>
            <p:spPr>
              <a:xfrm>
                <a:off x="2390862" y="2835479"/>
                <a:ext cx="293615" cy="553998"/>
              </a:xfrm>
              <a:prstGeom prst="rect">
                <a:avLst/>
              </a:prstGeom>
              <a:noFill/>
            </p:spPr>
            <p:txBody>
              <a:bodyPr wrap="square" rtlCol="0">
                <a:spAutoFit/>
              </a:bodyPr>
              <a:lstStyle/>
              <a:p>
                <a:pPr algn="ctr">
                  <a:lnSpc>
                    <a:spcPts val="1800"/>
                  </a:lnSpc>
                </a:pPr>
                <a:r>
                  <a:rPr lang="en-GB" dirty="0"/>
                  <a:t>3</a:t>
                </a:r>
                <a:br>
                  <a:rPr lang="en-GB" dirty="0"/>
                </a:br>
                <a:r>
                  <a:rPr lang="en-GB" dirty="0"/>
                  <a:t>4</a:t>
                </a:r>
              </a:p>
            </p:txBody>
          </p:sp>
          <p:cxnSp>
            <p:nvCxnSpPr>
              <p:cNvPr id="179" name="Straight Connector 178"/>
              <p:cNvCxnSpPr/>
              <p:nvPr/>
            </p:nvCxnSpPr>
            <p:spPr>
              <a:xfrm>
                <a:off x="2474251" y="3090972"/>
                <a:ext cx="126074" cy="0"/>
              </a:xfrm>
              <a:prstGeom prst="line">
                <a:avLst/>
              </a:prstGeom>
              <a:ln w="19050">
                <a:solidFill>
                  <a:schemeClr val="tx1">
                    <a:lumMod val="90000"/>
                    <a:lumOff val="10000"/>
                  </a:schemeClr>
                </a:solidFill>
              </a:ln>
            </p:spPr>
            <p:style>
              <a:lnRef idx="1">
                <a:schemeClr val="accent1"/>
              </a:lnRef>
              <a:fillRef idx="0">
                <a:schemeClr val="accent1"/>
              </a:fillRef>
              <a:effectRef idx="0">
                <a:schemeClr val="accent1"/>
              </a:effectRef>
              <a:fontRef idx="minor">
                <a:schemeClr val="tx1"/>
              </a:fontRef>
            </p:style>
          </p:cxnSp>
        </p:grpSp>
        <p:sp>
          <p:nvSpPr>
            <p:cNvPr id="177" name="TextBox 176"/>
            <p:cNvSpPr txBox="1"/>
            <p:nvPr/>
          </p:nvSpPr>
          <p:spPr>
            <a:xfrm>
              <a:off x="3619481" y="3033320"/>
              <a:ext cx="952519" cy="369332"/>
            </a:xfrm>
            <a:prstGeom prst="rect">
              <a:avLst/>
            </a:prstGeom>
            <a:noFill/>
          </p:spPr>
          <p:txBody>
            <a:bodyPr wrap="square" rtlCol="0">
              <a:spAutoFit/>
            </a:bodyPr>
            <a:lstStyle/>
            <a:p>
              <a:r>
                <a:rPr lang="en-GB" dirty="0"/>
                <a:t>of 20 =</a:t>
              </a:r>
            </a:p>
          </p:txBody>
        </p:sp>
      </p:grpSp>
      <p:grpSp>
        <p:nvGrpSpPr>
          <p:cNvPr id="180" name="Group 179"/>
          <p:cNvGrpSpPr/>
          <p:nvPr/>
        </p:nvGrpSpPr>
        <p:grpSpPr>
          <a:xfrm>
            <a:off x="4748237" y="1834335"/>
            <a:ext cx="1161982" cy="553998"/>
            <a:chOff x="4838822" y="2982520"/>
            <a:chExt cx="1161982" cy="553998"/>
          </a:xfrm>
        </p:grpSpPr>
        <p:grpSp>
          <p:nvGrpSpPr>
            <p:cNvPr id="203" name="Group 202"/>
            <p:cNvGrpSpPr/>
            <p:nvPr/>
          </p:nvGrpSpPr>
          <p:grpSpPr>
            <a:xfrm>
              <a:off x="4838822" y="2982520"/>
              <a:ext cx="293615" cy="553998"/>
              <a:chOff x="2390862" y="2835479"/>
              <a:chExt cx="293615" cy="553998"/>
            </a:xfrm>
          </p:grpSpPr>
          <p:sp>
            <p:nvSpPr>
              <p:cNvPr id="205" name="TextBox 204"/>
              <p:cNvSpPr txBox="1"/>
              <p:nvPr/>
            </p:nvSpPr>
            <p:spPr>
              <a:xfrm>
                <a:off x="2390862" y="2835479"/>
                <a:ext cx="293615" cy="553998"/>
              </a:xfrm>
              <a:prstGeom prst="rect">
                <a:avLst/>
              </a:prstGeom>
              <a:noFill/>
            </p:spPr>
            <p:txBody>
              <a:bodyPr wrap="square" rtlCol="0">
                <a:spAutoFit/>
              </a:bodyPr>
              <a:lstStyle/>
              <a:p>
                <a:pPr algn="ctr">
                  <a:lnSpc>
                    <a:spcPts val="1800"/>
                  </a:lnSpc>
                </a:pPr>
                <a:r>
                  <a:rPr lang="en-GB" dirty="0"/>
                  <a:t>4</a:t>
                </a:r>
                <a:br>
                  <a:rPr lang="en-GB" dirty="0"/>
                </a:br>
                <a:r>
                  <a:rPr lang="en-GB" dirty="0"/>
                  <a:t>5</a:t>
                </a:r>
              </a:p>
            </p:txBody>
          </p:sp>
          <p:cxnSp>
            <p:nvCxnSpPr>
              <p:cNvPr id="206" name="Straight Connector 205"/>
              <p:cNvCxnSpPr/>
              <p:nvPr/>
            </p:nvCxnSpPr>
            <p:spPr>
              <a:xfrm>
                <a:off x="2474251" y="3090972"/>
                <a:ext cx="126074" cy="0"/>
              </a:xfrm>
              <a:prstGeom prst="line">
                <a:avLst/>
              </a:prstGeom>
              <a:ln w="19050">
                <a:solidFill>
                  <a:schemeClr val="tx1">
                    <a:lumMod val="90000"/>
                    <a:lumOff val="10000"/>
                  </a:schemeClr>
                </a:solidFill>
              </a:ln>
            </p:spPr>
            <p:style>
              <a:lnRef idx="1">
                <a:schemeClr val="accent1"/>
              </a:lnRef>
              <a:fillRef idx="0">
                <a:schemeClr val="accent1"/>
              </a:fillRef>
              <a:effectRef idx="0">
                <a:schemeClr val="accent1"/>
              </a:effectRef>
              <a:fontRef idx="minor">
                <a:schemeClr val="tx1"/>
              </a:fontRef>
            </p:style>
          </p:cxnSp>
        </p:grpSp>
        <p:sp>
          <p:nvSpPr>
            <p:cNvPr id="204" name="TextBox 203"/>
            <p:cNvSpPr txBox="1"/>
            <p:nvPr/>
          </p:nvSpPr>
          <p:spPr>
            <a:xfrm>
              <a:off x="5048285" y="3033320"/>
              <a:ext cx="952519" cy="369332"/>
            </a:xfrm>
            <a:prstGeom prst="rect">
              <a:avLst/>
            </a:prstGeom>
            <a:noFill/>
          </p:spPr>
          <p:txBody>
            <a:bodyPr wrap="square" rtlCol="0">
              <a:spAutoFit/>
            </a:bodyPr>
            <a:lstStyle/>
            <a:p>
              <a:r>
                <a:rPr lang="en-GB" dirty="0"/>
                <a:t>of 20 =</a:t>
              </a:r>
            </a:p>
          </p:txBody>
        </p:sp>
      </p:grpSp>
      <p:grpSp>
        <p:nvGrpSpPr>
          <p:cNvPr id="207" name="Group 206"/>
          <p:cNvGrpSpPr/>
          <p:nvPr/>
        </p:nvGrpSpPr>
        <p:grpSpPr>
          <a:xfrm>
            <a:off x="6411570" y="1848490"/>
            <a:ext cx="1269314" cy="553998"/>
            <a:chOff x="6160294" y="2982520"/>
            <a:chExt cx="1269314" cy="553998"/>
          </a:xfrm>
        </p:grpSpPr>
        <p:grpSp>
          <p:nvGrpSpPr>
            <p:cNvPr id="208" name="Group 207"/>
            <p:cNvGrpSpPr/>
            <p:nvPr/>
          </p:nvGrpSpPr>
          <p:grpSpPr>
            <a:xfrm>
              <a:off x="6160294" y="2982520"/>
              <a:ext cx="499586" cy="553998"/>
              <a:chOff x="2390863" y="2835479"/>
              <a:chExt cx="323571" cy="553998"/>
            </a:xfrm>
          </p:grpSpPr>
          <p:sp>
            <p:nvSpPr>
              <p:cNvPr id="210" name="TextBox 209"/>
              <p:cNvSpPr txBox="1"/>
              <p:nvPr/>
            </p:nvSpPr>
            <p:spPr>
              <a:xfrm>
                <a:off x="2390863" y="2835479"/>
                <a:ext cx="323571" cy="553998"/>
              </a:xfrm>
              <a:prstGeom prst="rect">
                <a:avLst/>
              </a:prstGeom>
              <a:noFill/>
            </p:spPr>
            <p:txBody>
              <a:bodyPr wrap="square" rtlCol="0">
                <a:spAutoFit/>
              </a:bodyPr>
              <a:lstStyle/>
              <a:p>
                <a:pPr algn="ctr">
                  <a:lnSpc>
                    <a:spcPts val="1800"/>
                  </a:lnSpc>
                </a:pPr>
                <a:r>
                  <a:rPr lang="en-GB" dirty="0"/>
                  <a:t>6</a:t>
                </a:r>
                <a:br>
                  <a:rPr lang="en-GB" dirty="0"/>
                </a:br>
                <a:r>
                  <a:rPr lang="en-GB" dirty="0"/>
                  <a:t>10</a:t>
                </a:r>
              </a:p>
            </p:txBody>
          </p:sp>
          <p:cxnSp>
            <p:nvCxnSpPr>
              <p:cNvPr id="211" name="Straight Connector 210"/>
              <p:cNvCxnSpPr/>
              <p:nvPr/>
            </p:nvCxnSpPr>
            <p:spPr>
              <a:xfrm>
                <a:off x="2488129" y="3090972"/>
                <a:ext cx="126074" cy="0"/>
              </a:xfrm>
              <a:prstGeom prst="line">
                <a:avLst/>
              </a:prstGeom>
              <a:ln w="19050">
                <a:solidFill>
                  <a:schemeClr val="tx1">
                    <a:lumMod val="90000"/>
                    <a:lumOff val="10000"/>
                  </a:schemeClr>
                </a:solidFill>
              </a:ln>
            </p:spPr>
            <p:style>
              <a:lnRef idx="1">
                <a:schemeClr val="accent1"/>
              </a:lnRef>
              <a:fillRef idx="0">
                <a:schemeClr val="accent1"/>
              </a:fillRef>
              <a:effectRef idx="0">
                <a:schemeClr val="accent1"/>
              </a:effectRef>
              <a:fontRef idx="minor">
                <a:schemeClr val="tx1"/>
              </a:fontRef>
            </p:style>
          </p:cxnSp>
        </p:grpSp>
        <p:sp>
          <p:nvSpPr>
            <p:cNvPr id="209" name="TextBox 208"/>
            <p:cNvSpPr txBox="1"/>
            <p:nvPr/>
          </p:nvSpPr>
          <p:spPr>
            <a:xfrm>
              <a:off x="6477089" y="3033320"/>
              <a:ext cx="952519" cy="369332"/>
            </a:xfrm>
            <a:prstGeom prst="rect">
              <a:avLst/>
            </a:prstGeom>
            <a:noFill/>
          </p:spPr>
          <p:txBody>
            <a:bodyPr wrap="square" rtlCol="0">
              <a:spAutoFit/>
            </a:bodyPr>
            <a:lstStyle/>
            <a:p>
              <a:r>
                <a:rPr lang="en-GB" dirty="0"/>
                <a:t>of 20 =</a:t>
              </a:r>
            </a:p>
          </p:txBody>
        </p:sp>
      </p:grpSp>
      <p:sp>
        <p:nvSpPr>
          <p:cNvPr id="212" name="TextBox 211"/>
          <p:cNvSpPr txBox="1"/>
          <p:nvPr/>
        </p:nvSpPr>
        <p:spPr>
          <a:xfrm>
            <a:off x="2202711" y="1945456"/>
            <a:ext cx="369948" cy="276999"/>
          </a:xfrm>
          <a:prstGeom prst="rect">
            <a:avLst/>
          </a:prstGeom>
          <a:noFill/>
        </p:spPr>
        <p:txBody>
          <a:bodyPr wrap="square" lIns="0" tIns="0" rIns="0" bIns="0" rtlCol="0">
            <a:spAutoFit/>
          </a:bodyPr>
          <a:lstStyle/>
          <a:p>
            <a:pPr algn="ctr"/>
            <a:r>
              <a:rPr lang="en-GB" dirty="0">
                <a:solidFill>
                  <a:srgbClr val="00B050"/>
                </a:solidFill>
                <a:latin typeface="Twinkl" pitchFamily="2" charset="0"/>
              </a:rPr>
              <a:t>20</a:t>
            </a:r>
            <a:endParaRPr lang="en-GB" dirty="0">
              <a:solidFill>
                <a:srgbClr val="00B050"/>
              </a:solidFill>
            </a:endParaRPr>
          </a:p>
        </p:txBody>
      </p:sp>
      <p:sp>
        <p:nvSpPr>
          <p:cNvPr id="213" name="TextBox 212"/>
          <p:cNvSpPr txBox="1"/>
          <p:nvPr/>
        </p:nvSpPr>
        <p:spPr>
          <a:xfrm>
            <a:off x="4016237" y="1950559"/>
            <a:ext cx="326511" cy="276999"/>
          </a:xfrm>
          <a:prstGeom prst="rect">
            <a:avLst/>
          </a:prstGeom>
          <a:noFill/>
        </p:spPr>
        <p:txBody>
          <a:bodyPr wrap="square" lIns="0" tIns="0" rIns="0" bIns="0" rtlCol="0">
            <a:spAutoFit/>
          </a:bodyPr>
          <a:lstStyle/>
          <a:p>
            <a:pPr algn="ctr"/>
            <a:r>
              <a:rPr lang="en-GB" dirty="0">
                <a:solidFill>
                  <a:srgbClr val="00B050"/>
                </a:solidFill>
                <a:latin typeface="Twinkl" pitchFamily="2" charset="0"/>
              </a:rPr>
              <a:t>15</a:t>
            </a:r>
            <a:endParaRPr lang="en-GB" dirty="0">
              <a:solidFill>
                <a:srgbClr val="00B050"/>
              </a:solidFill>
            </a:endParaRPr>
          </a:p>
        </p:txBody>
      </p:sp>
      <p:sp>
        <p:nvSpPr>
          <p:cNvPr id="214" name="TextBox 213"/>
          <p:cNvSpPr txBox="1"/>
          <p:nvPr/>
        </p:nvSpPr>
        <p:spPr>
          <a:xfrm>
            <a:off x="5802623" y="1931301"/>
            <a:ext cx="317059" cy="276999"/>
          </a:xfrm>
          <a:prstGeom prst="rect">
            <a:avLst/>
          </a:prstGeom>
          <a:noFill/>
        </p:spPr>
        <p:txBody>
          <a:bodyPr wrap="square" lIns="0" tIns="0" rIns="0" bIns="0" rtlCol="0">
            <a:spAutoFit/>
          </a:bodyPr>
          <a:lstStyle/>
          <a:p>
            <a:pPr algn="ctr"/>
            <a:r>
              <a:rPr lang="en-GB" dirty="0">
                <a:solidFill>
                  <a:srgbClr val="00B050"/>
                </a:solidFill>
                <a:latin typeface="Twinkl" pitchFamily="2" charset="0"/>
              </a:rPr>
              <a:t>16</a:t>
            </a:r>
            <a:endParaRPr lang="en-GB" dirty="0">
              <a:solidFill>
                <a:srgbClr val="00B050"/>
              </a:solidFill>
            </a:endParaRPr>
          </a:p>
        </p:txBody>
      </p:sp>
      <p:sp>
        <p:nvSpPr>
          <p:cNvPr id="215" name="TextBox 214"/>
          <p:cNvSpPr txBox="1"/>
          <p:nvPr/>
        </p:nvSpPr>
        <p:spPr>
          <a:xfrm>
            <a:off x="7579147" y="1945456"/>
            <a:ext cx="268356" cy="276999"/>
          </a:xfrm>
          <a:prstGeom prst="rect">
            <a:avLst/>
          </a:prstGeom>
          <a:noFill/>
        </p:spPr>
        <p:txBody>
          <a:bodyPr wrap="square" lIns="0" tIns="0" rIns="0" bIns="0" rtlCol="0">
            <a:spAutoFit/>
          </a:bodyPr>
          <a:lstStyle/>
          <a:p>
            <a:pPr algn="ctr"/>
            <a:r>
              <a:rPr lang="en-GB" dirty="0">
                <a:solidFill>
                  <a:srgbClr val="00B050"/>
                </a:solidFill>
                <a:latin typeface="Twinkl" pitchFamily="2" charset="0"/>
              </a:rPr>
              <a:t>12</a:t>
            </a:r>
            <a:endParaRPr lang="en-GB" dirty="0">
              <a:solidFill>
                <a:srgbClr val="00B050"/>
              </a:solidFill>
            </a:endParaRPr>
          </a:p>
        </p:txBody>
      </p:sp>
      <p:sp>
        <p:nvSpPr>
          <p:cNvPr id="57" name="Rectangle 56"/>
          <p:cNvSpPr/>
          <p:nvPr/>
        </p:nvSpPr>
        <p:spPr>
          <a:xfrm>
            <a:off x="445575" y="702863"/>
            <a:ext cx="3506104" cy="355276"/>
          </a:xfrm>
          <a:prstGeom prst="rect">
            <a:avLst/>
          </a:prstGeom>
          <a:solidFill>
            <a:srgbClr val="072F54"/>
          </a:solidFill>
        </p:spPr>
        <p:txBody>
          <a:bodyPr wrap="square" lIns="180000" tIns="36000" rIns="180000" bIns="72000" anchor="ctr">
            <a:spAutoFit/>
          </a:bodyPr>
          <a:lstStyle/>
          <a:p>
            <a:r>
              <a:rPr lang="en-GB" altLang="en-US" sz="1600" b="1" dirty="0">
                <a:solidFill>
                  <a:schemeClr val="bg1"/>
                </a:solidFill>
              </a:rPr>
              <a:t>Calculate Fractions of a Quantity</a:t>
            </a:r>
            <a:endParaRPr lang="en-GB" sz="1600" b="1" dirty="0">
              <a:solidFill>
                <a:schemeClr val="bg1"/>
              </a:solidFill>
            </a:endParaRPr>
          </a:p>
        </p:txBody>
      </p:sp>
      <p:cxnSp>
        <p:nvCxnSpPr>
          <p:cNvPr id="58" name="Straight Connector 57"/>
          <p:cNvCxnSpPr/>
          <p:nvPr/>
        </p:nvCxnSpPr>
        <p:spPr>
          <a:xfrm>
            <a:off x="3951678" y="678917"/>
            <a:ext cx="0" cy="39600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89666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2"/>
                                        </p:tgtEl>
                                        <p:attrNameLst>
                                          <p:attrName>style.visibility</p:attrName>
                                        </p:attrNameLst>
                                      </p:cBhvr>
                                      <p:to>
                                        <p:strVal val="visible"/>
                                      </p:to>
                                    </p:set>
                                    <p:animEffect transition="in" filter="fade">
                                      <p:cBhvr>
                                        <p:cTn id="7" dur="500"/>
                                        <p:tgtEl>
                                          <p:spTgt spid="2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13"/>
                                        </p:tgtEl>
                                        <p:attrNameLst>
                                          <p:attrName>style.visibility</p:attrName>
                                        </p:attrNameLst>
                                      </p:cBhvr>
                                      <p:to>
                                        <p:strVal val="visible"/>
                                      </p:to>
                                    </p:set>
                                    <p:animEffect transition="in" filter="fade">
                                      <p:cBhvr>
                                        <p:cTn id="12" dur="500"/>
                                        <p:tgtEl>
                                          <p:spTgt spid="21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14"/>
                                        </p:tgtEl>
                                        <p:attrNameLst>
                                          <p:attrName>style.visibility</p:attrName>
                                        </p:attrNameLst>
                                      </p:cBhvr>
                                      <p:to>
                                        <p:strVal val="visible"/>
                                      </p:to>
                                    </p:set>
                                    <p:animEffect transition="in" filter="fade">
                                      <p:cBhvr>
                                        <p:cTn id="17" dur="500"/>
                                        <p:tgtEl>
                                          <p:spTgt spid="21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15"/>
                                        </p:tgtEl>
                                        <p:attrNameLst>
                                          <p:attrName>style.visibility</p:attrName>
                                        </p:attrNameLst>
                                      </p:cBhvr>
                                      <p:to>
                                        <p:strVal val="visible"/>
                                      </p:to>
                                    </p:set>
                                    <p:animEffect transition="in" filter="fade">
                                      <p:cBhvr>
                                        <p:cTn id="22" dur="500"/>
                                        <p:tgtEl>
                                          <p:spTgt spid="2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2" grpId="0"/>
      <p:bldP spid="213" grpId="0"/>
      <p:bldP spid="214" grpId="0"/>
      <p:bldP spid="21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830866F-58AA-4213-AFD1-4A7F919ABC8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04094" y="532799"/>
            <a:ext cx="700156" cy="700156"/>
          </a:xfrm>
          <a:prstGeom prst="rect">
            <a:avLst/>
          </a:prstGeom>
        </p:spPr>
      </p:pic>
      <p:sp>
        <p:nvSpPr>
          <p:cNvPr id="97" name="Rectangle 96"/>
          <p:cNvSpPr/>
          <p:nvPr/>
        </p:nvSpPr>
        <p:spPr>
          <a:xfrm>
            <a:off x="3951678" y="702863"/>
            <a:ext cx="976684" cy="355276"/>
          </a:xfrm>
          <a:prstGeom prst="rect">
            <a:avLst/>
          </a:prstGeom>
          <a:solidFill>
            <a:srgbClr val="4EB2E5"/>
          </a:solidFill>
        </p:spPr>
        <p:txBody>
          <a:bodyPr wrap="square" lIns="180000" tIns="36000" rIns="180000" bIns="72000" anchor="ctr">
            <a:spAutoFit/>
          </a:bodyPr>
          <a:lstStyle/>
          <a:p>
            <a:pPr algn="ctr"/>
            <a:r>
              <a:rPr lang="en-GB" altLang="en-US" sz="1600" b="1" dirty="0">
                <a:solidFill>
                  <a:schemeClr val="bg1"/>
                </a:solidFill>
              </a:rPr>
              <a:t>Diving</a:t>
            </a:r>
            <a:endParaRPr lang="en-GB" sz="1600" b="1" dirty="0">
              <a:solidFill>
                <a:schemeClr val="bg1"/>
              </a:solidFill>
            </a:endParaRPr>
          </a:p>
        </p:txBody>
      </p:sp>
      <p:sp>
        <p:nvSpPr>
          <p:cNvPr id="28" name="TextBox 27"/>
          <p:cNvSpPr txBox="1"/>
          <p:nvPr/>
        </p:nvSpPr>
        <p:spPr>
          <a:xfrm>
            <a:off x="755650" y="1274055"/>
            <a:ext cx="7632700" cy="276999"/>
          </a:xfrm>
          <a:prstGeom prst="rect">
            <a:avLst/>
          </a:prstGeom>
          <a:noFill/>
        </p:spPr>
        <p:txBody>
          <a:bodyPr wrap="square" lIns="0" tIns="0" rIns="0" bIns="0" rtlCol="0">
            <a:spAutoFit/>
          </a:bodyPr>
          <a:lstStyle/>
          <a:p>
            <a:r>
              <a:rPr lang="en-GB" dirty="0">
                <a:latin typeface="Twinkl" pitchFamily="2" charset="0"/>
              </a:rPr>
              <a:t>Draw this bar model to find and represent:</a:t>
            </a:r>
          </a:p>
        </p:txBody>
      </p:sp>
      <p:grpSp>
        <p:nvGrpSpPr>
          <p:cNvPr id="170" name="Group 169"/>
          <p:cNvGrpSpPr/>
          <p:nvPr/>
        </p:nvGrpSpPr>
        <p:grpSpPr>
          <a:xfrm>
            <a:off x="1184937" y="2875002"/>
            <a:ext cx="2047721" cy="553998"/>
            <a:chOff x="1813012" y="2982520"/>
            <a:chExt cx="2047721" cy="553998"/>
          </a:xfrm>
        </p:grpSpPr>
        <p:grpSp>
          <p:nvGrpSpPr>
            <p:cNvPr id="171" name="Group 170"/>
            <p:cNvGrpSpPr/>
            <p:nvPr/>
          </p:nvGrpSpPr>
          <p:grpSpPr>
            <a:xfrm>
              <a:off x="1813012" y="2982520"/>
              <a:ext cx="293615" cy="553998"/>
              <a:chOff x="2390862" y="2835479"/>
              <a:chExt cx="293615" cy="553998"/>
            </a:xfrm>
          </p:grpSpPr>
          <p:sp>
            <p:nvSpPr>
              <p:cNvPr id="173" name="TextBox 172"/>
              <p:cNvSpPr txBox="1"/>
              <p:nvPr/>
            </p:nvSpPr>
            <p:spPr>
              <a:xfrm>
                <a:off x="2390862" y="2835479"/>
                <a:ext cx="293615" cy="553998"/>
              </a:xfrm>
              <a:prstGeom prst="rect">
                <a:avLst/>
              </a:prstGeom>
              <a:noFill/>
            </p:spPr>
            <p:txBody>
              <a:bodyPr wrap="square" rtlCol="0">
                <a:spAutoFit/>
              </a:bodyPr>
              <a:lstStyle/>
              <a:p>
                <a:pPr algn="ctr">
                  <a:lnSpc>
                    <a:spcPts val="1800"/>
                  </a:lnSpc>
                </a:pPr>
                <a:r>
                  <a:rPr lang="en-GB" dirty="0"/>
                  <a:t>1</a:t>
                </a:r>
                <a:br>
                  <a:rPr lang="en-GB" dirty="0"/>
                </a:br>
                <a:r>
                  <a:rPr lang="en-GB" dirty="0"/>
                  <a:t>4</a:t>
                </a:r>
              </a:p>
            </p:txBody>
          </p:sp>
          <p:cxnSp>
            <p:nvCxnSpPr>
              <p:cNvPr id="174" name="Straight Connector 173"/>
              <p:cNvCxnSpPr/>
              <p:nvPr/>
            </p:nvCxnSpPr>
            <p:spPr>
              <a:xfrm>
                <a:off x="2474251" y="3090972"/>
                <a:ext cx="126074" cy="0"/>
              </a:xfrm>
              <a:prstGeom prst="line">
                <a:avLst/>
              </a:prstGeom>
              <a:ln w="19050">
                <a:solidFill>
                  <a:schemeClr val="tx1">
                    <a:lumMod val="90000"/>
                    <a:lumOff val="10000"/>
                  </a:schemeClr>
                </a:solidFill>
              </a:ln>
            </p:spPr>
            <p:style>
              <a:lnRef idx="1">
                <a:schemeClr val="accent1"/>
              </a:lnRef>
              <a:fillRef idx="0">
                <a:schemeClr val="accent1"/>
              </a:fillRef>
              <a:effectRef idx="0">
                <a:schemeClr val="accent1"/>
              </a:effectRef>
              <a:fontRef idx="minor">
                <a:schemeClr val="tx1"/>
              </a:fontRef>
            </p:style>
          </p:cxnSp>
        </p:grpSp>
        <p:sp>
          <p:nvSpPr>
            <p:cNvPr id="172" name="TextBox 171"/>
            <p:cNvSpPr txBox="1"/>
            <p:nvPr/>
          </p:nvSpPr>
          <p:spPr>
            <a:xfrm>
              <a:off x="2005057" y="3033320"/>
              <a:ext cx="952519" cy="369332"/>
            </a:xfrm>
            <a:prstGeom prst="rect">
              <a:avLst/>
            </a:prstGeom>
            <a:noFill/>
          </p:spPr>
          <p:txBody>
            <a:bodyPr wrap="square" rtlCol="0">
              <a:spAutoFit/>
            </a:bodyPr>
            <a:lstStyle/>
            <a:p>
              <a:r>
                <a:rPr lang="en-GB" dirty="0"/>
                <a:t>of 36 =</a:t>
              </a:r>
            </a:p>
          </p:txBody>
        </p:sp>
        <p:sp>
          <p:nvSpPr>
            <p:cNvPr id="56" name="TextBox 55"/>
            <p:cNvSpPr txBox="1"/>
            <p:nvPr/>
          </p:nvSpPr>
          <p:spPr>
            <a:xfrm>
              <a:off x="2815286" y="3033319"/>
              <a:ext cx="1045447" cy="369332"/>
            </a:xfrm>
            <a:prstGeom prst="rect">
              <a:avLst/>
            </a:prstGeom>
            <a:noFill/>
          </p:spPr>
          <p:txBody>
            <a:bodyPr wrap="square" rtlCol="0">
              <a:spAutoFit/>
            </a:bodyPr>
            <a:lstStyle/>
            <a:p>
              <a:r>
                <a:rPr lang="en-GB" dirty="0"/>
                <a:t>36 ÷ 4 =</a:t>
              </a:r>
            </a:p>
          </p:txBody>
        </p:sp>
      </p:grpSp>
      <p:sp>
        <p:nvSpPr>
          <p:cNvPr id="212" name="TextBox 211"/>
          <p:cNvSpPr txBox="1"/>
          <p:nvPr/>
        </p:nvSpPr>
        <p:spPr>
          <a:xfrm>
            <a:off x="3162986" y="2971968"/>
            <a:ext cx="249872" cy="276999"/>
          </a:xfrm>
          <a:prstGeom prst="rect">
            <a:avLst/>
          </a:prstGeom>
          <a:noFill/>
        </p:spPr>
        <p:txBody>
          <a:bodyPr wrap="square" lIns="0" tIns="0" rIns="0" bIns="0" rtlCol="0">
            <a:spAutoFit/>
          </a:bodyPr>
          <a:lstStyle/>
          <a:p>
            <a:pPr algn="ctr"/>
            <a:r>
              <a:rPr lang="en-GB" dirty="0">
                <a:solidFill>
                  <a:srgbClr val="00B050"/>
                </a:solidFill>
                <a:latin typeface="Twinkl" pitchFamily="2" charset="0"/>
              </a:rPr>
              <a:t>9</a:t>
            </a:r>
            <a:endParaRPr lang="en-GB" dirty="0">
              <a:solidFill>
                <a:srgbClr val="00B050"/>
              </a:solidFill>
            </a:endParaRPr>
          </a:p>
        </p:txBody>
      </p:sp>
      <p:graphicFrame>
        <p:nvGraphicFramePr>
          <p:cNvPr id="2" name="Table 1"/>
          <p:cNvGraphicFramePr>
            <a:graphicFrameLocks noGrp="1"/>
          </p:cNvGraphicFramePr>
          <p:nvPr>
            <p:extLst>
              <p:ext uri="{D42A27DB-BD31-4B8C-83A1-F6EECF244321}">
                <p14:modId xmlns:p14="http://schemas.microsoft.com/office/powerpoint/2010/main" val="3921944088"/>
              </p:ext>
            </p:extLst>
          </p:nvPr>
        </p:nvGraphicFramePr>
        <p:xfrm>
          <a:off x="1184937" y="1830689"/>
          <a:ext cx="2966480" cy="741680"/>
        </p:xfrm>
        <a:graphic>
          <a:graphicData uri="http://schemas.openxmlformats.org/drawingml/2006/table">
            <a:tbl>
              <a:tblPr>
                <a:tableStyleId>{5C22544A-7EE6-4342-B048-85BDC9FD1C3A}</a:tableStyleId>
              </a:tblPr>
              <a:tblGrid>
                <a:gridCol w="741620">
                  <a:extLst>
                    <a:ext uri="{9D8B030D-6E8A-4147-A177-3AD203B41FA5}">
                      <a16:colId xmlns:a16="http://schemas.microsoft.com/office/drawing/2014/main" val="20000"/>
                    </a:ext>
                  </a:extLst>
                </a:gridCol>
                <a:gridCol w="741620">
                  <a:extLst>
                    <a:ext uri="{9D8B030D-6E8A-4147-A177-3AD203B41FA5}">
                      <a16:colId xmlns:a16="http://schemas.microsoft.com/office/drawing/2014/main" val="20001"/>
                    </a:ext>
                  </a:extLst>
                </a:gridCol>
                <a:gridCol w="741620">
                  <a:extLst>
                    <a:ext uri="{9D8B030D-6E8A-4147-A177-3AD203B41FA5}">
                      <a16:colId xmlns:a16="http://schemas.microsoft.com/office/drawing/2014/main" val="20002"/>
                    </a:ext>
                  </a:extLst>
                </a:gridCol>
                <a:gridCol w="741620">
                  <a:extLst>
                    <a:ext uri="{9D8B030D-6E8A-4147-A177-3AD203B41FA5}">
                      <a16:colId xmlns:a16="http://schemas.microsoft.com/office/drawing/2014/main" val="20003"/>
                    </a:ext>
                  </a:extLst>
                </a:gridCol>
              </a:tblGrid>
              <a:tr h="370840">
                <a:tc gridSpan="4">
                  <a:txBody>
                    <a:bodyPr/>
                    <a:lstStyle/>
                    <a:p>
                      <a:pPr algn="ctr"/>
                      <a:r>
                        <a:rPr lang="en-GB" dirty="0"/>
                        <a:t>36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hMerge="1">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370840">
                <a:tc>
                  <a:txBody>
                    <a:bodyPr/>
                    <a:lstStyle/>
                    <a:p>
                      <a:pPr algn="ctr"/>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bl>
          </a:graphicData>
        </a:graphic>
      </p:graphicFrame>
      <p:grpSp>
        <p:nvGrpSpPr>
          <p:cNvPr id="62" name="Group 61"/>
          <p:cNvGrpSpPr/>
          <p:nvPr/>
        </p:nvGrpSpPr>
        <p:grpSpPr>
          <a:xfrm>
            <a:off x="1176228" y="3606688"/>
            <a:ext cx="1144564" cy="553998"/>
            <a:chOff x="1813012" y="2982520"/>
            <a:chExt cx="1144564" cy="553998"/>
          </a:xfrm>
        </p:grpSpPr>
        <p:grpSp>
          <p:nvGrpSpPr>
            <p:cNvPr id="63" name="Group 62"/>
            <p:cNvGrpSpPr/>
            <p:nvPr/>
          </p:nvGrpSpPr>
          <p:grpSpPr>
            <a:xfrm>
              <a:off x="1813012" y="2982520"/>
              <a:ext cx="293615" cy="553998"/>
              <a:chOff x="2390862" y="2835479"/>
              <a:chExt cx="293615" cy="553998"/>
            </a:xfrm>
          </p:grpSpPr>
          <p:sp>
            <p:nvSpPr>
              <p:cNvPr id="66" name="TextBox 65"/>
              <p:cNvSpPr txBox="1"/>
              <p:nvPr/>
            </p:nvSpPr>
            <p:spPr>
              <a:xfrm>
                <a:off x="2390862" y="2835479"/>
                <a:ext cx="293615" cy="553998"/>
              </a:xfrm>
              <a:prstGeom prst="rect">
                <a:avLst/>
              </a:prstGeom>
              <a:noFill/>
            </p:spPr>
            <p:txBody>
              <a:bodyPr wrap="square" rtlCol="0">
                <a:spAutoFit/>
              </a:bodyPr>
              <a:lstStyle/>
              <a:p>
                <a:pPr algn="ctr">
                  <a:lnSpc>
                    <a:spcPts val="1800"/>
                  </a:lnSpc>
                </a:pPr>
                <a:r>
                  <a:rPr lang="en-GB" dirty="0"/>
                  <a:t>2</a:t>
                </a:r>
                <a:br>
                  <a:rPr lang="en-GB" dirty="0"/>
                </a:br>
                <a:r>
                  <a:rPr lang="en-GB" dirty="0"/>
                  <a:t>4</a:t>
                </a:r>
              </a:p>
            </p:txBody>
          </p:sp>
          <p:cxnSp>
            <p:nvCxnSpPr>
              <p:cNvPr id="67" name="Straight Connector 66"/>
              <p:cNvCxnSpPr/>
              <p:nvPr/>
            </p:nvCxnSpPr>
            <p:spPr>
              <a:xfrm>
                <a:off x="2474251" y="3090972"/>
                <a:ext cx="126074" cy="0"/>
              </a:xfrm>
              <a:prstGeom prst="line">
                <a:avLst/>
              </a:prstGeom>
              <a:ln w="19050">
                <a:solidFill>
                  <a:schemeClr val="tx1">
                    <a:lumMod val="90000"/>
                    <a:lumOff val="10000"/>
                  </a:schemeClr>
                </a:solidFill>
              </a:ln>
            </p:spPr>
            <p:style>
              <a:lnRef idx="1">
                <a:schemeClr val="accent1"/>
              </a:lnRef>
              <a:fillRef idx="0">
                <a:schemeClr val="accent1"/>
              </a:fillRef>
              <a:effectRef idx="0">
                <a:schemeClr val="accent1"/>
              </a:effectRef>
              <a:fontRef idx="minor">
                <a:schemeClr val="tx1"/>
              </a:fontRef>
            </p:style>
          </p:cxnSp>
        </p:grpSp>
        <p:sp>
          <p:nvSpPr>
            <p:cNvPr id="64" name="TextBox 63"/>
            <p:cNvSpPr txBox="1"/>
            <p:nvPr/>
          </p:nvSpPr>
          <p:spPr>
            <a:xfrm>
              <a:off x="2005057" y="3033320"/>
              <a:ext cx="952519" cy="369332"/>
            </a:xfrm>
            <a:prstGeom prst="rect">
              <a:avLst/>
            </a:prstGeom>
            <a:noFill/>
          </p:spPr>
          <p:txBody>
            <a:bodyPr wrap="square" rtlCol="0">
              <a:spAutoFit/>
            </a:bodyPr>
            <a:lstStyle/>
            <a:p>
              <a:r>
                <a:rPr lang="en-GB" dirty="0"/>
                <a:t>of 36 =</a:t>
              </a:r>
            </a:p>
          </p:txBody>
        </p:sp>
      </p:grpSp>
      <p:sp>
        <p:nvSpPr>
          <p:cNvPr id="68" name="TextBox 67"/>
          <p:cNvSpPr txBox="1"/>
          <p:nvPr/>
        </p:nvSpPr>
        <p:spPr>
          <a:xfrm>
            <a:off x="2178501" y="3703654"/>
            <a:ext cx="334335" cy="276999"/>
          </a:xfrm>
          <a:prstGeom prst="rect">
            <a:avLst/>
          </a:prstGeom>
          <a:noFill/>
        </p:spPr>
        <p:txBody>
          <a:bodyPr wrap="square" lIns="0" tIns="0" rIns="0" bIns="0" rtlCol="0">
            <a:spAutoFit/>
          </a:bodyPr>
          <a:lstStyle/>
          <a:p>
            <a:pPr algn="ctr"/>
            <a:r>
              <a:rPr lang="en-GB" dirty="0">
                <a:solidFill>
                  <a:srgbClr val="00B050"/>
                </a:solidFill>
                <a:latin typeface="Twinkl" pitchFamily="2" charset="0"/>
              </a:rPr>
              <a:t>18</a:t>
            </a:r>
            <a:endParaRPr lang="en-GB" dirty="0">
              <a:solidFill>
                <a:srgbClr val="00B050"/>
              </a:solidFill>
            </a:endParaRPr>
          </a:p>
        </p:txBody>
      </p:sp>
      <p:grpSp>
        <p:nvGrpSpPr>
          <p:cNvPr id="69" name="Group 68"/>
          <p:cNvGrpSpPr/>
          <p:nvPr/>
        </p:nvGrpSpPr>
        <p:grpSpPr>
          <a:xfrm>
            <a:off x="1176228" y="4344265"/>
            <a:ext cx="1144564" cy="553998"/>
            <a:chOff x="1813012" y="2982520"/>
            <a:chExt cx="1144564" cy="553998"/>
          </a:xfrm>
        </p:grpSpPr>
        <p:grpSp>
          <p:nvGrpSpPr>
            <p:cNvPr id="70" name="Group 69"/>
            <p:cNvGrpSpPr/>
            <p:nvPr/>
          </p:nvGrpSpPr>
          <p:grpSpPr>
            <a:xfrm>
              <a:off x="1813012" y="2982520"/>
              <a:ext cx="293615" cy="553998"/>
              <a:chOff x="2390862" y="2835479"/>
              <a:chExt cx="293615" cy="553998"/>
            </a:xfrm>
          </p:grpSpPr>
          <p:sp>
            <p:nvSpPr>
              <p:cNvPr id="72" name="TextBox 71"/>
              <p:cNvSpPr txBox="1"/>
              <p:nvPr/>
            </p:nvSpPr>
            <p:spPr>
              <a:xfrm>
                <a:off x="2390862" y="2835479"/>
                <a:ext cx="293615" cy="553998"/>
              </a:xfrm>
              <a:prstGeom prst="rect">
                <a:avLst/>
              </a:prstGeom>
              <a:noFill/>
            </p:spPr>
            <p:txBody>
              <a:bodyPr wrap="square" rtlCol="0">
                <a:spAutoFit/>
              </a:bodyPr>
              <a:lstStyle/>
              <a:p>
                <a:pPr algn="ctr">
                  <a:lnSpc>
                    <a:spcPts val="1800"/>
                  </a:lnSpc>
                </a:pPr>
                <a:r>
                  <a:rPr lang="en-GB" dirty="0"/>
                  <a:t>3</a:t>
                </a:r>
                <a:br>
                  <a:rPr lang="en-GB" dirty="0"/>
                </a:br>
                <a:r>
                  <a:rPr lang="en-GB" dirty="0"/>
                  <a:t>4</a:t>
                </a:r>
              </a:p>
            </p:txBody>
          </p:sp>
          <p:cxnSp>
            <p:nvCxnSpPr>
              <p:cNvPr id="73" name="Straight Connector 72"/>
              <p:cNvCxnSpPr/>
              <p:nvPr/>
            </p:nvCxnSpPr>
            <p:spPr>
              <a:xfrm>
                <a:off x="2474251" y="3090972"/>
                <a:ext cx="126074" cy="0"/>
              </a:xfrm>
              <a:prstGeom prst="line">
                <a:avLst/>
              </a:prstGeom>
              <a:ln w="19050">
                <a:solidFill>
                  <a:schemeClr val="tx1">
                    <a:lumMod val="90000"/>
                    <a:lumOff val="10000"/>
                  </a:schemeClr>
                </a:solidFill>
              </a:ln>
            </p:spPr>
            <p:style>
              <a:lnRef idx="1">
                <a:schemeClr val="accent1"/>
              </a:lnRef>
              <a:fillRef idx="0">
                <a:schemeClr val="accent1"/>
              </a:fillRef>
              <a:effectRef idx="0">
                <a:schemeClr val="accent1"/>
              </a:effectRef>
              <a:fontRef idx="minor">
                <a:schemeClr val="tx1"/>
              </a:fontRef>
            </p:style>
          </p:cxnSp>
        </p:grpSp>
        <p:sp>
          <p:nvSpPr>
            <p:cNvPr id="71" name="TextBox 70"/>
            <p:cNvSpPr txBox="1"/>
            <p:nvPr/>
          </p:nvSpPr>
          <p:spPr>
            <a:xfrm>
              <a:off x="2005057" y="3033320"/>
              <a:ext cx="952519" cy="369332"/>
            </a:xfrm>
            <a:prstGeom prst="rect">
              <a:avLst/>
            </a:prstGeom>
            <a:noFill/>
          </p:spPr>
          <p:txBody>
            <a:bodyPr wrap="square" rtlCol="0">
              <a:spAutoFit/>
            </a:bodyPr>
            <a:lstStyle/>
            <a:p>
              <a:r>
                <a:rPr lang="en-GB" dirty="0"/>
                <a:t>of 36 =</a:t>
              </a:r>
            </a:p>
          </p:txBody>
        </p:sp>
      </p:grpSp>
      <p:sp>
        <p:nvSpPr>
          <p:cNvPr id="74" name="TextBox 73"/>
          <p:cNvSpPr txBox="1"/>
          <p:nvPr/>
        </p:nvSpPr>
        <p:spPr>
          <a:xfrm>
            <a:off x="2178501" y="4441231"/>
            <a:ext cx="334335" cy="276999"/>
          </a:xfrm>
          <a:prstGeom prst="rect">
            <a:avLst/>
          </a:prstGeom>
          <a:noFill/>
        </p:spPr>
        <p:txBody>
          <a:bodyPr wrap="square" lIns="0" tIns="0" rIns="0" bIns="0" rtlCol="0">
            <a:spAutoFit/>
          </a:bodyPr>
          <a:lstStyle/>
          <a:p>
            <a:pPr algn="ctr"/>
            <a:r>
              <a:rPr lang="en-GB" dirty="0">
                <a:solidFill>
                  <a:srgbClr val="00B050"/>
                </a:solidFill>
                <a:latin typeface="Twinkl" pitchFamily="2" charset="0"/>
              </a:rPr>
              <a:t>27</a:t>
            </a:r>
            <a:endParaRPr lang="en-GB" dirty="0">
              <a:solidFill>
                <a:srgbClr val="00B050"/>
              </a:solidFill>
            </a:endParaRPr>
          </a:p>
        </p:txBody>
      </p:sp>
      <p:grpSp>
        <p:nvGrpSpPr>
          <p:cNvPr id="75" name="Group 74"/>
          <p:cNvGrpSpPr/>
          <p:nvPr/>
        </p:nvGrpSpPr>
        <p:grpSpPr>
          <a:xfrm>
            <a:off x="1176228" y="5082440"/>
            <a:ext cx="1144564" cy="553998"/>
            <a:chOff x="1813012" y="2982520"/>
            <a:chExt cx="1144564" cy="553998"/>
          </a:xfrm>
        </p:grpSpPr>
        <p:grpSp>
          <p:nvGrpSpPr>
            <p:cNvPr id="76" name="Group 75"/>
            <p:cNvGrpSpPr/>
            <p:nvPr/>
          </p:nvGrpSpPr>
          <p:grpSpPr>
            <a:xfrm>
              <a:off x="1813012" y="2982520"/>
              <a:ext cx="293615" cy="553998"/>
              <a:chOff x="2390862" y="2835479"/>
              <a:chExt cx="293615" cy="553998"/>
            </a:xfrm>
          </p:grpSpPr>
          <p:sp>
            <p:nvSpPr>
              <p:cNvPr id="78" name="TextBox 77"/>
              <p:cNvSpPr txBox="1"/>
              <p:nvPr/>
            </p:nvSpPr>
            <p:spPr>
              <a:xfrm>
                <a:off x="2390862" y="2835479"/>
                <a:ext cx="293615" cy="553998"/>
              </a:xfrm>
              <a:prstGeom prst="rect">
                <a:avLst/>
              </a:prstGeom>
              <a:noFill/>
            </p:spPr>
            <p:txBody>
              <a:bodyPr wrap="square" rtlCol="0">
                <a:spAutoFit/>
              </a:bodyPr>
              <a:lstStyle/>
              <a:p>
                <a:pPr algn="ctr">
                  <a:lnSpc>
                    <a:spcPts val="1800"/>
                  </a:lnSpc>
                </a:pPr>
                <a:r>
                  <a:rPr lang="en-GB" dirty="0"/>
                  <a:t>4</a:t>
                </a:r>
                <a:br>
                  <a:rPr lang="en-GB" dirty="0"/>
                </a:br>
                <a:r>
                  <a:rPr lang="en-GB" dirty="0"/>
                  <a:t>4</a:t>
                </a:r>
              </a:p>
            </p:txBody>
          </p:sp>
          <p:cxnSp>
            <p:nvCxnSpPr>
              <p:cNvPr id="79" name="Straight Connector 78"/>
              <p:cNvCxnSpPr/>
              <p:nvPr/>
            </p:nvCxnSpPr>
            <p:spPr>
              <a:xfrm>
                <a:off x="2474251" y="3090972"/>
                <a:ext cx="126074" cy="0"/>
              </a:xfrm>
              <a:prstGeom prst="line">
                <a:avLst/>
              </a:prstGeom>
              <a:ln w="19050">
                <a:solidFill>
                  <a:schemeClr val="tx1">
                    <a:lumMod val="90000"/>
                    <a:lumOff val="10000"/>
                  </a:schemeClr>
                </a:solidFill>
              </a:ln>
            </p:spPr>
            <p:style>
              <a:lnRef idx="1">
                <a:schemeClr val="accent1"/>
              </a:lnRef>
              <a:fillRef idx="0">
                <a:schemeClr val="accent1"/>
              </a:fillRef>
              <a:effectRef idx="0">
                <a:schemeClr val="accent1"/>
              </a:effectRef>
              <a:fontRef idx="minor">
                <a:schemeClr val="tx1"/>
              </a:fontRef>
            </p:style>
          </p:cxnSp>
        </p:grpSp>
        <p:sp>
          <p:nvSpPr>
            <p:cNvPr id="77" name="TextBox 76"/>
            <p:cNvSpPr txBox="1"/>
            <p:nvPr/>
          </p:nvSpPr>
          <p:spPr>
            <a:xfrm>
              <a:off x="2005057" y="3033320"/>
              <a:ext cx="952519" cy="369332"/>
            </a:xfrm>
            <a:prstGeom prst="rect">
              <a:avLst/>
            </a:prstGeom>
            <a:noFill/>
          </p:spPr>
          <p:txBody>
            <a:bodyPr wrap="square" rtlCol="0">
              <a:spAutoFit/>
            </a:bodyPr>
            <a:lstStyle/>
            <a:p>
              <a:r>
                <a:rPr lang="en-GB" dirty="0"/>
                <a:t>of 36 =</a:t>
              </a:r>
            </a:p>
          </p:txBody>
        </p:sp>
      </p:grpSp>
      <p:sp>
        <p:nvSpPr>
          <p:cNvPr id="80" name="TextBox 79"/>
          <p:cNvSpPr txBox="1"/>
          <p:nvPr/>
        </p:nvSpPr>
        <p:spPr>
          <a:xfrm>
            <a:off x="2178501" y="5179406"/>
            <a:ext cx="334335" cy="276999"/>
          </a:xfrm>
          <a:prstGeom prst="rect">
            <a:avLst/>
          </a:prstGeom>
          <a:noFill/>
        </p:spPr>
        <p:txBody>
          <a:bodyPr wrap="square" lIns="0" tIns="0" rIns="0" bIns="0" rtlCol="0">
            <a:spAutoFit/>
          </a:bodyPr>
          <a:lstStyle/>
          <a:p>
            <a:pPr algn="ctr"/>
            <a:r>
              <a:rPr lang="en-GB" dirty="0">
                <a:solidFill>
                  <a:srgbClr val="00B050"/>
                </a:solidFill>
                <a:latin typeface="Twinkl" pitchFamily="2" charset="0"/>
              </a:rPr>
              <a:t>36</a:t>
            </a:r>
            <a:endParaRPr lang="en-GB" dirty="0">
              <a:solidFill>
                <a:srgbClr val="00B050"/>
              </a:solidFill>
            </a:endParaRPr>
          </a:p>
        </p:txBody>
      </p:sp>
      <p:graphicFrame>
        <p:nvGraphicFramePr>
          <p:cNvPr id="81" name="Table 80"/>
          <p:cNvGraphicFramePr>
            <a:graphicFrameLocks noGrp="1"/>
          </p:cNvGraphicFramePr>
          <p:nvPr>
            <p:extLst>
              <p:ext uri="{D42A27DB-BD31-4B8C-83A1-F6EECF244321}">
                <p14:modId xmlns:p14="http://schemas.microsoft.com/office/powerpoint/2010/main" val="2982845133"/>
              </p:ext>
            </p:extLst>
          </p:nvPr>
        </p:nvGraphicFramePr>
        <p:xfrm>
          <a:off x="1184937" y="1830689"/>
          <a:ext cx="2966480" cy="741680"/>
        </p:xfrm>
        <a:graphic>
          <a:graphicData uri="http://schemas.openxmlformats.org/drawingml/2006/table">
            <a:tbl>
              <a:tblPr>
                <a:tableStyleId>{5C22544A-7EE6-4342-B048-85BDC9FD1C3A}</a:tableStyleId>
              </a:tblPr>
              <a:tblGrid>
                <a:gridCol w="741620">
                  <a:extLst>
                    <a:ext uri="{9D8B030D-6E8A-4147-A177-3AD203B41FA5}">
                      <a16:colId xmlns:a16="http://schemas.microsoft.com/office/drawing/2014/main" val="20000"/>
                    </a:ext>
                  </a:extLst>
                </a:gridCol>
                <a:gridCol w="741620">
                  <a:extLst>
                    <a:ext uri="{9D8B030D-6E8A-4147-A177-3AD203B41FA5}">
                      <a16:colId xmlns:a16="http://schemas.microsoft.com/office/drawing/2014/main" val="20001"/>
                    </a:ext>
                  </a:extLst>
                </a:gridCol>
                <a:gridCol w="741620">
                  <a:extLst>
                    <a:ext uri="{9D8B030D-6E8A-4147-A177-3AD203B41FA5}">
                      <a16:colId xmlns:a16="http://schemas.microsoft.com/office/drawing/2014/main" val="20002"/>
                    </a:ext>
                  </a:extLst>
                </a:gridCol>
                <a:gridCol w="741620">
                  <a:extLst>
                    <a:ext uri="{9D8B030D-6E8A-4147-A177-3AD203B41FA5}">
                      <a16:colId xmlns:a16="http://schemas.microsoft.com/office/drawing/2014/main" val="20003"/>
                    </a:ext>
                  </a:extLst>
                </a:gridCol>
              </a:tblGrid>
              <a:tr h="370840">
                <a:tc gridSpan="4">
                  <a:txBody>
                    <a:bodyPr/>
                    <a:lstStyle/>
                    <a:p>
                      <a:pPr algn="ctr"/>
                      <a:r>
                        <a:rPr lang="en-GB" dirty="0"/>
                        <a:t>36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hMerge="1">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370840">
                <a:tc>
                  <a:txBody>
                    <a:bodyPr/>
                    <a:lstStyle/>
                    <a:p>
                      <a:pPr algn="ctr"/>
                      <a:r>
                        <a:rPr lang="en-US" dirty="0">
                          <a:solidFill>
                            <a:srgbClr val="00B050"/>
                          </a:solidFill>
                        </a:rPr>
                        <a:t>9</a:t>
                      </a:r>
                      <a:endParaRPr lang="en-GB" dirty="0">
                        <a:solidFill>
                          <a:srgbClr val="00B05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60000"/>
                        <a:lumOff val="4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solidFill>
                            <a:schemeClr val="tx1">
                              <a:lumMod val="90000"/>
                              <a:lumOff val="10000"/>
                            </a:schemeClr>
                          </a:solidFill>
                        </a:rPr>
                        <a:t>9</a:t>
                      </a:r>
                      <a:endParaRPr lang="en-GB" dirty="0">
                        <a:solidFill>
                          <a:schemeClr val="tx1">
                            <a:lumMod val="90000"/>
                            <a:lumOff val="1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solidFill>
                            <a:schemeClr val="tx1">
                              <a:lumMod val="90000"/>
                              <a:lumOff val="10000"/>
                            </a:schemeClr>
                          </a:solidFill>
                        </a:rPr>
                        <a:t>9</a:t>
                      </a:r>
                      <a:endParaRPr lang="en-GB" dirty="0">
                        <a:solidFill>
                          <a:schemeClr val="tx1">
                            <a:lumMod val="90000"/>
                            <a:lumOff val="1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solidFill>
                            <a:schemeClr val="tx1">
                              <a:lumMod val="90000"/>
                              <a:lumOff val="10000"/>
                            </a:schemeClr>
                          </a:solidFill>
                        </a:rPr>
                        <a:t>9</a:t>
                      </a:r>
                      <a:endParaRPr lang="en-GB" dirty="0">
                        <a:solidFill>
                          <a:schemeClr val="tx1">
                            <a:lumMod val="90000"/>
                            <a:lumOff val="1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bl>
          </a:graphicData>
        </a:graphic>
      </p:graphicFrame>
      <p:graphicFrame>
        <p:nvGraphicFramePr>
          <p:cNvPr id="82" name="Table 81"/>
          <p:cNvGraphicFramePr>
            <a:graphicFrameLocks noGrp="1"/>
          </p:cNvGraphicFramePr>
          <p:nvPr>
            <p:extLst>
              <p:ext uri="{D42A27DB-BD31-4B8C-83A1-F6EECF244321}">
                <p14:modId xmlns:p14="http://schemas.microsoft.com/office/powerpoint/2010/main" val="3441641277"/>
              </p:ext>
            </p:extLst>
          </p:nvPr>
        </p:nvGraphicFramePr>
        <p:xfrm>
          <a:off x="1184937" y="1830689"/>
          <a:ext cx="2966480" cy="741680"/>
        </p:xfrm>
        <a:graphic>
          <a:graphicData uri="http://schemas.openxmlformats.org/drawingml/2006/table">
            <a:tbl>
              <a:tblPr>
                <a:tableStyleId>{5C22544A-7EE6-4342-B048-85BDC9FD1C3A}</a:tableStyleId>
              </a:tblPr>
              <a:tblGrid>
                <a:gridCol w="741620">
                  <a:extLst>
                    <a:ext uri="{9D8B030D-6E8A-4147-A177-3AD203B41FA5}">
                      <a16:colId xmlns:a16="http://schemas.microsoft.com/office/drawing/2014/main" val="20000"/>
                    </a:ext>
                  </a:extLst>
                </a:gridCol>
                <a:gridCol w="741620">
                  <a:extLst>
                    <a:ext uri="{9D8B030D-6E8A-4147-A177-3AD203B41FA5}">
                      <a16:colId xmlns:a16="http://schemas.microsoft.com/office/drawing/2014/main" val="20001"/>
                    </a:ext>
                  </a:extLst>
                </a:gridCol>
                <a:gridCol w="741620">
                  <a:extLst>
                    <a:ext uri="{9D8B030D-6E8A-4147-A177-3AD203B41FA5}">
                      <a16:colId xmlns:a16="http://schemas.microsoft.com/office/drawing/2014/main" val="20002"/>
                    </a:ext>
                  </a:extLst>
                </a:gridCol>
                <a:gridCol w="741620">
                  <a:extLst>
                    <a:ext uri="{9D8B030D-6E8A-4147-A177-3AD203B41FA5}">
                      <a16:colId xmlns:a16="http://schemas.microsoft.com/office/drawing/2014/main" val="20003"/>
                    </a:ext>
                  </a:extLst>
                </a:gridCol>
              </a:tblGrid>
              <a:tr h="370840">
                <a:tc gridSpan="4">
                  <a:txBody>
                    <a:bodyPr/>
                    <a:lstStyle/>
                    <a:p>
                      <a:pPr algn="ctr"/>
                      <a:r>
                        <a:rPr lang="en-GB" dirty="0"/>
                        <a:t>36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hMerge="1">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370840">
                <a:tc>
                  <a:txBody>
                    <a:bodyPr/>
                    <a:lstStyle/>
                    <a:p>
                      <a:pPr algn="ctr"/>
                      <a:r>
                        <a:rPr lang="en-US" dirty="0">
                          <a:solidFill>
                            <a:srgbClr val="00B050"/>
                          </a:solidFill>
                        </a:rPr>
                        <a:t>9</a:t>
                      </a:r>
                      <a:endParaRPr lang="en-GB" dirty="0">
                        <a:solidFill>
                          <a:srgbClr val="00B05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60000"/>
                        <a:lumOff val="4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solidFill>
                            <a:srgbClr val="00B050"/>
                          </a:solidFill>
                        </a:rPr>
                        <a:t>9</a:t>
                      </a:r>
                      <a:endParaRPr lang="en-GB" dirty="0">
                        <a:solidFill>
                          <a:srgbClr val="00B05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60000"/>
                        <a:lumOff val="4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solidFill>
                            <a:schemeClr val="tx1">
                              <a:lumMod val="90000"/>
                              <a:lumOff val="10000"/>
                            </a:schemeClr>
                          </a:solidFill>
                        </a:rPr>
                        <a:t>9</a:t>
                      </a:r>
                      <a:endParaRPr lang="en-GB" dirty="0">
                        <a:solidFill>
                          <a:schemeClr val="tx1">
                            <a:lumMod val="90000"/>
                            <a:lumOff val="1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solidFill>
                            <a:schemeClr val="tx1">
                              <a:lumMod val="90000"/>
                              <a:lumOff val="10000"/>
                            </a:schemeClr>
                          </a:solidFill>
                        </a:rPr>
                        <a:t>9</a:t>
                      </a:r>
                      <a:endParaRPr lang="en-GB" dirty="0">
                        <a:solidFill>
                          <a:schemeClr val="tx1">
                            <a:lumMod val="90000"/>
                            <a:lumOff val="1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bl>
          </a:graphicData>
        </a:graphic>
      </p:graphicFrame>
      <p:graphicFrame>
        <p:nvGraphicFramePr>
          <p:cNvPr id="83" name="Table 82"/>
          <p:cNvGraphicFramePr>
            <a:graphicFrameLocks noGrp="1"/>
          </p:cNvGraphicFramePr>
          <p:nvPr>
            <p:extLst>
              <p:ext uri="{D42A27DB-BD31-4B8C-83A1-F6EECF244321}">
                <p14:modId xmlns:p14="http://schemas.microsoft.com/office/powerpoint/2010/main" val="1012161451"/>
              </p:ext>
            </p:extLst>
          </p:nvPr>
        </p:nvGraphicFramePr>
        <p:xfrm>
          <a:off x="1184937" y="1830689"/>
          <a:ext cx="2966480" cy="741680"/>
        </p:xfrm>
        <a:graphic>
          <a:graphicData uri="http://schemas.openxmlformats.org/drawingml/2006/table">
            <a:tbl>
              <a:tblPr>
                <a:tableStyleId>{5C22544A-7EE6-4342-B048-85BDC9FD1C3A}</a:tableStyleId>
              </a:tblPr>
              <a:tblGrid>
                <a:gridCol w="741620">
                  <a:extLst>
                    <a:ext uri="{9D8B030D-6E8A-4147-A177-3AD203B41FA5}">
                      <a16:colId xmlns:a16="http://schemas.microsoft.com/office/drawing/2014/main" val="20000"/>
                    </a:ext>
                  </a:extLst>
                </a:gridCol>
                <a:gridCol w="741620">
                  <a:extLst>
                    <a:ext uri="{9D8B030D-6E8A-4147-A177-3AD203B41FA5}">
                      <a16:colId xmlns:a16="http://schemas.microsoft.com/office/drawing/2014/main" val="20001"/>
                    </a:ext>
                  </a:extLst>
                </a:gridCol>
                <a:gridCol w="741620">
                  <a:extLst>
                    <a:ext uri="{9D8B030D-6E8A-4147-A177-3AD203B41FA5}">
                      <a16:colId xmlns:a16="http://schemas.microsoft.com/office/drawing/2014/main" val="20002"/>
                    </a:ext>
                  </a:extLst>
                </a:gridCol>
                <a:gridCol w="741620">
                  <a:extLst>
                    <a:ext uri="{9D8B030D-6E8A-4147-A177-3AD203B41FA5}">
                      <a16:colId xmlns:a16="http://schemas.microsoft.com/office/drawing/2014/main" val="20003"/>
                    </a:ext>
                  </a:extLst>
                </a:gridCol>
              </a:tblGrid>
              <a:tr h="370840">
                <a:tc gridSpan="4">
                  <a:txBody>
                    <a:bodyPr/>
                    <a:lstStyle/>
                    <a:p>
                      <a:pPr algn="ctr"/>
                      <a:r>
                        <a:rPr lang="en-GB" dirty="0"/>
                        <a:t>36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hMerge="1">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370840">
                <a:tc>
                  <a:txBody>
                    <a:bodyPr/>
                    <a:lstStyle/>
                    <a:p>
                      <a:pPr algn="ctr"/>
                      <a:r>
                        <a:rPr lang="en-US" dirty="0">
                          <a:solidFill>
                            <a:srgbClr val="00B050"/>
                          </a:solidFill>
                        </a:rPr>
                        <a:t>9</a:t>
                      </a:r>
                      <a:endParaRPr lang="en-GB" dirty="0">
                        <a:solidFill>
                          <a:srgbClr val="00B05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60000"/>
                        <a:lumOff val="4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solidFill>
                            <a:srgbClr val="00B050"/>
                          </a:solidFill>
                        </a:rPr>
                        <a:t>9</a:t>
                      </a:r>
                      <a:endParaRPr lang="en-GB" dirty="0">
                        <a:solidFill>
                          <a:srgbClr val="00B05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60000"/>
                        <a:lumOff val="4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solidFill>
                            <a:srgbClr val="00B050"/>
                          </a:solidFill>
                        </a:rPr>
                        <a:t>9</a:t>
                      </a:r>
                      <a:endParaRPr lang="en-GB" dirty="0">
                        <a:solidFill>
                          <a:srgbClr val="00B05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60000"/>
                        <a:lumOff val="4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solidFill>
                            <a:schemeClr val="tx1">
                              <a:lumMod val="90000"/>
                              <a:lumOff val="10000"/>
                            </a:schemeClr>
                          </a:solidFill>
                        </a:rPr>
                        <a:t>9</a:t>
                      </a:r>
                      <a:endParaRPr lang="en-GB" dirty="0">
                        <a:solidFill>
                          <a:schemeClr val="tx1">
                            <a:lumMod val="90000"/>
                            <a:lumOff val="1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bl>
          </a:graphicData>
        </a:graphic>
      </p:graphicFrame>
      <p:graphicFrame>
        <p:nvGraphicFramePr>
          <p:cNvPr id="84" name="Table 83"/>
          <p:cNvGraphicFramePr>
            <a:graphicFrameLocks noGrp="1"/>
          </p:cNvGraphicFramePr>
          <p:nvPr>
            <p:extLst>
              <p:ext uri="{D42A27DB-BD31-4B8C-83A1-F6EECF244321}">
                <p14:modId xmlns:p14="http://schemas.microsoft.com/office/powerpoint/2010/main" val="3589233931"/>
              </p:ext>
            </p:extLst>
          </p:nvPr>
        </p:nvGraphicFramePr>
        <p:xfrm>
          <a:off x="1184937" y="1830689"/>
          <a:ext cx="2966480" cy="741680"/>
        </p:xfrm>
        <a:graphic>
          <a:graphicData uri="http://schemas.openxmlformats.org/drawingml/2006/table">
            <a:tbl>
              <a:tblPr>
                <a:tableStyleId>{5C22544A-7EE6-4342-B048-85BDC9FD1C3A}</a:tableStyleId>
              </a:tblPr>
              <a:tblGrid>
                <a:gridCol w="741620">
                  <a:extLst>
                    <a:ext uri="{9D8B030D-6E8A-4147-A177-3AD203B41FA5}">
                      <a16:colId xmlns:a16="http://schemas.microsoft.com/office/drawing/2014/main" val="20000"/>
                    </a:ext>
                  </a:extLst>
                </a:gridCol>
                <a:gridCol w="741620">
                  <a:extLst>
                    <a:ext uri="{9D8B030D-6E8A-4147-A177-3AD203B41FA5}">
                      <a16:colId xmlns:a16="http://schemas.microsoft.com/office/drawing/2014/main" val="20001"/>
                    </a:ext>
                  </a:extLst>
                </a:gridCol>
                <a:gridCol w="741620">
                  <a:extLst>
                    <a:ext uri="{9D8B030D-6E8A-4147-A177-3AD203B41FA5}">
                      <a16:colId xmlns:a16="http://schemas.microsoft.com/office/drawing/2014/main" val="20002"/>
                    </a:ext>
                  </a:extLst>
                </a:gridCol>
                <a:gridCol w="741620">
                  <a:extLst>
                    <a:ext uri="{9D8B030D-6E8A-4147-A177-3AD203B41FA5}">
                      <a16:colId xmlns:a16="http://schemas.microsoft.com/office/drawing/2014/main" val="20003"/>
                    </a:ext>
                  </a:extLst>
                </a:gridCol>
              </a:tblGrid>
              <a:tr h="370840">
                <a:tc gridSpan="4">
                  <a:txBody>
                    <a:bodyPr/>
                    <a:lstStyle/>
                    <a:p>
                      <a:pPr algn="ctr"/>
                      <a:r>
                        <a:rPr lang="en-GB" dirty="0"/>
                        <a:t>36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hMerge="1">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370840">
                <a:tc>
                  <a:txBody>
                    <a:bodyPr/>
                    <a:lstStyle/>
                    <a:p>
                      <a:pPr algn="ctr"/>
                      <a:r>
                        <a:rPr lang="en-US" dirty="0">
                          <a:solidFill>
                            <a:srgbClr val="00B050"/>
                          </a:solidFill>
                        </a:rPr>
                        <a:t>9</a:t>
                      </a:r>
                      <a:endParaRPr lang="en-GB" dirty="0">
                        <a:solidFill>
                          <a:srgbClr val="00B05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60000"/>
                        <a:lumOff val="4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solidFill>
                            <a:srgbClr val="00B050"/>
                          </a:solidFill>
                        </a:rPr>
                        <a:t>9</a:t>
                      </a:r>
                      <a:endParaRPr lang="en-GB" dirty="0">
                        <a:solidFill>
                          <a:srgbClr val="00B05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60000"/>
                        <a:lumOff val="4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solidFill>
                            <a:srgbClr val="00B050"/>
                          </a:solidFill>
                        </a:rPr>
                        <a:t>9</a:t>
                      </a:r>
                      <a:endParaRPr lang="en-GB" dirty="0">
                        <a:solidFill>
                          <a:srgbClr val="00B05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60000"/>
                        <a:lumOff val="4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solidFill>
                            <a:srgbClr val="00B050"/>
                          </a:solidFill>
                        </a:rPr>
                        <a:t>9</a:t>
                      </a:r>
                      <a:endParaRPr lang="en-GB" dirty="0">
                        <a:solidFill>
                          <a:srgbClr val="00B05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60000"/>
                        <a:lumOff val="40000"/>
                      </a:schemeClr>
                    </a:solidFill>
                  </a:tcPr>
                </a:tc>
                <a:extLst>
                  <a:ext uri="{0D108BD9-81ED-4DB2-BD59-A6C34878D82A}">
                    <a16:rowId xmlns:a16="http://schemas.microsoft.com/office/drawing/2014/main" val="10001"/>
                  </a:ext>
                </a:extLst>
              </a:tr>
            </a:tbl>
          </a:graphicData>
        </a:graphic>
      </p:graphicFrame>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66143" y="2730319"/>
            <a:ext cx="4049441" cy="3329492"/>
          </a:xfrm>
          <a:prstGeom prst="rect">
            <a:avLst/>
          </a:prstGeom>
        </p:spPr>
      </p:pic>
      <p:sp>
        <p:nvSpPr>
          <p:cNvPr id="38" name="Rectangle 37"/>
          <p:cNvSpPr/>
          <p:nvPr/>
        </p:nvSpPr>
        <p:spPr>
          <a:xfrm>
            <a:off x="445575" y="702863"/>
            <a:ext cx="3506104" cy="355276"/>
          </a:xfrm>
          <a:prstGeom prst="rect">
            <a:avLst/>
          </a:prstGeom>
          <a:solidFill>
            <a:srgbClr val="072F54"/>
          </a:solidFill>
        </p:spPr>
        <p:txBody>
          <a:bodyPr wrap="square" lIns="180000" tIns="36000" rIns="180000" bIns="72000" anchor="ctr">
            <a:spAutoFit/>
          </a:bodyPr>
          <a:lstStyle/>
          <a:p>
            <a:r>
              <a:rPr lang="en-GB" altLang="en-US" sz="1600" b="1" dirty="0">
                <a:solidFill>
                  <a:schemeClr val="bg1"/>
                </a:solidFill>
              </a:rPr>
              <a:t>Calculate Fractions of a Quantity</a:t>
            </a:r>
            <a:endParaRPr lang="en-GB" sz="1600" b="1" dirty="0">
              <a:solidFill>
                <a:schemeClr val="bg1"/>
              </a:solidFill>
            </a:endParaRPr>
          </a:p>
        </p:txBody>
      </p:sp>
      <p:cxnSp>
        <p:nvCxnSpPr>
          <p:cNvPr id="39" name="Straight Connector 38"/>
          <p:cNvCxnSpPr/>
          <p:nvPr/>
        </p:nvCxnSpPr>
        <p:spPr>
          <a:xfrm>
            <a:off x="3951678" y="678917"/>
            <a:ext cx="0" cy="39600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71573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1"/>
                                        </p:tgtEl>
                                        <p:attrNameLst>
                                          <p:attrName>style.visibility</p:attrName>
                                        </p:attrNameLst>
                                      </p:cBhvr>
                                      <p:to>
                                        <p:strVal val="visible"/>
                                      </p:to>
                                    </p:set>
                                    <p:animEffect transition="in" filter="fade">
                                      <p:cBhvr>
                                        <p:cTn id="7" dur="500"/>
                                        <p:tgtEl>
                                          <p:spTgt spid="81"/>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12"/>
                                        </p:tgtEl>
                                        <p:attrNameLst>
                                          <p:attrName>style.visibility</p:attrName>
                                        </p:attrNameLst>
                                      </p:cBhvr>
                                      <p:to>
                                        <p:strVal val="visible"/>
                                      </p:to>
                                    </p:set>
                                    <p:animEffect transition="in" filter="fade">
                                      <p:cBhvr>
                                        <p:cTn id="11" dur="500"/>
                                        <p:tgtEl>
                                          <p:spTgt spid="212"/>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82"/>
                                        </p:tgtEl>
                                        <p:attrNameLst>
                                          <p:attrName>style.visibility</p:attrName>
                                        </p:attrNameLst>
                                      </p:cBhvr>
                                      <p:to>
                                        <p:strVal val="visible"/>
                                      </p:to>
                                    </p:set>
                                    <p:animEffect transition="in" filter="fade">
                                      <p:cBhvr>
                                        <p:cTn id="16" dur="500"/>
                                        <p:tgtEl>
                                          <p:spTgt spid="82"/>
                                        </p:tgtEl>
                                      </p:cBhvr>
                                    </p:animEffect>
                                  </p:childTnLst>
                                </p:cTn>
                              </p:par>
                            </p:childTnLst>
                          </p:cTn>
                        </p:par>
                        <p:par>
                          <p:cTn id="17" fill="hold">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68"/>
                                        </p:tgtEl>
                                        <p:attrNameLst>
                                          <p:attrName>style.visibility</p:attrName>
                                        </p:attrNameLst>
                                      </p:cBhvr>
                                      <p:to>
                                        <p:strVal val="visible"/>
                                      </p:to>
                                    </p:set>
                                    <p:animEffect transition="in" filter="fade">
                                      <p:cBhvr>
                                        <p:cTn id="20" dur="500"/>
                                        <p:tgtEl>
                                          <p:spTgt spid="68"/>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83"/>
                                        </p:tgtEl>
                                        <p:attrNameLst>
                                          <p:attrName>style.visibility</p:attrName>
                                        </p:attrNameLst>
                                      </p:cBhvr>
                                      <p:to>
                                        <p:strVal val="visible"/>
                                      </p:to>
                                    </p:set>
                                    <p:animEffect transition="in" filter="fade">
                                      <p:cBhvr>
                                        <p:cTn id="25" dur="500"/>
                                        <p:tgtEl>
                                          <p:spTgt spid="83"/>
                                        </p:tgtEl>
                                      </p:cBhvr>
                                    </p:animEffect>
                                  </p:childTnLst>
                                </p:cTn>
                              </p:par>
                            </p:childTnLst>
                          </p:cTn>
                        </p:par>
                        <p:par>
                          <p:cTn id="26" fill="hold">
                            <p:stCondLst>
                              <p:cond delay="500"/>
                            </p:stCondLst>
                            <p:childTnLst>
                              <p:par>
                                <p:cTn id="27" presetID="10" presetClass="entr" presetSubtype="0" fill="hold" grpId="0" nodeType="afterEffect">
                                  <p:stCondLst>
                                    <p:cond delay="0"/>
                                  </p:stCondLst>
                                  <p:childTnLst>
                                    <p:set>
                                      <p:cBhvr>
                                        <p:cTn id="28" dur="1" fill="hold">
                                          <p:stCondLst>
                                            <p:cond delay="0"/>
                                          </p:stCondLst>
                                        </p:cTn>
                                        <p:tgtEl>
                                          <p:spTgt spid="74"/>
                                        </p:tgtEl>
                                        <p:attrNameLst>
                                          <p:attrName>style.visibility</p:attrName>
                                        </p:attrNameLst>
                                      </p:cBhvr>
                                      <p:to>
                                        <p:strVal val="visible"/>
                                      </p:to>
                                    </p:set>
                                    <p:animEffect transition="in" filter="fade">
                                      <p:cBhvr>
                                        <p:cTn id="29" dur="500"/>
                                        <p:tgtEl>
                                          <p:spTgt spid="74"/>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84"/>
                                        </p:tgtEl>
                                        <p:attrNameLst>
                                          <p:attrName>style.visibility</p:attrName>
                                        </p:attrNameLst>
                                      </p:cBhvr>
                                      <p:to>
                                        <p:strVal val="visible"/>
                                      </p:to>
                                    </p:set>
                                    <p:animEffect transition="in" filter="fade">
                                      <p:cBhvr>
                                        <p:cTn id="34" dur="500"/>
                                        <p:tgtEl>
                                          <p:spTgt spid="84"/>
                                        </p:tgtEl>
                                      </p:cBhvr>
                                    </p:animEffect>
                                  </p:childTnLst>
                                </p:cTn>
                              </p:par>
                            </p:childTnLst>
                          </p:cTn>
                        </p:par>
                        <p:par>
                          <p:cTn id="35" fill="hold">
                            <p:stCondLst>
                              <p:cond delay="500"/>
                            </p:stCondLst>
                            <p:childTnLst>
                              <p:par>
                                <p:cTn id="36" presetID="10" presetClass="entr" presetSubtype="0" fill="hold" grpId="0" nodeType="afterEffect">
                                  <p:stCondLst>
                                    <p:cond delay="0"/>
                                  </p:stCondLst>
                                  <p:childTnLst>
                                    <p:set>
                                      <p:cBhvr>
                                        <p:cTn id="37" dur="1" fill="hold">
                                          <p:stCondLst>
                                            <p:cond delay="0"/>
                                          </p:stCondLst>
                                        </p:cTn>
                                        <p:tgtEl>
                                          <p:spTgt spid="80"/>
                                        </p:tgtEl>
                                        <p:attrNameLst>
                                          <p:attrName>style.visibility</p:attrName>
                                        </p:attrNameLst>
                                      </p:cBhvr>
                                      <p:to>
                                        <p:strVal val="visible"/>
                                      </p:to>
                                    </p:set>
                                    <p:animEffect transition="in" filter="fade">
                                      <p:cBhvr>
                                        <p:cTn id="38" dur="500"/>
                                        <p:tgtEl>
                                          <p:spTgt spid="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2" grpId="0"/>
      <p:bldP spid="68" grpId="0"/>
      <p:bldP spid="74" grpId="0"/>
      <p:bldP spid="8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830866F-58AA-4213-AFD1-4A7F919ABC8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04094" y="532799"/>
            <a:ext cx="700156" cy="700156"/>
          </a:xfrm>
          <a:prstGeom prst="rect">
            <a:avLst/>
          </a:prstGeom>
        </p:spPr>
      </p:pic>
      <p:sp>
        <p:nvSpPr>
          <p:cNvPr id="97" name="Rectangle 96"/>
          <p:cNvSpPr/>
          <p:nvPr/>
        </p:nvSpPr>
        <p:spPr>
          <a:xfrm>
            <a:off x="3951678" y="702863"/>
            <a:ext cx="976684" cy="355276"/>
          </a:xfrm>
          <a:prstGeom prst="rect">
            <a:avLst/>
          </a:prstGeom>
          <a:solidFill>
            <a:srgbClr val="4EB2E5"/>
          </a:solidFill>
        </p:spPr>
        <p:txBody>
          <a:bodyPr wrap="square" lIns="180000" tIns="36000" rIns="180000" bIns="72000" anchor="ctr">
            <a:spAutoFit/>
          </a:bodyPr>
          <a:lstStyle/>
          <a:p>
            <a:pPr algn="ctr"/>
            <a:r>
              <a:rPr lang="en-GB" altLang="en-US" sz="1600" b="1" dirty="0">
                <a:solidFill>
                  <a:schemeClr val="bg1"/>
                </a:solidFill>
              </a:rPr>
              <a:t>Diving</a:t>
            </a:r>
            <a:endParaRPr lang="en-GB" sz="1600" b="1" dirty="0">
              <a:solidFill>
                <a:schemeClr val="bg1"/>
              </a:solidFill>
            </a:endParaRPr>
          </a:p>
        </p:txBody>
      </p:sp>
      <p:grpSp>
        <p:nvGrpSpPr>
          <p:cNvPr id="171" name="Group 170"/>
          <p:cNvGrpSpPr/>
          <p:nvPr/>
        </p:nvGrpSpPr>
        <p:grpSpPr>
          <a:xfrm>
            <a:off x="1798998" y="1867848"/>
            <a:ext cx="293615" cy="553998"/>
            <a:chOff x="2390862" y="2835479"/>
            <a:chExt cx="293615" cy="553998"/>
          </a:xfrm>
        </p:grpSpPr>
        <p:sp>
          <p:nvSpPr>
            <p:cNvPr id="173" name="TextBox 172"/>
            <p:cNvSpPr txBox="1"/>
            <p:nvPr/>
          </p:nvSpPr>
          <p:spPr>
            <a:xfrm>
              <a:off x="2390862" y="2835479"/>
              <a:ext cx="293615" cy="553998"/>
            </a:xfrm>
            <a:prstGeom prst="rect">
              <a:avLst/>
            </a:prstGeom>
            <a:noFill/>
          </p:spPr>
          <p:txBody>
            <a:bodyPr wrap="square" rtlCol="0">
              <a:spAutoFit/>
            </a:bodyPr>
            <a:lstStyle/>
            <a:p>
              <a:pPr algn="ctr">
                <a:lnSpc>
                  <a:spcPts val="1800"/>
                </a:lnSpc>
              </a:pPr>
              <a:r>
                <a:rPr lang="en-GB" dirty="0"/>
                <a:t>3</a:t>
              </a:r>
            </a:p>
            <a:p>
              <a:pPr algn="ctr">
                <a:lnSpc>
                  <a:spcPts val="1800"/>
                </a:lnSpc>
              </a:pPr>
              <a:r>
                <a:rPr lang="en-GB" dirty="0"/>
                <a:t>8</a:t>
              </a:r>
            </a:p>
          </p:txBody>
        </p:sp>
        <p:cxnSp>
          <p:nvCxnSpPr>
            <p:cNvPr id="174" name="Straight Connector 173"/>
            <p:cNvCxnSpPr/>
            <p:nvPr/>
          </p:nvCxnSpPr>
          <p:spPr>
            <a:xfrm>
              <a:off x="2474251" y="3090972"/>
              <a:ext cx="126074" cy="0"/>
            </a:xfrm>
            <a:prstGeom prst="line">
              <a:avLst/>
            </a:prstGeom>
            <a:ln w="19050">
              <a:solidFill>
                <a:schemeClr val="tx1">
                  <a:lumMod val="90000"/>
                  <a:lumOff val="10000"/>
                </a:schemeClr>
              </a:solidFill>
            </a:ln>
          </p:spPr>
          <p:style>
            <a:lnRef idx="1">
              <a:schemeClr val="accent1"/>
            </a:lnRef>
            <a:fillRef idx="0">
              <a:schemeClr val="accent1"/>
            </a:fillRef>
            <a:effectRef idx="0">
              <a:schemeClr val="accent1"/>
            </a:effectRef>
            <a:fontRef idx="minor">
              <a:schemeClr val="tx1"/>
            </a:fontRef>
          </p:style>
        </p:cxnSp>
      </p:grpSp>
      <p:graphicFrame>
        <p:nvGraphicFramePr>
          <p:cNvPr id="2" name="Table 1"/>
          <p:cNvGraphicFramePr>
            <a:graphicFrameLocks noGrp="1"/>
          </p:cNvGraphicFramePr>
          <p:nvPr>
            <p:extLst>
              <p:ext uri="{D42A27DB-BD31-4B8C-83A1-F6EECF244321}">
                <p14:modId xmlns:p14="http://schemas.microsoft.com/office/powerpoint/2010/main" val="97869207"/>
              </p:ext>
            </p:extLst>
          </p:nvPr>
        </p:nvGraphicFramePr>
        <p:xfrm>
          <a:off x="1155529" y="4658556"/>
          <a:ext cx="3780536" cy="741680"/>
        </p:xfrm>
        <a:graphic>
          <a:graphicData uri="http://schemas.openxmlformats.org/drawingml/2006/table">
            <a:tbl>
              <a:tblPr>
                <a:tableStyleId>{5C22544A-7EE6-4342-B048-85BDC9FD1C3A}</a:tableStyleId>
              </a:tblPr>
              <a:tblGrid>
                <a:gridCol w="472567">
                  <a:extLst>
                    <a:ext uri="{9D8B030D-6E8A-4147-A177-3AD203B41FA5}">
                      <a16:colId xmlns:a16="http://schemas.microsoft.com/office/drawing/2014/main" val="20000"/>
                    </a:ext>
                  </a:extLst>
                </a:gridCol>
                <a:gridCol w="472567">
                  <a:extLst>
                    <a:ext uri="{9D8B030D-6E8A-4147-A177-3AD203B41FA5}">
                      <a16:colId xmlns:a16="http://schemas.microsoft.com/office/drawing/2014/main" val="20001"/>
                    </a:ext>
                  </a:extLst>
                </a:gridCol>
                <a:gridCol w="472567">
                  <a:extLst>
                    <a:ext uri="{9D8B030D-6E8A-4147-A177-3AD203B41FA5}">
                      <a16:colId xmlns:a16="http://schemas.microsoft.com/office/drawing/2014/main" val="20002"/>
                    </a:ext>
                  </a:extLst>
                </a:gridCol>
                <a:gridCol w="472567">
                  <a:extLst>
                    <a:ext uri="{9D8B030D-6E8A-4147-A177-3AD203B41FA5}">
                      <a16:colId xmlns:a16="http://schemas.microsoft.com/office/drawing/2014/main" val="20003"/>
                    </a:ext>
                  </a:extLst>
                </a:gridCol>
                <a:gridCol w="472567">
                  <a:extLst>
                    <a:ext uri="{9D8B030D-6E8A-4147-A177-3AD203B41FA5}">
                      <a16:colId xmlns:a16="http://schemas.microsoft.com/office/drawing/2014/main" val="20004"/>
                    </a:ext>
                  </a:extLst>
                </a:gridCol>
                <a:gridCol w="472567">
                  <a:extLst>
                    <a:ext uri="{9D8B030D-6E8A-4147-A177-3AD203B41FA5}">
                      <a16:colId xmlns:a16="http://schemas.microsoft.com/office/drawing/2014/main" val="20005"/>
                    </a:ext>
                  </a:extLst>
                </a:gridCol>
                <a:gridCol w="472567">
                  <a:extLst>
                    <a:ext uri="{9D8B030D-6E8A-4147-A177-3AD203B41FA5}">
                      <a16:colId xmlns:a16="http://schemas.microsoft.com/office/drawing/2014/main" val="20006"/>
                    </a:ext>
                  </a:extLst>
                </a:gridCol>
                <a:gridCol w="472567">
                  <a:extLst>
                    <a:ext uri="{9D8B030D-6E8A-4147-A177-3AD203B41FA5}">
                      <a16:colId xmlns:a16="http://schemas.microsoft.com/office/drawing/2014/main" val="20007"/>
                    </a:ext>
                  </a:extLst>
                </a:gridCol>
              </a:tblGrid>
              <a:tr h="370840">
                <a:tc gridSpan="8">
                  <a:txBody>
                    <a:bodyPr/>
                    <a:lstStyle/>
                    <a:p>
                      <a:pPr algn="ctr"/>
                      <a:r>
                        <a:rPr lang="en-GB" dirty="0"/>
                        <a:t>400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hMerge="1">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hMerge="1">
                  <a:txBody>
                    <a:bodyPr/>
                    <a:lstStyle/>
                    <a:p>
                      <a:pPr algn="ctr"/>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hMerge="1">
                  <a:txBody>
                    <a:bodyPr/>
                    <a:lstStyle/>
                    <a:p>
                      <a:pPr algn="ctr"/>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hMerge="1">
                  <a:txBody>
                    <a:bodyPr/>
                    <a:lstStyle/>
                    <a:p>
                      <a:pPr algn="ctr"/>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extLst>
                  <a:ext uri="{0D108BD9-81ED-4DB2-BD59-A6C34878D82A}">
                    <a16:rowId xmlns:a16="http://schemas.microsoft.com/office/drawing/2014/main" val="10000"/>
                  </a:ext>
                </a:extLst>
              </a:tr>
              <a:tr h="370840">
                <a:tc>
                  <a:txBody>
                    <a:bodyPr/>
                    <a:lstStyle/>
                    <a:p>
                      <a:pPr algn="ctr"/>
                      <a:r>
                        <a:rPr lang="en-GB" dirty="0"/>
                        <a:t>50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dirty="0"/>
                        <a:t>50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dirty="0"/>
                        <a:t>50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dirty="0"/>
                        <a:t>50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dirty="0"/>
                        <a:t>50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dirty="0"/>
                        <a:t>50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dirty="0"/>
                        <a:t>50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dirty="0"/>
                        <a:t>50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bl>
          </a:graphicData>
        </a:graphic>
      </p:graphicFrame>
      <p:sp>
        <p:nvSpPr>
          <p:cNvPr id="3" name="Rectangle 2"/>
          <p:cNvSpPr/>
          <p:nvPr/>
        </p:nvSpPr>
        <p:spPr>
          <a:xfrm>
            <a:off x="694266" y="1375534"/>
            <a:ext cx="4885267" cy="369332"/>
          </a:xfrm>
          <a:prstGeom prst="rect">
            <a:avLst/>
          </a:prstGeom>
        </p:spPr>
        <p:txBody>
          <a:bodyPr wrap="square">
            <a:spAutoFit/>
          </a:bodyPr>
          <a:lstStyle/>
          <a:p>
            <a:r>
              <a:rPr lang="en-GB" dirty="0">
                <a:latin typeface="Twinkl" pitchFamily="2" charset="0"/>
              </a:rPr>
              <a:t>Draw a bar model to help solve this problem.</a:t>
            </a:r>
            <a:endParaRPr lang="en-GB" dirty="0"/>
          </a:p>
        </p:txBody>
      </p:sp>
      <p:sp>
        <p:nvSpPr>
          <p:cNvPr id="39" name="Rectangle 38"/>
          <p:cNvSpPr/>
          <p:nvPr/>
        </p:nvSpPr>
        <p:spPr>
          <a:xfrm>
            <a:off x="694265" y="1916076"/>
            <a:ext cx="6197601" cy="369332"/>
          </a:xfrm>
          <a:prstGeom prst="rect">
            <a:avLst/>
          </a:prstGeom>
        </p:spPr>
        <p:txBody>
          <a:bodyPr wrap="square">
            <a:spAutoFit/>
          </a:bodyPr>
          <a:lstStyle/>
          <a:p>
            <a:pPr>
              <a:spcAft>
                <a:spcPts val="600"/>
              </a:spcAft>
            </a:pPr>
            <a:r>
              <a:rPr lang="en-GB" dirty="0">
                <a:latin typeface="Twinkl" pitchFamily="2" charset="0"/>
              </a:rPr>
              <a:t>Mary uses    of a 400g bag of flour to make some cakes.  </a:t>
            </a:r>
          </a:p>
        </p:txBody>
      </p:sp>
      <p:sp>
        <p:nvSpPr>
          <p:cNvPr id="40" name="Rectangle 39"/>
          <p:cNvSpPr/>
          <p:nvPr/>
        </p:nvSpPr>
        <p:spPr>
          <a:xfrm>
            <a:off x="694265" y="2518891"/>
            <a:ext cx="3257413" cy="1985159"/>
          </a:xfrm>
          <a:prstGeom prst="rect">
            <a:avLst/>
          </a:prstGeom>
        </p:spPr>
        <p:txBody>
          <a:bodyPr wrap="square">
            <a:spAutoFit/>
          </a:bodyPr>
          <a:lstStyle/>
          <a:p>
            <a:pPr>
              <a:spcAft>
                <a:spcPts val="600"/>
              </a:spcAft>
            </a:pPr>
            <a:r>
              <a:rPr lang="en-GB" dirty="0">
                <a:latin typeface="Twinkl" pitchFamily="2" charset="0"/>
              </a:rPr>
              <a:t>a)  How many grams of flour </a:t>
            </a:r>
            <a:br>
              <a:rPr lang="en-GB" dirty="0">
                <a:latin typeface="Twinkl" pitchFamily="2" charset="0"/>
              </a:rPr>
            </a:br>
            <a:r>
              <a:rPr lang="en-GB" dirty="0">
                <a:latin typeface="Twinkl" pitchFamily="2" charset="0"/>
              </a:rPr>
              <a:t>     did Mary use?</a:t>
            </a:r>
          </a:p>
          <a:p>
            <a:pPr>
              <a:spcAft>
                <a:spcPts val="600"/>
              </a:spcAft>
            </a:pPr>
            <a:r>
              <a:rPr lang="en-GB" dirty="0">
                <a:solidFill>
                  <a:srgbClr val="00B050"/>
                </a:solidFill>
                <a:latin typeface="Twinkl" pitchFamily="2" charset="0"/>
              </a:rPr>
              <a:t>     150g</a:t>
            </a:r>
          </a:p>
          <a:p>
            <a:pPr>
              <a:spcAft>
                <a:spcPts val="600"/>
              </a:spcAft>
            </a:pPr>
            <a:r>
              <a:rPr lang="en-GB" dirty="0">
                <a:latin typeface="Twinkl" pitchFamily="2" charset="0"/>
              </a:rPr>
              <a:t>b)  How many grams of flour </a:t>
            </a:r>
            <a:br>
              <a:rPr lang="en-GB" dirty="0">
                <a:latin typeface="Twinkl" pitchFamily="2" charset="0"/>
              </a:rPr>
            </a:br>
            <a:r>
              <a:rPr lang="en-GB" dirty="0">
                <a:latin typeface="Twinkl" pitchFamily="2" charset="0"/>
              </a:rPr>
              <a:t>     were left in the bag?</a:t>
            </a:r>
          </a:p>
          <a:p>
            <a:pPr>
              <a:spcAft>
                <a:spcPts val="600"/>
              </a:spcAft>
            </a:pPr>
            <a:r>
              <a:rPr lang="en-GB" dirty="0">
                <a:solidFill>
                  <a:srgbClr val="00B050"/>
                </a:solidFill>
                <a:latin typeface="Twinkl" pitchFamily="2" charset="0"/>
              </a:rPr>
              <a:t>     250g</a:t>
            </a: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53986" y="2921213"/>
            <a:ext cx="1923018" cy="2920787"/>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85601" y="4676812"/>
            <a:ext cx="1236986" cy="1381088"/>
          </a:xfrm>
          <a:prstGeom prst="rect">
            <a:avLst/>
          </a:prstGeom>
        </p:spPr>
      </p:pic>
      <p:sp>
        <p:nvSpPr>
          <p:cNvPr id="15" name="Rectangle 14"/>
          <p:cNvSpPr/>
          <p:nvPr/>
        </p:nvSpPr>
        <p:spPr>
          <a:xfrm>
            <a:off x="445575" y="702863"/>
            <a:ext cx="3506104" cy="355276"/>
          </a:xfrm>
          <a:prstGeom prst="rect">
            <a:avLst/>
          </a:prstGeom>
          <a:solidFill>
            <a:srgbClr val="072F54"/>
          </a:solidFill>
        </p:spPr>
        <p:txBody>
          <a:bodyPr wrap="square" lIns="180000" tIns="36000" rIns="180000" bIns="72000" anchor="ctr">
            <a:spAutoFit/>
          </a:bodyPr>
          <a:lstStyle/>
          <a:p>
            <a:r>
              <a:rPr lang="en-GB" altLang="en-US" sz="1600" b="1" dirty="0">
                <a:solidFill>
                  <a:schemeClr val="bg1"/>
                </a:solidFill>
              </a:rPr>
              <a:t>Calculate Fractions of a Quantity</a:t>
            </a:r>
            <a:endParaRPr lang="en-GB" sz="1600" b="1" dirty="0">
              <a:solidFill>
                <a:schemeClr val="bg1"/>
              </a:solidFill>
            </a:endParaRPr>
          </a:p>
        </p:txBody>
      </p:sp>
      <p:cxnSp>
        <p:nvCxnSpPr>
          <p:cNvPr id="16" name="Straight Connector 15"/>
          <p:cNvCxnSpPr/>
          <p:nvPr/>
        </p:nvCxnSpPr>
        <p:spPr>
          <a:xfrm>
            <a:off x="3951678" y="678917"/>
            <a:ext cx="0" cy="39600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5456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0">
                                            <p:txEl>
                                              <p:pRg st="1" end="1"/>
                                            </p:txEl>
                                          </p:spTgt>
                                        </p:tgtEl>
                                        <p:attrNameLst>
                                          <p:attrName>style.visibility</p:attrName>
                                        </p:attrNameLst>
                                      </p:cBhvr>
                                      <p:to>
                                        <p:strVal val="visible"/>
                                      </p:to>
                                    </p:set>
                                    <p:animEffect transition="in" filter="fade">
                                      <p:cBhvr>
                                        <p:cTn id="12" dur="500"/>
                                        <p:tgtEl>
                                          <p:spTgt spid="4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0">
                                            <p:txEl>
                                              <p:pRg st="3" end="3"/>
                                            </p:txEl>
                                          </p:spTgt>
                                        </p:tgtEl>
                                        <p:attrNameLst>
                                          <p:attrName>style.visibility</p:attrName>
                                        </p:attrNameLst>
                                      </p:cBhvr>
                                      <p:to>
                                        <p:strVal val="visible"/>
                                      </p:to>
                                    </p:set>
                                    <p:animEffect transition="in" filter="fade">
                                      <p:cBhvr>
                                        <p:cTn id="17" dur="500"/>
                                        <p:tgtEl>
                                          <p:spTgt spid="40">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35"/>
          <p:cNvSpPr/>
          <p:nvPr/>
        </p:nvSpPr>
        <p:spPr>
          <a:xfrm>
            <a:off x="1180278" y="2060712"/>
            <a:ext cx="1463861" cy="4350604"/>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6" name="Picture 6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02250" y="532799"/>
            <a:ext cx="702000" cy="702000"/>
          </a:xfrm>
          <a:prstGeom prst="rect">
            <a:avLst/>
          </a:prstGeom>
        </p:spPr>
      </p:pic>
      <p:sp>
        <p:nvSpPr>
          <p:cNvPr id="30" name="Rectangle 29"/>
          <p:cNvSpPr/>
          <p:nvPr/>
        </p:nvSpPr>
        <p:spPr>
          <a:xfrm>
            <a:off x="3951678" y="702863"/>
            <a:ext cx="1063301" cy="355276"/>
          </a:xfrm>
          <a:prstGeom prst="rect">
            <a:avLst/>
          </a:prstGeom>
          <a:solidFill>
            <a:srgbClr val="007AC3"/>
          </a:solidFill>
        </p:spPr>
        <p:txBody>
          <a:bodyPr wrap="square" lIns="180000" tIns="36000" rIns="180000" bIns="72000" anchor="ctr">
            <a:spAutoFit/>
          </a:bodyPr>
          <a:lstStyle/>
          <a:p>
            <a:pPr algn="ctr"/>
            <a:r>
              <a:rPr lang="en-GB" altLang="en-US" sz="1600" b="1" dirty="0">
                <a:solidFill>
                  <a:schemeClr val="bg1"/>
                </a:solidFill>
              </a:rPr>
              <a:t>Deeper</a:t>
            </a:r>
            <a:endParaRPr lang="en-GB" sz="1600" b="1" dirty="0">
              <a:solidFill>
                <a:schemeClr val="bg1"/>
              </a:solidFill>
            </a:endParaRPr>
          </a:p>
        </p:txBody>
      </p:sp>
      <p:sp>
        <p:nvSpPr>
          <p:cNvPr id="2" name="Rectangle 1"/>
          <p:cNvSpPr/>
          <p:nvPr/>
        </p:nvSpPr>
        <p:spPr>
          <a:xfrm>
            <a:off x="712124" y="1373201"/>
            <a:ext cx="3825086" cy="369332"/>
          </a:xfrm>
          <a:prstGeom prst="rect">
            <a:avLst/>
          </a:prstGeom>
        </p:spPr>
        <p:txBody>
          <a:bodyPr wrap="none">
            <a:spAutoFit/>
          </a:bodyPr>
          <a:lstStyle/>
          <a:p>
            <a:pPr>
              <a:spcAft>
                <a:spcPts val="600"/>
              </a:spcAft>
            </a:pPr>
            <a:r>
              <a:rPr lang="en-GB" dirty="0">
                <a:latin typeface="Twinkl" pitchFamily="2" charset="0"/>
              </a:rPr>
              <a:t>Which is the odd one out and why?</a:t>
            </a:r>
          </a:p>
        </p:txBody>
      </p:sp>
      <p:grpSp>
        <p:nvGrpSpPr>
          <p:cNvPr id="4" name="Group 3"/>
          <p:cNvGrpSpPr/>
          <p:nvPr/>
        </p:nvGrpSpPr>
        <p:grpSpPr>
          <a:xfrm>
            <a:off x="1253354" y="2167493"/>
            <a:ext cx="1119748" cy="553998"/>
            <a:chOff x="1401485" y="2147248"/>
            <a:chExt cx="1119748" cy="553998"/>
          </a:xfrm>
        </p:grpSpPr>
        <p:grpSp>
          <p:nvGrpSpPr>
            <p:cNvPr id="10" name="Group 9"/>
            <p:cNvGrpSpPr/>
            <p:nvPr/>
          </p:nvGrpSpPr>
          <p:grpSpPr>
            <a:xfrm>
              <a:off x="1401485" y="2147248"/>
              <a:ext cx="293615" cy="553998"/>
              <a:chOff x="2390862" y="2835479"/>
              <a:chExt cx="293615" cy="553998"/>
            </a:xfrm>
          </p:grpSpPr>
          <p:sp>
            <p:nvSpPr>
              <p:cNvPr id="11" name="TextBox 10"/>
              <p:cNvSpPr txBox="1"/>
              <p:nvPr/>
            </p:nvSpPr>
            <p:spPr>
              <a:xfrm>
                <a:off x="2390862" y="2835479"/>
                <a:ext cx="293615" cy="553998"/>
              </a:xfrm>
              <a:prstGeom prst="rect">
                <a:avLst/>
              </a:prstGeom>
              <a:noFill/>
            </p:spPr>
            <p:txBody>
              <a:bodyPr wrap="square" rtlCol="0">
                <a:spAutoFit/>
              </a:bodyPr>
              <a:lstStyle/>
              <a:p>
                <a:pPr algn="ctr">
                  <a:lnSpc>
                    <a:spcPts val="1800"/>
                  </a:lnSpc>
                </a:pPr>
                <a:r>
                  <a:rPr lang="en-GB" dirty="0"/>
                  <a:t>3</a:t>
                </a:r>
              </a:p>
              <a:p>
                <a:pPr algn="ctr">
                  <a:lnSpc>
                    <a:spcPts val="1800"/>
                  </a:lnSpc>
                </a:pPr>
                <a:r>
                  <a:rPr lang="en-GB" dirty="0"/>
                  <a:t>5</a:t>
                </a:r>
              </a:p>
            </p:txBody>
          </p:sp>
          <p:cxnSp>
            <p:nvCxnSpPr>
              <p:cNvPr id="12" name="Straight Connector 11"/>
              <p:cNvCxnSpPr/>
              <p:nvPr/>
            </p:nvCxnSpPr>
            <p:spPr>
              <a:xfrm>
                <a:off x="2474251" y="3090972"/>
                <a:ext cx="126074" cy="0"/>
              </a:xfrm>
              <a:prstGeom prst="line">
                <a:avLst/>
              </a:prstGeom>
              <a:ln w="19050">
                <a:solidFill>
                  <a:schemeClr val="tx1">
                    <a:lumMod val="90000"/>
                    <a:lumOff val="10000"/>
                  </a:schemeClr>
                </a:solidFill>
              </a:ln>
            </p:spPr>
            <p:style>
              <a:lnRef idx="1">
                <a:schemeClr val="accent1"/>
              </a:lnRef>
              <a:fillRef idx="0">
                <a:schemeClr val="accent1"/>
              </a:fillRef>
              <a:effectRef idx="0">
                <a:schemeClr val="accent1"/>
              </a:effectRef>
              <a:fontRef idx="minor">
                <a:schemeClr val="tx1"/>
              </a:fontRef>
            </p:style>
          </p:cxnSp>
        </p:grpSp>
        <p:sp>
          <p:nvSpPr>
            <p:cNvPr id="3" name="TextBox 2"/>
            <p:cNvSpPr txBox="1"/>
            <p:nvPr/>
          </p:nvSpPr>
          <p:spPr>
            <a:xfrm>
              <a:off x="1607911" y="2206910"/>
              <a:ext cx="913322" cy="369332"/>
            </a:xfrm>
            <a:prstGeom prst="rect">
              <a:avLst/>
            </a:prstGeom>
            <a:noFill/>
          </p:spPr>
          <p:txBody>
            <a:bodyPr wrap="square" rtlCol="0">
              <a:spAutoFit/>
            </a:bodyPr>
            <a:lstStyle/>
            <a:p>
              <a:r>
                <a:rPr lang="en-GB" dirty="0"/>
                <a:t>of 30 =</a:t>
              </a:r>
            </a:p>
          </p:txBody>
        </p:sp>
      </p:grpSp>
      <p:sp>
        <p:nvSpPr>
          <p:cNvPr id="38" name="TextBox 37"/>
          <p:cNvSpPr txBox="1"/>
          <p:nvPr/>
        </p:nvSpPr>
        <p:spPr>
          <a:xfrm>
            <a:off x="2245362" y="2217880"/>
            <a:ext cx="500707" cy="369332"/>
          </a:xfrm>
          <a:prstGeom prst="rect">
            <a:avLst/>
          </a:prstGeom>
          <a:noFill/>
        </p:spPr>
        <p:txBody>
          <a:bodyPr wrap="square" rtlCol="0">
            <a:spAutoFit/>
          </a:bodyPr>
          <a:lstStyle/>
          <a:p>
            <a:r>
              <a:rPr lang="en-GB" dirty="0">
                <a:solidFill>
                  <a:srgbClr val="00B050"/>
                </a:solidFill>
              </a:rPr>
              <a:t>18</a:t>
            </a:r>
          </a:p>
        </p:txBody>
      </p:sp>
      <p:sp>
        <p:nvSpPr>
          <p:cNvPr id="84" name="Rectangle 83"/>
          <p:cNvSpPr/>
          <p:nvPr/>
        </p:nvSpPr>
        <p:spPr>
          <a:xfrm>
            <a:off x="3414178" y="2676845"/>
            <a:ext cx="2682895" cy="1338828"/>
          </a:xfrm>
          <a:prstGeom prst="rect">
            <a:avLst/>
          </a:prstGeom>
        </p:spPr>
        <p:txBody>
          <a:bodyPr wrap="square">
            <a:spAutoFit/>
          </a:bodyPr>
          <a:lstStyle/>
          <a:p>
            <a:pPr>
              <a:lnSpc>
                <a:spcPct val="150000"/>
              </a:lnSpc>
            </a:pPr>
            <a:r>
              <a:rPr lang="en-GB" dirty="0">
                <a:solidFill>
                  <a:srgbClr val="00B050"/>
                </a:solidFill>
              </a:rPr>
              <a:t>The odd one out is c) because it equals 8. Both a) and b) equal 18.</a:t>
            </a:r>
          </a:p>
        </p:txBody>
      </p:sp>
      <p:pic>
        <p:nvPicPr>
          <p:cNvPr id="96" name="Picture 9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44241" y="3346259"/>
            <a:ext cx="2358009" cy="3065057"/>
          </a:xfrm>
          <a:prstGeom prst="rect">
            <a:avLst/>
          </a:prstGeom>
        </p:spPr>
      </p:pic>
      <p:grpSp>
        <p:nvGrpSpPr>
          <p:cNvPr id="85" name="Group 84"/>
          <p:cNvGrpSpPr/>
          <p:nvPr/>
        </p:nvGrpSpPr>
        <p:grpSpPr>
          <a:xfrm>
            <a:off x="1253354" y="3205414"/>
            <a:ext cx="1119748" cy="553998"/>
            <a:chOff x="1401485" y="2147248"/>
            <a:chExt cx="1119748" cy="553998"/>
          </a:xfrm>
        </p:grpSpPr>
        <p:grpSp>
          <p:nvGrpSpPr>
            <p:cNvPr id="88" name="Group 87"/>
            <p:cNvGrpSpPr/>
            <p:nvPr/>
          </p:nvGrpSpPr>
          <p:grpSpPr>
            <a:xfrm>
              <a:off x="1401485" y="2147248"/>
              <a:ext cx="293615" cy="553998"/>
              <a:chOff x="2390862" y="2835479"/>
              <a:chExt cx="293615" cy="553998"/>
            </a:xfrm>
          </p:grpSpPr>
          <p:sp>
            <p:nvSpPr>
              <p:cNvPr id="93" name="TextBox 92"/>
              <p:cNvSpPr txBox="1"/>
              <p:nvPr/>
            </p:nvSpPr>
            <p:spPr>
              <a:xfrm>
                <a:off x="2390862" y="2835479"/>
                <a:ext cx="293615" cy="553998"/>
              </a:xfrm>
              <a:prstGeom prst="rect">
                <a:avLst/>
              </a:prstGeom>
              <a:noFill/>
            </p:spPr>
            <p:txBody>
              <a:bodyPr wrap="square" rtlCol="0">
                <a:spAutoFit/>
              </a:bodyPr>
              <a:lstStyle/>
              <a:p>
                <a:pPr algn="ctr">
                  <a:lnSpc>
                    <a:spcPts val="1800"/>
                  </a:lnSpc>
                </a:pPr>
                <a:r>
                  <a:rPr lang="en-GB" dirty="0"/>
                  <a:t>2</a:t>
                </a:r>
              </a:p>
              <a:p>
                <a:pPr algn="ctr">
                  <a:lnSpc>
                    <a:spcPts val="1800"/>
                  </a:lnSpc>
                </a:pPr>
                <a:r>
                  <a:rPr lang="en-GB" dirty="0"/>
                  <a:t>9</a:t>
                </a:r>
              </a:p>
            </p:txBody>
          </p:sp>
          <p:cxnSp>
            <p:nvCxnSpPr>
              <p:cNvPr id="94" name="Straight Connector 93"/>
              <p:cNvCxnSpPr/>
              <p:nvPr/>
            </p:nvCxnSpPr>
            <p:spPr>
              <a:xfrm>
                <a:off x="2474251" y="3090972"/>
                <a:ext cx="126074" cy="0"/>
              </a:xfrm>
              <a:prstGeom prst="line">
                <a:avLst/>
              </a:prstGeom>
              <a:ln w="19050">
                <a:solidFill>
                  <a:schemeClr val="tx1">
                    <a:lumMod val="90000"/>
                    <a:lumOff val="10000"/>
                  </a:schemeClr>
                </a:solidFill>
              </a:ln>
            </p:spPr>
            <p:style>
              <a:lnRef idx="1">
                <a:schemeClr val="accent1"/>
              </a:lnRef>
              <a:fillRef idx="0">
                <a:schemeClr val="accent1"/>
              </a:fillRef>
              <a:effectRef idx="0">
                <a:schemeClr val="accent1"/>
              </a:effectRef>
              <a:fontRef idx="minor">
                <a:schemeClr val="tx1"/>
              </a:fontRef>
            </p:style>
          </p:cxnSp>
        </p:grpSp>
        <p:sp>
          <p:nvSpPr>
            <p:cNvPr id="91" name="TextBox 90"/>
            <p:cNvSpPr txBox="1"/>
            <p:nvPr/>
          </p:nvSpPr>
          <p:spPr>
            <a:xfrm>
              <a:off x="1607911" y="2206910"/>
              <a:ext cx="913322" cy="369332"/>
            </a:xfrm>
            <a:prstGeom prst="rect">
              <a:avLst/>
            </a:prstGeom>
            <a:noFill/>
          </p:spPr>
          <p:txBody>
            <a:bodyPr wrap="square" rtlCol="0">
              <a:spAutoFit/>
            </a:bodyPr>
            <a:lstStyle/>
            <a:p>
              <a:r>
                <a:rPr lang="en-GB" dirty="0"/>
                <a:t>of 81 =</a:t>
              </a:r>
            </a:p>
          </p:txBody>
        </p:sp>
      </p:grpSp>
      <p:grpSp>
        <p:nvGrpSpPr>
          <p:cNvPr id="97" name="Group 96"/>
          <p:cNvGrpSpPr/>
          <p:nvPr/>
        </p:nvGrpSpPr>
        <p:grpSpPr>
          <a:xfrm>
            <a:off x="1253354" y="4250955"/>
            <a:ext cx="1119748" cy="553998"/>
            <a:chOff x="1401485" y="2147248"/>
            <a:chExt cx="1119748" cy="553998"/>
          </a:xfrm>
        </p:grpSpPr>
        <p:grpSp>
          <p:nvGrpSpPr>
            <p:cNvPr id="100" name="Group 99"/>
            <p:cNvGrpSpPr/>
            <p:nvPr/>
          </p:nvGrpSpPr>
          <p:grpSpPr>
            <a:xfrm>
              <a:off x="1401485" y="2147248"/>
              <a:ext cx="293615" cy="553998"/>
              <a:chOff x="2390862" y="2835479"/>
              <a:chExt cx="293615" cy="553998"/>
            </a:xfrm>
          </p:grpSpPr>
          <p:sp>
            <p:nvSpPr>
              <p:cNvPr id="102" name="TextBox 101"/>
              <p:cNvSpPr txBox="1"/>
              <p:nvPr/>
            </p:nvSpPr>
            <p:spPr>
              <a:xfrm>
                <a:off x="2390862" y="2835479"/>
                <a:ext cx="293615" cy="553998"/>
              </a:xfrm>
              <a:prstGeom prst="rect">
                <a:avLst/>
              </a:prstGeom>
              <a:noFill/>
            </p:spPr>
            <p:txBody>
              <a:bodyPr wrap="square" rtlCol="0">
                <a:spAutoFit/>
              </a:bodyPr>
              <a:lstStyle/>
              <a:p>
                <a:pPr algn="ctr">
                  <a:lnSpc>
                    <a:spcPts val="1800"/>
                  </a:lnSpc>
                </a:pPr>
                <a:r>
                  <a:rPr lang="en-GB" dirty="0"/>
                  <a:t>2</a:t>
                </a:r>
              </a:p>
              <a:p>
                <a:pPr algn="ctr">
                  <a:lnSpc>
                    <a:spcPts val="1800"/>
                  </a:lnSpc>
                </a:pPr>
                <a:r>
                  <a:rPr lang="en-GB" dirty="0"/>
                  <a:t>6</a:t>
                </a:r>
              </a:p>
            </p:txBody>
          </p:sp>
          <p:cxnSp>
            <p:nvCxnSpPr>
              <p:cNvPr id="103" name="Straight Connector 102"/>
              <p:cNvCxnSpPr/>
              <p:nvPr/>
            </p:nvCxnSpPr>
            <p:spPr>
              <a:xfrm>
                <a:off x="2474251" y="3090972"/>
                <a:ext cx="126074" cy="0"/>
              </a:xfrm>
              <a:prstGeom prst="line">
                <a:avLst/>
              </a:prstGeom>
              <a:ln w="19050">
                <a:solidFill>
                  <a:schemeClr val="tx1">
                    <a:lumMod val="90000"/>
                    <a:lumOff val="10000"/>
                  </a:schemeClr>
                </a:solidFill>
              </a:ln>
            </p:spPr>
            <p:style>
              <a:lnRef idx="1">
                <a:schemeClr val="accent1"/>
              </a:lnRef>
              <a:fillRef idx="0">
                <a:schemeClr val="accent1"/>
              </a:fillRef>
              <a:effectRef idx="0">
                <a:schemeClr val="accent1"/>
              </a:effectRef>
              <a:fontRef idx="minor">
                <a:schemeClr val="tx1"/>
              </a:fontRef>
            </p:style>
          </p:cxnSp>
        </p:grpSp>
        <p:sp>
          <p:nvSpPr>
            <p:cNvPr id="101" name="TextBox 100"/>
            <p:cNvSpPr txBox="1"/>
            <p:nvPr/>
          </p:nvSpPr>
          <p:spPr>
            <a:xfrm>
              <a:off x="1607911" y="2206910"/>
              <a:ext cx="913322" cy="369332"/>
            </a:xfrm>
            <a:prstGeom prst="rect">
              <a:avLst/>
            </a:prstGeom>
            <a:noFill/>
          </p:spPr>
          <p:txBody>
            <a:bodyPr wrap="square" rtlCol="0">
              <a:spAutoFit/>
            </a:bodyPr>
            <a:lstStyle/>
            <a:p>
              <a:r>
                <a:rPr lang="en-GB" dirty="0"/>
                <a:t>of 24 =</a:t>
              </a:r>
            </a:p>
          </p:txBody>
        </p:sp>
      </p:grpSp>
      <p:sp>
        <p:nvSpPr>
          <p:cNvPr id="120" name="TextBox 119"/>
          <p:cNvSpPr txBox="1"/>
          <p:nvPr/>
        </p:nvSpPr>
        <p:spPr>
          <a:xfrm>
            <a:off x="2214684" y="3260034"/>
            <a:ext cx="497993" cy="369332"/>
          </a:xfrm>
          <a:prstGeom prst="rect">
            <a:avLst/>
          </a:prstGeom>
          <a:noFill/>
        </p:spPr>
        <p:txBody>
          <a:bodyPr wrap="square" rtlCol="0">
            <a:spAutoFit/>
          </a:bodyPr>
          <a:lstStyle/>
          <a:p>
            <a:r>
              <a:rPr lang="en-GB" dirty="0">
                <a:solidFill>
                  <a:srgbClr val="00B050"/>
                </a:solidFill>
              </a:rPr>
              <a:t>18</a:t>
            </a:r>
          </a:p>
        </p:txBody>
      </p:sp>
      <p:sp>
        <p:nvSpPr>
          <p:cNvPr id="121" name="TextBox 120"/>
          <p:cNvSpPr txBox="1"/>
          <p:nvPr/>
        </p:nvSpPr>
        <p:spPr>
          <a:xfrm>
            <a:off x="2232594" y="4321782"/>
            <a:ext cx="271165" cy="369332"/>
          </a:xfrm>
          <a:prstGeom prst="rect">
            <a:avLst/>
          </a:prstGeom>
          <a:noFill/>
        </p:spPr>
        <p:txBody>
          <a:bodyPr wrap="square" rtlCol="0">
            <a:spAutoFit/>
          </a:bodyPr>
          <a:lstStyle/>
          <a:p>
            <a:r>
              <a:rPr lang="en-GB" dirty="0">
                <a:solidFill>
                  <a:srgbClr val="00B050"/>
                </a:solidFill>
              </a:rPr>
              <a:t>8</a:t>
            </a:r>
          </a:p>
        </p:txBody>
      </p:sp>
      <p:sp>
        <p:nvSpPr>
          <p:cNvPr id="6" name="TextBox 5"/>
          <p:cNvSpPr txBox="1"/>
          <p:nvPr/>
        </p:nvSpPr>
        <p:spPr>
          <a:xfrm>
            <a:off x="792163" y="2217880"/>
            <a:ext cx="388116" cy="369332"/>
          </a:xfrm>
          <a:prstGeom prst="rect">
            <a:avLst/>
          </a:prstGeom>
          <a:noFill/>
        </p:spPr>
        <p:txBody>
          <a:bodyPr wrap="square" rtlCol="0">
            <a:spAutoFit/>
          </a:bodyPr>
          <a:lstStyle/>
          <a:p>
            <a:r>
              <a:rPr lang="en-US" dirty="0"/>
              <a:t>a)</a:t>
            </a:r>
            <a:endParaRPr lang="en-GB" dirty="0"/>
          </a:p>
        </p:txBody>
      </p:sp>
      <p:sp>
        <p:nvSpPr>
          <p:cNvPr id="122" name="TextBox 121"/>
          <p:cNvSpPr txBox="1"/>
          <p:nvPr/>
        </p:nvSpPr>
        <p:spPr>
          <a:xfrm>
            <a:off x="792163" y="3247546"/>
            <a:ext cx="388116" cy="369332"/>
          </a:xfrm>
          <a:prstGeom prst="rect">
            <a:avLst/>
          </a:prstGeom>
          <a:noFill/>
        </p:spPr>
        <p:txBody>
          <a:bodyPr wrap="square" rtlCol="0">
            <a:spAutoFit/>
          </a:bodyPr>
          <a:lstStyle/>
          <a:p>
            <a:r>
              <a:rPr lang="en-US" dirty="0"/>
              <a:t>b)</a:t>
            </a:r>
            <a:endParaRPr lang="en-GB" dirty="0"/>
          </a:p>
        </p:txBody>
      </p:sp>
      <p:sp>
        <p:nvSpPr>
          <p:cNvPr id="123" name="TextBox 122"/>
          <p:cNvSpPr txBox="1"/>
          <p:nvPr/>
        </p:nvSpPr>
        <p:spPr>
          <a:xfrm>
            <a:off x="792163" y="4310617"/>
            <a:ext cx="388116" cy="369332"/>
          </a:xfrm>
          <a:prstGeom prst="rect">
            <a:avLst/>
          </a:prstGeom>
          <a:noFill/>
        </p:spPr>
        <p:txBody>
          <a:bodyPr wrap="square" rtlCol="0">
            <a:spAutoFit/>
          </a:bodyPr>
          <a:lstStyle/>
          <a:p>
            <a:r>
              <a:rPr lang="en-US" dirty="0"/>
              <a:t>c)</a:t>
            </a:r>
            <a:endParaRPr lang="en-GB" dirty="0"/>
          </a:p>
        </p:txBody>
      </p:sp>
      <p:sp>
        <p:nvSpPr>
          <p:cNvPr id="124" name="Rectangle 123"/>
          <p:cNvSpPr/>
          <p:nvPr/>
        </p:nvSpPr>
        <p:spPr>
          <a:xfrm>
            <a:off x="445575" y="702863"/>
            <a:ext cx="3506104" cy="355276"/>
          </a:xfrm>
          <a:prstGeom prst="rect">
            <a:avLst/>
          </a:prstGeom>
          <a:solidFill>
            <a:srgbClr val="072F54"/>
          </a:solidFill>
        </p:spPr>
        <p:txBody>
          <a:bodyPr wrap="square" lIns="180000" tIns="36000" rIns="180000" bIns="72000" anchor="ctr">
            <a:spAutoFit/>
          </a:bodyPr>
          <a:lstStyle/>
          <a:p>
            <a:r>
              <a:rPr lang="en-GB" altLang="en-US" sz="1600" b="1" dirty="0">
                <a:solidFill>
                  <a:schemeClr val="bg1"/>
                </a:solidFill>
              </a:rPr>
              <a:t>Calculate Fractions of a Quantity</a:t>
            </a:r>
            <a:endParaRPr lang="en-GB" sz="1600" b="1" dirty="0">
              <a:solidFill>
                <a:schemeClr val="bg1"/>
              </a:solidFill>
            </a:endParaRPr>
          </a:p>
        </p:txBody>
      </p:sp>
      <p:cxnSp>
        <p:nvCxnSpPr>
          <p:cNvPr id="125" name="Straight Connector 124"/>
          <p:cNvCxnSpPr/>
          <p:nvPr/>
        </p:nvCxnSpPr>
        <p:spPr>
          <a:xfrm>
            <a:off x="3951678" y="678917"/>
            <a:ext cx="0" cy="39600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47238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500"/>
                                        <p:tgtEl>
                                          <p:spTgt spid="3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0"/>
                                        </p:tgtEl>
                                        <p:attrNameLst>
                                          <p:attrName>style.visibility</p:attrName>
                                        </p:attrNameLst>
                                      </p:cBhvr>
                                      <p:to>
                                        <p:strVal val="visible"/>
                                      </p:to>
                                    </p:set>
                                    <p:animEffect transition="in" filter="fade">
                                      <p:cBhvr>
                                        <p:cTn id="12" dur="500"/>
                                        <p:tgtEl>
                                          <p:spTgt spid="12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1"/>
                                        </p:tgtEl>
                                        <p:attrNameLst>
                                          <p:attrName>style.visibility</p:attrName>
                                        </p:attrNameLst>
                                      </p:cBhvr>
                                      <p:to>
                                        <p:strVal val="visible"/>
                                      </p:to>
                                    </p:set>
                                    <p:animEffect transition="in" filter="fade">
                                      <p:cBhvr>
                                        <p:cTn id="17" dur="500"/>
                                        <p:tgtEl>
                                          <p:spTgt spid="12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4"/>
                                        </p:tgtEl>
                                        <p:attrNameLst>
                                          <p:attrName>style.visibility</p:attrName>
                                        </p:attrNameLst>
                                      </p:cBhvr>
                                      <p:to>
                                        <p:strVal val="visible"/>
                                      </p:to>
                                    </p:set>
                                    <p:animEffect transition="in" filter="fade">
                                      <p:cBhvr>
                                        <p:cTn id="22" dur="500"/>
                                        <p:tgtEl>
                                          <p:spTgt spid="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84" grpId="0"/>
      <p:bldP spid="120" grpId="0"/>
      <p:bldP spid="12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 name="Picture 6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02250" y="532799"/>
            <a:ext cx="702000" cy="702000"/>
          </a:xfrm>
          <a:prstGeom prst="rect">
            <a:avLst/>
          </a:prstGeom>
        </p:spPr>
      </p:pic>
      <p:sp>
        <p:nvSpPr>
          <p:cNvPr id="30" name="Rectangle 29"/>
          <p:cNvSpPr/>
          <p:nvPr/>
        </p:nvSpPr>
        <p:spPr>
          <a:xfrm>
            <a:off x="3951678" y="702863"/>
            <a:ext cx="1063301" cy="355276"/>
          </a:xfrm>
          <a:prstGeom prst="rect">
            <a:avLst/>
          </a:prstGeom>
          <a:solidFill>
            <a:srgbClr val="007AC3"/>
          </a:solidFill>
        </p:spPr>
        <p:txBody>
          <a:bodyPr wrap="square" lIns="180000" tIns="36000" rIns="180000" bIns="72000" anchor="ctr">
            <a:spAutoFit/>
          </a:bodyPr>
          <a:lstStyle/>
          <a:p>
            <a:pPr algn="ctr"/>
            <a:r>
              <a:rPr lang="en-GB" altLang="en-US" sz="1600" b="1" dirty="0">
                <a:solidFill>
                  <a:schemeClr val="bg1"/>
                </a:solidFill>
              </a:rPr>
              <a:t>Deeper</a:t>
            </a:r>
            <a:endParaRPr lang="en-GB" sz="1600" b="1" dirty="0">
              <a:solidFill>
                <a:schemeClr val="bg1"/>
              </a:solidFill>
            </a:endParaRPr>
          </a:p>
        </p:txBody>
      </p:sp>
      <p:sp>
        <p:nvSpPr>
          <p:cNvPr id="104" name="Rectangle 103"/>
          <p:cNvSpPr/>
          <p:nvPr/>
        </p:nvSpPr>
        <p:spPr>
          <a:xfrm>
            <a:off x="792163" y="1424828"/>
            <a:ext cx="1552379" cy="736600"/>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Rectangle 1"/>
          <p:cNvSpPr/>
          <p:nvPr/>
        </p:nvSpPr>
        <p:spPr>
          <a:xfrm>
            <a:off x="2470160" y="1414556"/>
            <a:ext cx="2874505" cy="723275"/>
          </a:xfrm>
          <a:prstGeom prst="rect">
            <a:avLst/>
          </a:prstGeom>
        </p:spPr>
        <p:txBody>
          <a:bodyPr wrap="none">
            <a:spAutoFit/>
          </a:bodyPr>
          <a:lstStyle/>
          <a:p>
            <a:pPr>
              <a:spcAft>
                <a:spcPts val="600"/>
              </a:spcAft>
            </a:pPr>
            <a:r>
              <a:rPr lang="en-GB" dirty="0">
                <a:latin typeface="Twinkl" pitchFamily="2" charset="0"/>
              </a:rPr>
              <a:t>Explain the mistake. </a:t>
            </a:r>
          </a:p>
          <a:p>
            <a:pPr>
              <a:spcAft>
                <a:spcPts val="600"/>
              </a:spcAft>
            </a:pPr>
            <a:r>
              <a:rPr lang="en-GB" dirty="0">
                <a:latin typeface="Twinkl" pitchFamily="2" charset="0"/>
              </a:rPr>
              <a:t>Draw a bar model to help.</a:t>
            </a:r>
          </a:p>
        </p:txBody>
      </p:sp>
      <p:grpSp>
        <p:nvGrpSpPr>
          <p:cNvPr id="45" name="Group 44"/>
          <p:cNvGrpSpPr/>
          <p:nvPr/>
        </p:nvGrpSpPr>
        <p:grpSpPr>
          <a:xfrm>
            <a:off x="788425" y="1533063"/>
            <a:ext cx="557043" cy="553998"/>
            <a:chOff x="2386328" y="2835479"/>
            <a:chExt cx="298259" cy="553998"/>
          </a:xfrm>
        </p:grpSpPr>
        <p:sp>
          <p:nvSpPr>
            <p:cNvPr id="50" name="TextBox 49"/>
            <p:cNvSpPr txBox="1"/>
            <p:nvPr/>
          </p:nvSpPr>
          <p:spPr>
            <a:xfrm>
              <a:off x="2386328" y="2835479"/>
              <a:ext cx="298259" cy="553998"/>
            </a:xfrm>
            <a:prstGeom prst="rect">
              <a:avLst/>
            </a:prstGeom>
            <a:noFill/>
          </p:spPr>
          <p:txBody>
            <a:bodyPr wrap="square" rtlCol="0">
              <a:spAutoFit/>
            </a:bodyPr>
            <a:lstStyle/>
            <a:p>
              <a:pPr algn="ctr">
                <a:lnSpc>
                  <a:spcPts val="1800"/>
                </a:lnSpc>
              </a:pPr>
              <a:r>
                <a:rPr lang="en-GB" dirty="0"/>
                <a:t>5</a:t>
              </a:r>
            </a:p>
            <a:p>
              <a:pPr algn="ctr">
                <a:lnSpc>
                  <a:spcPts val="1800"/>
                </a:lnSpc>
              </a:pPr>
              <a:r>
                <a:rPr lang="en-GB" dirty="0"/>
                <a:t>10</a:t>
              </a:r>
            </a:p>
          </p:txBody>
        </p:sp>
        <p:cxnSp>
          <p:nvCxnSpPr>
            <p:cNvPr id="51" name="Straight Connector 50"/>
            <p:cNvCxnSpPr/>
            <p:nvPr/>
          </p:nvCxnSpPr>
          <p:spPr>
            <a:xfrm>
              <a:off x="2474251" y="3090972"/>
              <a:ext cx="126074" cy="0"/>
            </a:xfrm>
            <a:prstGeom prst="line">
              <a:avLst/>
            </a:prstGeom>
            <a:ln w="19050">
              <a:solidFill>
                <a:schemeClr val="tx1">
                  <a:lumMod val="90000"/>
                  <a:lumOff val="10000"/>
                </a:schemeClr>
              </a:solidFill>
            </a:ln>
          </p:spPr>
          <p:style>
            <a:lnRef idx="1">
              <a:schemeClr val="accent1"/>
            </a:lnRef>
            <a:fillRef idx="0">
              <a:schemeClr val="accent1"/>
            </a:fillRef>
            <a:effectRef idx="0">
              <a:schemeClr val="accent1"/>
            </a:effectRef>
            <a:fontRef idx="minor">
              <a:schemeClr val="tx1"/>
            </a:fontRef>
          </p:style>
        </p:cxnSp>
      </p:grpSp>
      <p:sp>
        <p:nvSpPr>
          <p:cNvPr id="47" name="TextBox 46"/>
          <p:cNvSpPr txBox="1"/>
          <p:nvPr/>
        </p:nvSpPr>
        <p:spPr>
          <a:xfrm>
            <a:off x="1170396" y="1591528"/>
            <a:ext cx="1174146" cy="369332"/>
          </a:xfrm>
          <a:prstGeom prst="rect">
            <a:avLst/>
          </a:prstGeom>
          <a:noFill/>
        </p:spPr>
        <p:txBody>
          <a:bodyPr wrap="square" rtlCol="0">
            <a:spAutoFit/>
          </a:bodyPr>
          <a:lstStyle/>
          <a:p>
            <a:r>
              <a:rPr lang="en-GB" dirty="0"/>
              <a:t>of 80 = 8</a:t>
            </a:r>
          </a:p>
        </p:txBody>
      </p:sp>
      <p:grpSp>
        <p:nvGrpSpPr>
          <p:cNvPr id="6" name="Group 5"/>
          <p:cNvGrpSpPr/>
          <p:nvPr/>
        </p:nvGrpSpPr>
        <p:grpSpPr>
          <a:xfrm>
            <a:off x="792162" y="3088056"/>
            <a:ext cx="7596187" cy="2969844"/>
            <a:chOff x="792162" y="3303956"/>
            <a:chExt cx="7596187" cy="2969844"/>
          </a:xfrm>
        </p:grpSpPr>
        <p:sp>
          <p:nvSpPr>
            <p:cNvPr id="97" name="Rectangle 96"/>
            <p:cNvSpPr/>
            <p:nvPr/>
          </p:nvSpPr>
          <p:spPr>
            <a:xfrm>
              <a:off x="879372" y="3369272"/>
              <a:ext cx="3523295" cy="2862322"/>
            </a:xfrm>
            <a:prstGeom prst="rect">
              <a:avLst/>
            </a:prstGeom>
          </p:spPr>
          <p:txBody>
            <a:bodyPr wrap="square">
              <a:spAutoFit/>
            </a:bodyPr>
            <a:lstStyle/>
            <a:p>
              <a:r>
                <a:rPr lang="en-GB" dirty="0">
                  <a:solidFill>
                    <a:schemeClr val="tx1">
                      <a:lumMod val="90000"/>
                      <a:lumOff val="10000"/>
                    </a:schemeClr>
                  </a:solidFill>
                  <a:latin typeface="Twinkl" pitchFamily="2" charset="0"/>
                </a:rPr>
                <a:t>This is incorrect. They have divided the quantity (80) by the denominator (10). They have worked out the value of one tenth, which is 8, but then </a:t>
              </a:r>
              <a:br>
                <a:rPr lang="en-GB" dirty="0">
                  <a:solidFill>
                    <a:schemeClr val="tx1">
                      <a:lumMod val="90000"/>
                      <a:lumOff val="10000"/>
                    </a:schemeClr>
                  </a:solidFill>
                  <a:latin typeface="Twinkl" pitchFamily="2" charset="0"/>
                </a:rPr>
              </a:br>
              <a:r>
                <a:rPr lang="en-GB" dirty="0">
                  <a:solidFill>
                    <a:schemeClr val="tx1">
                      <a:lumMod val="90000"/>
                      <a:lumOff val="10000"/>
                    </a:schemeClr>
                  </a:solidFill>
                  <a:latin typeface="Twinkl" pitchFamily="2" charset="0"/>
                </a:rPr>
                <a:t>have forgotten to carry out the second calculation to find the value of five-tenths. They should have then multiplied 8 by the numerator (5) to make 40.</a:t>
              </a:r>
            </a:p>
          </p:txBody>
        </p:sp>
        <p:sp>
          <p:nvSpPr>
            <p:cNvPr id="99" name="Rectangle 98"/>
            <p:cNvSpPr/>
            <p:nvPr/>
          </p:nvSpPr>
          <p:spPr>
            <a:xfrm>
              <a:off x="792162" y="3303956"/>
              <a:ext cx="7596187" cy="2969844"/>
            </a:xfrm>
            <a:prstGeom prst="rect">
              <a:avLst/>
            </a:prstGeom>
            <a:noFill/>
            <a:ln w="254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aphicFrame>
        <p:nvGraphicFramePr>
          <p:cNvPr id="105" name="Table 104"/>
          <p:cNvGraphicFramePr>
            <a:graphicFrameLocks noGrp="1"/>
          </p:cNvGraphicFramePr>
          <p:nvPr>
            <p:extLst>
              <p:ext uri="{D42A27DB-BD31-4B8C-83A1-F6EECF244321}">
                <p14:modId xmlns:p14="http://schemas.microsoft.com/office/powerpoint/2010/main" val="1828570024"/>
              </p:ext>
            </p:extLst>
          </p:nvPr>
        </p:nvGraphicFramePr>
        <p:xfrm>
          <a:off x="4505238" y="3561639"/>
          <a:ext cx="3780540" cy="741680"/>
        </p:xfrm>
        <a:graphic>
          <a:graphicData uri="http://schemas.openxmlformats.org/drawingml/2006/table">
            <a:tbl>
              <a:tblPr>
                <a:tableStyleId>{5C22544A-7EE6-4342-B048-85BDC9FD1C3A}</a:tableStyleId>
              </a:tblPr>
              <a:tblGrid>
                <a:gridCol w="378054">
                  <a:extLst>
                    <a:ext uri="{9D8B030D-6E8A-4147-A177-3AD203B41FA5}">
                      <a16:colId xmlns:a16="http://schemas.microsoft.com/office/drawing/2014/main" val="20000"/>
                    </a:ext>
                  </a:extLst>
                </a:gridCol>
                <a:gridCol w="378054">
                  <a:extLst>
                    <a:ext uri="{9D8B030D-6E8A-4147-A177-3AD203B41FA5}">
                      <a16:colId xmlns:a16="http://schemas.microsoft.com/office/drawing/2014/main" val="20001"/>
                    </a:ext>
                  </a:extLst>
                </a:gridCol>
                <a:gridCol w="378054">
                  <a:extLst>
                    <a:ext uri="{9D8B030D-6E8A-4147-A177-3AD203B41FA5}">
                      <a16:colId xmlns:a16="http://schemas.microsoft.com/office/drawing/2014/main" val="20002"/>
                    </a:ext>
                  </a:extLst>
                </a:gridCol>
                <a:gridCol w="378054">
                  <a:extLst>
                    <a:ext uri="{9D8B030D-6E8A-4147-A177-3AD203B41FA5}">
                      <a16:colId xmlns:a16="http://schemas.microsoft.com/office/drawing/2014/main" val="20003"/>
                    </a:ext>
                  </a:extLst>
                </a:gridCol>
                <a:gridCol w="378054">
                  <a:extLst>
                    <a:ext uri="{9D8B030D-6E8A-4147-A177-3AD203B41FA5}">
                      <a16:colId xmlns:a16="http://schemas.microsoft.com/office/drawing/2014/main" val="20004"/>
                    </a:ext>
                  </a:extLst>
                </a:gridCol>
                <a:gridCol w="378054">
                  <a:extLst>
                    <a:ext uri="{9D8B030D-6E8A-4147-A177-3AD203B41FA5}">
                      <a16:colId xmlns:a16="http://schemas.microsoft.com/office/drawing/2014/main" val="20005"/>
                    </a:ext>
                  </a:extLst>
                </a:gridCol>
                <a:gridCol w="378054">
                  <a:extLst>
                    <a:ext uri="{9D8B030D-6E8A-4147-A177-3AD203B41FA5}">
                      <a16:colId xmlns:a16="http://schemas.microsoft.com/office/drawing/2014/main" val="20006"/>
                    </a:ext>
                  </a:extLst>
                </a:gridCol>
                <a:gridCol w="378054">
                  <a:extLst>
                    <a:ext uri="{9D8B030D-6E8A-4147-A177-3AD203B41FA5}">
                      <a16:colId xmlns:a16="http://schemas.microsoft.com/office/drawing/2014/main" val="20007"/>
                    </a:ext>
                  </a:extLst>
                </a:gridCol>
                <a:gridCol w="378054">
                  <a:extLst>
                    <a:ext uri="{9D8B030D-6E8A-4147-A177-3AD203B41FA5}">
                      <a16:colId xmlns:a16="http://schemas.microsoft.com/office/drawing/2014/main" val="20008"/>
                    </a:ext>
                  </a:extLst>
                </a:gridCol>
                <a:gridCol w="378054">
                  <a:extLst>
                    <a:ext uri="{9D8B030D-6E8A-4147-A177-3AD203B41FA5}">
                      <a16:colId xmlns:a16="http://schemas.microsoft.com/office/drawing/2014/main" val="20009"/>
                    </a:ext>
                  </a:extLst>
                </a:gridCol>
              </a:tblGrid>
              <a:tr h="370840">
                <a:tc gridSpan="10">
                  <a:txBody>
                    <a:bodyPr/>
                    <a:lstStyle/>
                    <a:p>
                      <a:pPr algn="ctr"/>
                      <a:r>
                        <a:rPr lang="en-GB" dirty="0"/>
                        <a:t>80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hMerge="1">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hMerge="1">
                  <a:txBody>
                    <a:bodyPr/>
                    <a:lstStyle/>
                    <a:p>
                      <a:pPr algn="ctr"/>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hMerge="1">
                  <a:txBody>
                    <a:bodyPr/>
                    <a:lstStyle/>
                    <a:p>
                      <a:pPr algn="ctr"/>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hMerge="1">
                  <a:txBody>
                    <a:bodyPr/>
                    <a:lstStyle/>
                    <a:p>
                      <a:pPr algn="ctr"/>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hMerge="1">
                  <a:txBody>
                    <a:bodyPr/>
                    <a:lstStyle/>
                    <a:p>
                      <a:pPr algn="ctr"/>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hMerge="1">
                  <a:txBody>
                    <a:bodyPr/>
                    <a:lstStyle/>
                    <a:p>
                      <a:pPr algn="ctr"/>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extLst>
                  <a:ext uri="{0D108BD9-81ED-4DB2-BD59-A6C34878D82A}">
                    <a16:rowId xmlns:a16="http://schemas.microsoft.com/office/drawing/2014/main" val="10000"/>
                  </a:ext>
                </a:extLst>
              </a:tr>
              <a:tr h="370840">
                <a:tc>
                  <a:txBody>
                    <a:bodyPr/>
                    <a:lstStyle/>
                    <a:p>
                      <a:pPr algn="ctr"/>
                      <a:r>
                        <a:rPr lang="en-GB" dirty="0"/>
                        <a:t>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60000"/>
                        <a:lumOff val="40000"/>
                      </a:schemeClr>
                    </a:solidFill>
                  </a:tcPr>
                </a:tc>
                <a:tc>
                  <a:txBody>
                    <a:bodyPr/>
                    <a:lstStyle/>
                    <a:p>
                      <a:pPr algn="ctr"/>
                      <a:r>
                        <a:rPr lang="en-GB" dirty="0"/>
                        <a:t>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60000"/>
                        <a:lumOff val="40000"/>
                      </a:schemeClr>
                    </a:solidFill>
                  </a:tcPr>
                </a:tc>
                <a:tc>
                  <a:txBody>
                    <a:bodyPr/>
                    <a:lstStyle/>
                    <a:p>
                      <a:pPr algn="ctr"/>
                      <a:r>
                        <a:rPr lang="en-GB" dirty="0"/>
                        <a:t>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60000"/>
                        <a:lumOff val="40000"/>
                      </a:schemeClr>
                    </a:solidFill>
                  </a:tcPr>
                </a:tc>
                <a:tc>
                  <a:txBody>
                    <a:bodyPr/>
                    <a:lstStyle/>
                    <a:p>
                      <a:pPr algn="ctr"/>
                      <a:r>
                        <a:rPr lang="en-GB" dirty="0"/>
                        <a:t>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60000"/>
                        <a:lumOff val="40000"/>
                      </a:schemeClr>
                    </a:solidFill>
                  </a:tcPr>
                </a:tc>
                <a:tc>
                  <a:txBody>
                    <a:bodyPr/>
                    <a:lstStyle/>
                    <a:p>
                      <a:pPr algn="ctr"/>
                      <a:r>
                        <a:rPr lang="en-GB" dirty="0"/>
                        <a:t>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60000"/>
                        <a:lumOff val="40000"/>
                      </a:schemeClr>
                    </a:solidFill>
                  </a:tcPr>
                </a:tc>
                <a:tc>
                  <a:txBody>
                    <a:bodyPr/>
                    <a:lstStyle/>
                    <a:p>
                      <a:pPr algn="ctr"/>
                      <a:r>
                        <a:rPr lang="en-GB" dirty="0"/>
                        <a:t>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a:t>8</a:t>
                      </a:r>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a:t>8</a:t>
                      </a:r>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dirty="0"/>
                        <a:t>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dirty="0"/>
                        <a:t>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bl>
          </a:graphicData>
        </a:graphic>
      </p:graphicFrame>
      <p:grpSp>
        <p:nvGrpSpPr>
          <p:cNvPr id="42" name="Group 41"/>
          <p:cNvGrpSpPr/>
          <p:nvPr/>
        </p:nvGrpSpPr>
        <p:grpSpPr>
          <a:xfrm>
            <a:off x="4540958" y="4381928"/>
            <a:ext cx="2358231" cy="809979"/>
            <a:chOff x="4540958" y="4381928"/>
            <a:chExt cx="2358231" cy="809979"/>
          </a:xfrm>
        </p:grpSpPr>
        <p:grpSp>
          <p:nvGrpSpPr>
            <p:cNvPr id="9" name="Group 8"/>
            <p:cNvGrpSpPr/>
            <p:nvPr/>
          </p:nvGrpSpPr>
          <p:grpSpPr>
            <a:xfrm>
              <a:off x="5180456" y="4637909"/>
              <a:ext cx="1718733" cy="553998"/>
              <a:chOff x="4572000" y="5088662"/>
              <a:chExt cx="1718733" cy="553998"/>
            </a:xfrm>
          </p:grpSpPr>
          <p:grpSp>
            <p:nvGrpSpPr>
              <p:cNvPr id="106" name="Group 105"/>
              <p:cNvGrpSpPr/>
              <p:nvPr/>
            </p:nvGrpSpPr>
            <p:grpSpPr>
              <a:xfrm>
                <a:off x="4572000" y="5088662"/>
                <a:ext cx="557043" cy="553998"/>
                <a:chOff x="2386328" y="2835479"/>
                <a:chExt cx="298259" cy="553998"/>
              </a:xfrm>
            </p:grpSpPr>
            <p:sp>
              <p:nvSpPr>
                <p:cNvPr id="107" name="TextBox 106"/>
                <p:cNvSpPr txBox="1"/>
                <p:nvPr/>
              </p:nvSpPr>
              <p:spPr>
                <a:xfrm>
                  <a:off x="2386328" y="2835479"/>
                  <a:ext cx="298259" cy="553998"/>
                </a:xfrm>
                <a:prstGeom prst="rect">
                  <a:avLst/>
                </a:prstGeom>
                <a:noFill/>
              </p:spPr>
              <p:txBody>
                <a:bodyPr wrap="square" rtlCol="0">
                  <a:spAutoFit/>
                </a:bodyPr>
                <a:lstStyle/>
                <a:p>
                  <a:pPr algn="ctr">
                    <a:lnSpc>
                      <a:spcPts val="1800"/>
                    </a:lnSpc>
                  </a:pPr>
                  <a:r>
                    <a:rPr lang="en-GB" dirty="0"/>
                    <a:t>5</a:t>
                  </a:r>
                </a:p>
                <a:p>
                  <a:pPr algn="ctr">
                    <a:lnSpc>
                      <a:spcPts val="1800"/>
                    </a:lnSpc>
                  </a:pPr>
                  <a:r>
                    <a:rPr lang="en-GB" dirty="0"/>
                    <a:t>10</a:t>
                  </a:r>
                </a:p>
              </p:txBody>
            </p:sp>
            <p:cxnSp>
              <p:nvCxnSpPr>
                <p:cNvPr id="108" name="Straight Connector 107"/>
                <p:cNvCxnSpPr/>
                <p:nvPr/>
              </p:nvCxnSpPr>
              <p:spPr>
                <a:xfrm>
                  <a:off x="2474251" y="3090972"/>
                  <a:ext cx="126074" cy="0"/>
                </a:xfrm>
                <a:prstGeom prst="line">
                  <a:avLst/>
                </a:prstGeom>
                <a:ln w="19050">
                  <a:solidFill>
                    <a:schemeClr val="tx1">
                      <a:lumMod val="90000"/>
                      <a:lumOff val="10000"/>
                    </a:schemeClr>
                  </a:solidFill>
                </a:ln>
              </p:spPr>
              <p:style>
                <a:lnRef idx="1">
                  <a:schemeClr val="accent1"/>
                </a:lnRef>
                <a:fillRef idx="0">
                  <a:schemeClr val="accent1"/>
                </a:fillRef>
                <a:effectRef idx="0">
                  <a:schemeClr val="accent1"/>
                </a:effectRef>
                <a:fontRef idx="minor">
                  <a:schemeClr val="tx1"/>
                </a:fontRef>
              </p:style>
            </p:cxnSp>
          </p:grpSp>
          <p:sp>
            <p:nvSpPr>
              <p:cNvPr id="109" name="TextBox 108"/>
              <p:cNvSpPr txBox="1"/>
              <p:nvPr/>
            </p:nvSpPr>
            <p:spPr>
              <a:xfrm>
                <a:off x="4953971" y="5147127"/>
                <a:ext cx="1336762" cy="369332"/>
              </a:xfrm>
              <a:prstGeom prst="rect">
                <a:avLst/>
              </a:prstGeom>
              <a:noFill/>
            </p:spPr>
            <p:txBody>
              <a:bodyPr wrap="square" rtlCol="0">
                <a:spAutoFit/>
              </a:bodyPr>
              <a:lstStyle/>
              <a:p>
                <a:r>
                  <a:rPr lang="en-GB" dirty="0"/>
                  <a:t>of 80 = 40</a:t>
                </a:r>
              </a:p>
            </p:txBody>
          </p:sp>
        </p:grpSp>
        <p:sp>
          <p:nvSpPr>
            <p:cNvPr id="41" name="Right Brace 40"/>
            <p:cNvSpPr/>
            <p:nvPr/>
          </p:nvSpPr>
          <p:spPr>
            <a:xfrm rot="5400000">
              <a:off x="5358337" y="3564549"/>
              <a:ext cx="177371" cy="1812130"/>
            </a:xfrm>
            <a:prstGeom prst="rightBrace">
              <a:avLst>
                <a:gd name="adj1" fmla="val 60000"/>
                <a:gd name="adj2" fmla="val 50195"/>
              </a:avLst>
            </a:prstGeom>
            <a:ln w="19050">
              <a:solidFill>
                <a:schemeClr val="tx1">
                  <a:lumMod val="90000"/>
                  <a:lumOff val="1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grpSp>
      <p:pic>
        <p:nvPicPr>
          <p:cNvPr id="74" name="Picture 7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4634870">
            <a:off x="5871749" y="-79429"/>
            <a:ext cx="399617" cy="4660324"/>
          </a:xfrm>
          <a:prstGeom prst="rect">
            <a:avLst/>
          </a:prstGeom>
        </p:spPr>
      </p:pic>
      <p:sp>
        <p:nvSpPr>
          <p:cNvPr id="24" name="Rectangle 23"/>
          <p:cNvSpPr/>
          <p:nvPr/>
        </p:nvSpPr>
        <p:spPr>
          <a:xfrm>
            <a:off x="445575" y="702863"/>
            <a:ext cx="3506104" cy="355276"/>
          </a:xfrm>
          <a:prstGeom prst="rect">
            <a:avLst/>
          </a:prstGeom>
          <a:solidFill>
            <a:srgbClr val="072F54"/>
          </a:solidFill>
        </p:spPr>
        <p:txBody>
          <a:bodyPr wrap="square" lIns="180000" tIns="36000" rIns="180000" bIns="72000" anchor="ctr">
            <a:spAutoFit/>
          </a:bodyPr>
          <a:lstStyle/>
          <a:p>
            <a:r>
              <a:rPr lang="en-GB" altLang="en-US" sz="1600" b="1" dirty="0">
                <a:solidFill>
                  <a:schemeClr val="bg1"/>
                </a:solidFill>
              </a:rPr>
              <a:t>Calculate Fractions of a Quantity</a:t>
            </a:r>
            <a:endParaRPr lang="en-GB" sz="1600" b="1" dirty="0">
              <a:solidFill>
                <a:schemeClr val="bg1"/>
              </a:solidFill>
            </a:endParaRPr>
          </a:p>
        </p:txBody>
      </p:sp>
      <p:cxnSp>
        <p:nvCxnSpPr>
          <p:cNvPr id="25" name="Straight Connector 24"/>
          <p:cNvCxnSpPr/>
          <p:nvPr/>
        </p:nvCxnSpPr>
        <p:spPr>
          <a:xfrm>
            <a:off x="3951678" y="678917"/>
            <a:ext cx="0" cy="39600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13216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5"/>
                                        </p:tgtEl>
                                        <p:attrNameLst>
                                          <p:attrName>style.visibility</p:attrName>
                                        </p:attrNameLst>
                                      </p:cBhvr>
                                      <p:to>
                                        <p:strVal val="visible"/>
                                      </p:to>
                                    </p:set>
                                    <p:animEffect transition="in" filter="fade">
                                      <p:cBhvr>
                                        <p:cTn id="7" dur="500"/>
                                        <p:tgtEl>
                                          <p:spTgt spid="105"/>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nodeType="withEffect">
                                  <p:stCondLst>
                                    <p:cond delay="0"/>
                                  </p:stCondLst>
                                  <p:childTnLst>
                                    <p:set>
                                      <p:cBhvr>
                                        <p:cTn id="12" dur="1" fill="hold">
                                          <p:stCondLst>
                                            <p:cond delay="0"/>
                                          </p:stCondLst>
                                        </p:cTn>
                                        <p:tgtEl>
                                          <p:spTgt spid="42"/>
                                        </p:tgtEl>
                                        <p:attrNameLst>
                                          <p:attrName>style.visibility</p:attrName>
                                        </p:attrNameLst>
                                      </p:cBhvr>
                                      <p:to>
                                        <p:strVal val="visible"/>
                                      </p:to>
                                    </p:set>
                                    <p:animEffect transition="in" filter="fade">
                                      <p:cBhvr>
                                        <p:cTn id="13"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Twinkl Template">
      <a:dk1>
        <a:srgbClr val="1C1C1C"/>
      </a:dk1>
      <a:lt1>
        <a:sysClr val="window" lastClr="FFFFFF"/>
      </a:lt1>
      <a:dk2>
        <a:srgbClr val="4A4A4A"/>
      </a:dk2>
      <a:lt2>
        <a:srgbClr val="F4F2F2"/>
      </a:lt2>
      <a:accent1>
        <a:srgbClr val="E34192"/>
      </a:accent1>
      <a:accent2>
        <a:srgbClr val="EB8634"/>
      </a:accent2>
      <a:accent3>
        <a:srgbClr val="E6C734"/>
      </a:accent3>
      <a:accent4>
        <a:srgbClr val="79AD42"/>
      </a:accent4>
      <a:accent5>
        <a:srgbClr val="23A7F9"/>
      </a:accent5>
      <a:accent6>
        <a:srgbClr val="954EBE"/>
      </a:accent6>
      <a:hlink>
        <a:srgbClr val="23A7F9"/>
      </a:hlink>
      <a:folHlink>
        <a:srgbClr val="757070"/>
      </a:folHlink>
    </a:clrScheme>
    <a:fontScheme name="Custom 1">
      <a:majorFont>
        <a:latin typeface="Twinkl Sb"/>
        <a:ea typeface=""/>
        <a:cs typeface=""/>
      </a:majorFont>
      <a:minorFont>
        <a:latin typeface="Twink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18A0DB"/>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resentation1" id="{427BB997-074F-4A73-BCC3-A160949C16AA}" vid="{3779DEE8-1EA6-4D01-BADE-96D173D04F3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Mastery PowerPoint Template</Template>
  <TotalTime>467</TotalTime>
  <Words>800</Words>
  <Application>Microsoft Office PowerPoint</Application>
  <PresentationFormat>On-screen Show (4:3)</PresentationFormat>
  <Paragraphs>274</Paragraphs>
  <Slides>17</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17</vt:i4>
      </vt:variant>
    </vt:vector>
  </HeadingPairs>
  <TitlesOfParts>
    <vt:vector size="25" baseType="lpstr">
      <vt:lpstr>Arial</vt:lpstr>
      <vt:lpstr>Times New Roman</vt:lpstr>
      <vt:lpstr>Kalam</vt:lpstr>
      <vt:lpstr>Tuffy</vt:lpstr>
      <vt:lpstr>Twinkl</vt:lpstr>
      <vt:lpstr>Calibri</vt:lpstr>
      <vt:lpstr>Tuffy-TTF</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Jacqui Ford</dc:creator>
  <cp:lastModifiedBy>Clerk</cp:lastModifiedBy>
  <cp:revision>37</cp:revision>
  <dcterms:created xsi:type="dcterms:W3CDTF">2020-02-11T16:10:13Z</dcterms:created>
  <dcterms:modified xsi:type="dcterms:W3CDTF">2021-01-19T10:54:38Z</dcterms:modified>
</cp:coreProperties>
</file>