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5" r:id="rId2"/>
    <p:sldId id="330" r:id="rId3"/>
    <p:sldId id="311" r:id="rId4"/>
    <p:sldId id="314" r:id="rId5"/>
    <p:sldId id="312" r:id="rId6"/>
    <p:sldId id="313" r:id="rId7"/>
    <p:sldId id="331" r:id="rId8"/>
    <p:sldId id="332" r:id="rId9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6600"/>
    <a:srgbClr val="FF0066"/>
    <a:srgbClr val="FF7D7D"/>
    <a:srgbClr val="FFABCD"/>
    <a:srgbClr val="0000FF"/>
    <a:srgbClr val="C7A1E3"/>
    <a:srgbClr val="EFC1FF"/>
    <a:srgbClr val="9900CC"/>
    <a:srgbClr val="E1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9" autoAdjust="0"/>
    <p:restoredTop sz="94218" autoAdjust="0"/>
  </p:normalViewPr>
  <p:slideViewPr>
    <p:cSldViewPr snapToGrid="0">
      <p:cViewPr varScale="1">
        <p:scale>
          <a:sx n="55" d="100"/>
          <a:sy n="55" d="100"/>
        </p:scale>
        <p:origin x="418" y="48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4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5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3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16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3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2.png"/><Relationship Id="rId4" Type="http://schemas.openxmlformats.org/officeDocument/2006/relationships/audio" Target="../media/media3.m4a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0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+mn-lt"/>
              </a:rPr>
              <a:t>Punctuating Direct Speech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King of Rome</a:t>
            </a:r>
            <a:endParaRPr lang="en-GB" sz="4800" i="1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A04FBF-EB7E-6D40-9BB7-78E7A199E94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29" y="1999493"/>
            <a:ext cx="1967739" cy="4103133"/>
          </a:xfrm>
          <a:prstGeom prst="rect">
            <a:avLst/>
          </a:prstGeom>
        </p:spPr>
      </p:pic>
      <p:sp>
        <p:nvSpPr>
          <p:cNvPr id="11" name="Speech Bubble: Rectangle with Corners Rounded 16">
            <a:extLst>
              <a:ext uri="{FF2B5EF4-FFF2-40B4-BE49-F238E27FC236}">
                <a16:creationId xmlns:a16="http://schemas.microsoft.com/office/drawing/2014/main" id="{0C6A3841-C449-2841-9D7C-983B1A269C9A}"/>
              </a:ext>
            </a:extLst>
          </p:cNvPr>
          <p:cNvSpPr/>
          <p:nvPr/>
        </p:nvSpPr>
        <p:spPr>
          <a:xfrm>
            <a:off x="3366052" y="1999492"/>
            <a:ext cx="2729948" cy="1429507"/>
          </a:xfrm>
          <a:prstGeom prst="wedgeRoundRectCallout">
            <a:avLst>
              <a:gd name="adj1" fmla="val 88946"/>
              <a:gd name="adj2" fmla="val 185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+mj-lt"/>
              </a:rPr>
              <a:t>You made my dreams come true.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9FB1B8-B762-7643-8264-95835EAB2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6660" y="22145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 Speech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3774" y="1149474"/>
            <a:ext cx="7964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Speech bubbles can show us what someone is saying.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4094" y="3925372"/>
            <a:ext cx="10635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Bubbles take up too much room so we use </a:t>
            </a:r>
            <a:r>
              <a:rPr lang="en-GB" sz="2400" b="1" dirty="0"/>
              <a:t>speech marks</a:t>
            </a:r>
            <a:r>
              <a:rPr lang="en-GB" sz="2400" dirty="0"/>
              <a:t>.</a:t>
            </a:r>
          </a:p>
          <a:p>
            <a:pPr algn="ctr"/>
            <a:r>
              <a:rPr lang="en-GB" sz="2400" b="1" dirty="0"/>
              <a:t>Speech marks </a:t>
            </a:r>
            <a:r>
              <a:rPr lang="en-GB" sz="2400" dirty="0"/>
              <a:t>work in pairs to hug the </a:t>
            </a:r>
            <a:r>
              <a:rPr lang="en-GB" sz="2400" dirty="0">
                <a:solidFill>
                  <a:srgbClr val="00B050"/>
                </a:solidFill>
              </a:rPr>
              <a:t>direct speech</a:t>
            </a:r>
            <a:r>
              <a:rPr lang="en-GB" sz="2400" dirty="0"/>
              <a:t>. 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7104257" y="2727304"/>
            <a:ext cx="1418010" cy="4780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with Corners Rounded 16"/>
          <p:cNvSpPr/>
          <p:nvPr/>
        </p:nvSpPr>
        <p:spPr>
          <a:xfrm>
            <a:off x="2650373" y="1818291"/>
            <a:ext cx="2296848" cy="990916"/>
          </a:xfrm>
          <a:prstGeom prst="wedgeRoundRectCallout">
            <a:avLst>
              <a:gd name="adj1" fmla="val -90236"/>
              <a:gd name="adj2" fmla="val -17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+mj-lt"/>
              </a:rPr>
              <a:t>You’ll come back.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08575" y="2329569"/>
            <a:ext cx="5813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words </a:t>
            </a:r>
            <a:r>
              <a:rPr lang="en-GB" sz="2400" i="1" dirty="0"/>
              <a:t>spoken</a:t>
            </a:r>
            <a:r>
              <a:rPr lang="en-GB" sz="2400" dirty="0"/>
              <a:t> are called 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direct speech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3154" y="3172215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You’ll come back,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708575" y="3320486"/>
            <a:ext cx="345746" cy="604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10000205" y="5506381"/>
            <a:ext cx="1869292" cy="919401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Speech marks 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are also called </a:t>
            </a:r>
            <a:r>
              <a:rPr lang="en-GB" sz="1600" i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inverted commas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7478582" y="3172215"/>
            <a:ext cx="168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said Charlie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.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34094" y="5231702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We report who is speaking using a </a:t>
            </a:r>
            <a:r>
              <a:rPr lang="en-GB" sz="2400" dirty="0">
                <a:solidFill>
                  <a:srgbClr val="7030A0"/>
                </a:solidFill>
              </a:rPr>
              <a:t>reporting clause</a:t>
            </a:r>
            <a:r>
              <a:rPr lang="en-GB" sz="2400" dirty="0"/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6845C-1674-4059-A218-7D517A5A45EC}"/>
              </a:ext>
            </a:extLst>
          </p:cNvPr>
          <p:cNvCxnSpPr>
            <a:cxnSpLocks/>
          </p:cNvCxnSpPr>
          <p:nvPr/>
        </p:nvCxnSpPr>
        <p:spPr>
          <a:xfrm flipH="1" flipV="1">
            <a:off x="7368209" y="3450039"/>
            <a:ext cx="971923" cy="609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20EDA99-BF4A-CE4D-84DE-246E146FEE6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678" y="1268919"/>
            <a:ext cx="2058202" cy="4103133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9E47090-FE02-9D41-A19B-2882133DB6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76270" y="357149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CE5CE43-3A92-8747-92ED-3E381942B2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22984" y="1353642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84202FE-64CD-794A-99B8-520E43BBD9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22984" y="22681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91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uiExpand="1" build="p"/>
      <p:bldP spid="10" grpId="1" uiExpand="1" build="allAtOnce"/>
      <p:bldP spid="17" grpId="0" animBg="1"/>
      <p:bldP spid="22" grpId="0"/>
      <p:bldP spid="2" grpId="0"/>
      <p:bldP spid="24" grpId="0" animBg="1"/>
      <p:bldP spid="15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9540" y="364953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Punctuating Speech </a:t>
            </a:r>
            <a:r>
              <a:rPr lang="en-GB" sz="3600" dirty="0"/>
              <a:t>– </a:t>
            </a:r>
            <a:r>
              <a:rPr lang="en-GB" sz="3600" u="sng" dirty="0"/>
              <a:t>capital letters</a:t>
            </a:r>
            <a:r>
              <a:rPr lang="en-GB" sz="3600" dirty="0"/>
              <a:t> open </a:t>
            </a:r>
            <a:r>
              <a:rPr lang="en-GB" sz="3600" dirty="0">
                <a:solidFill>
                  <a:srgbClr val="00B050"/>
                </a:solidFill>
              </a:rPr>
              <a:t>direct speech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begins with a </a:t>
            </a:r>
            <a:r>
              <a:rPr lang="en-GB" sz="2400" u="sng" dirty="0"/>
              <a:t>capital letter</a:t>
            </a:r>
            <a:r>
              <a:rPr lang="en-GB" sz="2400" dirty="0"/>
              <a:t>, even if it is in the middle of a sentence.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27567" y="2427458"/>
            <a:ext cx="10416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7030A0"/>
                </a:solidFill>
                <a:latin typeface="+mj-lt"/>
              </a:rPr>
              <a:t>Tom questioned,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dirty="0">
                <a:solidFill>
                  <a:srgbClr val="00B050"/>
                </a:solidFill>
                <a:latin typeface="Calibri Light"/>
              </a:rPr>
              <a:t>All the way from Rome?</a:t>
            </a:r>
            <a:r>
              <a:rPr lang="en-GB" sz="2400" dirty="0">
                <a:latin typeface="Calibri Light"/>
              </a:rPr>
              <a:t>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78630" y="3009507"/>
            <a:ext cx="10714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Charlie answered,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It’s a long way but he can do it.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4417335" y="2889122"/>
            <a:ext cx="15675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410784" y="3429000"/>
            <a:ext cx="2105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27567" y="4001110"/>
            <a:ext cx="6505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It is the beginning of the speaker’s sentence so a </a:t>
            </a:r>
            <a:r>
              <a:rPr lang="en-GB" sz="2400" u="sng" dirty="0"/>
              <a:t>capital letter</a:t>
            </a:r>
            <a:r>
              <a:rPr lang="en-GB" sz="2400" dirty="0"/>
              <a:t> is used.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34CD7-5D5D-E34A-8A05-CBED58B83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083" y="2427458"/>
            <a:ext cx="2575966" cy="3405613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6019DAF-15D0-144F-91E6-4AF5D6032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46586" y="51164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8" grpId="0"/>
      <p:bldP spid="20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36598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200" dirty="0"/>
              <a:t>– a new line shows a change of speaker</a:t>
            </a:r>
            <a:endParaRPr lang="en-GB" sz="3600" dirty="0"/>
          </a:p>
        </p:txBody>
      </p:sp>
      <p:sp>
        <p:nvSpPr>
          <p:cNvPr id="29" name="Rectangle: Rounded Corners 28"/>
          <p:cNvSpPr/>
          <p:nvPr/>
        </p:nvSpPr>
        <p:spPr>
          <a:xfrm>
            <a:off x="6690001" y="4990144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We show each </a:t>
            </a:r>
            <a:r>
              <a:rPr lang="en-GB" altLang="en-US" sz="1600" b="1" dirty="0"/>
              <a:t>change of speaker </a:t>
            </a:r>
            <a:r>
              <a:rPr lang="en-GB" altLang="en-US" sz="1600" dirty="0"/>
              <a:t>by starting a new line.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6E3C7F-5B38-4F11-B63D-082C192A8846}"/>
              </a:ext>
            </a:extLst>
          </p:cNvPr>
          <p:cNvSpPr/>
          <p:nvPr/>
        </p:nvSpPr>
        <p:spPr>
          <a:xfrm>
            <a:off x="5859680" y="2052929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All the way to Rome?” asked the guard. </a:t>
            </a:r>
            <a:endParaRPr lang="en-GB" sz="2400" i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6C56D8-B2D6-4D7A-9566-36205F414AEB}"/>
              </a:ext>
            </a:extLst>
          </p:cNvPr>
          <p:cNvSpPr/>
          <p:nvPr/>
        </p:nvSpPr>
        <p:spPr>
          <a:xfrm>
            <a:off x="5755686" y="2570706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That’s right,” answered Charlie. </a:t>
            </a:r>
            <a:endParaRPr lang="en-GB" sz="2400" i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5E8EDE-5F35-4B7A-B3DF-8040C3191AA4}"/>
              </a:ext>
            </a:extLst>
          </p:cNvPr>
          <p:cNvSpPr/>
          <p:nvPr/>
        </p:nvSpPr>
        <p:spPr>
          <a:xfrm>
            <a:off x="5755686" y="3072110"/>
            <a:ext cx="6733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You know that’s a long way?” teased the guard.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26E81C-635A-4865-A9DB-6A0525AF121F}"/>
              </a:ext>
            </a:extLst>
          </p:cNvPr>
          <p:cNvSpPr/>
          <p:nvPr/>
        </p:nvSpPr>
        <p:spPr>
          <a:xfrm>
            <a:off x="5900374" y="3645998"/>
            <a:ext cx="6859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Charlie laughed, “It’s an adventure!”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79C7FB-8853-43C7-8DAF-810FA0CF142D}"/>
              </a:ext>
            </a:extLst>
          </p:cNvPr>
          <p:cNvSpPr/>
          <p:nvPr/>
        </p:nvSpPr>
        <p:spPr>
          <a:xfrm>
            <a:off x="8945102" y="4990144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This makes it clear when the speaker changes.</a:t>
            </a:r>
          </a:p>
          <a:p>
            <a:pPr algn="ctr"/>
            <a:endParaRPr lang="en-GB" alt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C84196-1DD5-4F4C-9036-DA15AC8F3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807" y="1467293"/>
            <a:ext cx="3304628" cy="4390977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CD2D3A-05E3-0940-8C0F-021D4F7BBD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3818" y="51796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9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– </a:t>
            </a:r>
            <a:r>
              <a:rPr lang="en-GB" sz="3600" dirty="0"/>
              <a:t>commas separate clauses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7030A0"/>
                </a:solidFill>
              </a:rPr>
              <a:t>reporting clauses </a:t>
            </a:r>
            <a:r>
              <a:rPr lang="en-GB" sz="2400" dirty="0"/>
              <a:t>are usually separated by a comma.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7858" y="2433234"/>
            <a:ext cx="764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There’s still no sign of him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sighed the boy.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4965" y="3315741"/>
            <a:ext cx="6919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Charlie whispered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,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Come back. Please make it.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b="1" i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521" y="4137478"/>
            <a:ext cx="10635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comma is placed at the end of the first clause.</a:t>
            </a:r>
          </a:p>
          <a:p>
            <a:pPr algn="ctr"/>
            <a:r>
              <a:rPr lang="en-GB" sz="2400" dirty="0"/>
              <a:t>The speech marks follow the comma.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5667775" y="2850359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4619552" y="3722188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498EBFF-FE02-8D4E-9DFE-7E12AEF26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158" y="2529197"/>
            <a:ext cx="2191745" cy="2894849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E1CC173-39FA-7B4E-A72B-D8DEEA51B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9380" y="53285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  <p:bldP spid="20" grpId="0"/>
      <p:bldP spid="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exclamations and 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If the speech ends in a </a:t>
            </a:r>
            <a:r>
              <a:rPr lang="en-GB" sz="2400" dirty="0">
                <a:solidFill>
                  <a:srgbClr val="00B050"/>
                </a:solidFill>
              </a:rPr>
              <a:t>!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B050"/>
                </a:solidFill>
              </a:rPr>
              <a:t>? </a:t>
            </a:r>
            <a:r>
              <a:rPr lang="en-GB" sz="2400" dirty="0"/>
              <a:t>we do not need a comma after the speech.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72175" y="2579123"/>
            <a:ext cx="764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How did he do it?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everyone asked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72175" y="3311058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Some kind of magic!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Charlie laughed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r>
              <a:rPr lang="en-GB" sz="2400" b="1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b="1" i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5157977" y="3005286"/>
            <a:ext cx="364741" cy="260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5538251" y="3788927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69024" y="4509324"/>
            <a:ext cx="730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is placed inside the speech marks.</a:t>
            </a:r>
          </a:p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belongs to the spoken words – they tell you how to say them.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1BAEF-EB64-C647-8B28-89246B9CABD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08163" y="2856555"/>
            <a:ext cx="2819672" cy="20059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BEEF2E3-963A-8B44-BACC-A393F005C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1220" y="55708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20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0396" y="28170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can you remember?</a:t>
            </a:r>
            <a:endParaRPr lang="en-GB" sz="36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E43126-D868-42F9-8D34-FC097CD6B27B}"/>
              </a:ext>
            </a:extLst>
          </p:cNvPr>
          <p:cNvSpPr/>
          <p:nvPr/>
        </p:nvSpPr>
        <p:spPr>
          <a:xfrm>
            <a:off x="3753848" y="1223531"/>
            <a:ext cx="4249049" cy="442674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000" dirty="0"/>
              <a:t>What are the rules for writing speech?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A4429-1364-400C-89BB-FBA8C5CFEB6E}"/>
              </a:ext>
            </a:extLst>
          </p:cNvPr>
          <p:cNvSpPr txBox="1"/>
          <p:nvPr/>
        </p:nvSpPr>
        <p:spPr>
          <a:xfrm>
            <a:off x="2862470" y="2321004"/>
            <a:ext cx="6742819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Hug the words spoken with </a:t>
            </a:r>
            <a:r>
              <a:rPr lang="en-GB" sz="2000" b="1" dirty="0"/>
              <a:t>speech marks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the spoken words with a </a:t>
            </a:r>
            <a:r>
              <a:rPr lang="en-GB" sz="2000" b="1" dirty="0"/>
              <a:t>capital letter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Separate the speech and reporting clause with a </a:t>
            </a:r>
            <a:r>
              <a:rPr lang="en-GB" sz="2000" b="1" dirty="0"/>
              <a:t>comma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</a:t>
            </a:r>
            <a:r>
              <a:rPr lang="en-GB" sz="2000" b="1" dirty="0"/>
              <a:t>a new line</a:t>
            </a:r>
            <a:r>
              <a:rPr lang="en-GB" sz="2000" dirty="0"/>
              <a:t> to show the speaker has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59C8849-E7F3-1F47-ACB7-CA4A0600AA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0140" y="5216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11342</TotalTime>
  <Words>409</Words>
  <Application>Microsoft Office PowerPoint</Application>
  <PresentationFormat>Widescreen</PresentationFormat>
  <Paragraphs>52</Paragraphs>
  <Slides>8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693</cp:revision>
  <cp:lastPrinted>2018-05-09T10:54:19Z</cp:lastPrinted>
  <dcterms:created xsi:type="dcterms:W3CDTF">2013-08-23T07:43:20Z</dcterms:created>
  <dcterms:modified xsi:type="dcterms:W3CDTF">2020-05-22T05:28:14Z</dcterms:modified>
</cp:coreProperties>
</file>