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8" r:id="rId4"/>
    <p:sldId id="270" r:id="rId5"/>
    <p:sldId id="271" r:id="rId6"/>
    <p:sldId id="272" r:id="rId7"/>
    <p:sldId id="274" r:id="rId8"/>
    <p:sldId id="275" r:id="rId9"/>
    <p:sldId id="276" r:id="rId10"/>
    <p:sldId id="277" r:id="rId11"/>
    <p:sldId id="278" r:id="rId12"/>
    <p:sldId id="279" r:id="rId13"/>
  </p:sldIdLst>
  <p:sldSz cx="9144000" cy="6858000" type="screen4x3"/>
  <p:notesSz cx="6858000" cy="9144000"/>
  <p:embeddedFontLst>
    <p:embeddedFont>
      <p:font typeface="Sassoon Infant Md" panose="02000603050000020003" charset="0"/>
      <p:regular r:id="rId16"/>
    </p:embeddedFont>
    <p:embeddedFont>
      <p:font typeface="Sassoon Infant Rg" panose="02000503030000020003" charset="0"/>
      <p:regular r:id="rId17"/>
      <p:bold r:id="rId18"/>
    </p:embeddedFont>
    <p:embeddedFont>
      <p:font typeface="MS PGothic" panose="020B0600070205080204" pitchFamily="34" charset="-128"/>
      <p:regular r:id="rId19"/>
    </p:embeddedFont>
    <p:embeddedFont>
      <p:font typeface="Calibri" panose="020F0502020204030204" pitchFamily="34" charset="0"/>
      <p:regular r:id="rId20"/>
      <p:bold r:id="rId21"/>
      <p:italic r:id="rId22"/>
      <p:boldItalic r:id="rId23"/>
    </p:embeddedFont>
    <p:embeddedFont>
      <p:font typeface="BPreplay" panose="0200050300000002000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1FE"/>
    <a:srgbClr val="80C1EB"/>
    <a:srgbClr val="ACDDFC"/>
    <a:srgbClr val="21A6F9"/>
    <a:srgbClr val="1C1C1C"/>
    <a:srgbClr val="2898A8"/>
    <a:srgbClr val="FEFBDA"/>
    <a:srgbClr val="FFFFE1"/>
    <a:srgbClr val="FDFDFD"/>
    <a:srgbClr val="AD8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73" d="100"/>
          <a:sy n="73" d="100"/>
        </p:scale>
        <p:origin x="1194" y="7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48" y="2494138"/>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3337552" y="2494138"/>
            <a:ext cx="2464127"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5909923" y="248161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755647"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337553"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5909924"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11149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85688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TextBox 3"/>
          <p:cNvSpPr txBox="1"/>
          <p:nvPr userDrawn="1"/>
        </p:nvSpPr>
        <p:spPr>
          <a:xfrm>
            <a:off x="1532896" y="2078266"/>
            <a:ext cx="6068680" cy="2677656"/>
          </a:xfrm>
          <a:prstGeom prst="rect">
            <a:avLst/>
          </a:prstGeom>
          <a:noFill/>
        </p:spPr>
        <p:txBody>
          <a:bodyPr wrap="square" rtlCol="0">
            <a:spAutoFit/>
          </a:bodyPr>
          <a:lstStyle/>
          <a:p>
            <a:pPr algn="ctr"/>
            <a:r>
              <a:rPr lang="en-GB" sz="2400" dirty="0">
                <a:latin typeface="BPreplay" panose="02000503000000020004" pitchFamily="50" charset="0"/>
              </a:rPr>
              <a:t>Please create your title slide, main slides and end slide backgrounds in </a:t>
            </a:r>
            <a:r>
              <a:rPr lang="en-GB" sz="2400" b="1" dirty="0">
                <a:latin typeface="BPreplay" panose="02000503000000020004" pitchFamily="50" charset="0"/>
              </a:rPr>
              <a:t>Photoshop</a:t>
            </a:r>
            <a:r>
              <a:rPr lang="en-GB" sz="2400" dirty="0">
                <a:latin typeface="BPreplay" panose="02000503000000020004" pitchFamily="50" charset="0"/>
              </a:rPr>
              <a:t> using the </a:t>
            </a:r>
            <a:r>
              <a:rPr lang="en-GB" sz="2400" b="1" dirty="0">
                <a:latin typeface="BPreplay" panose="02000503000000020004" pitchFamily="50" charset="0"/>
              </a:rPr>
              <a:t>PowerPoint Actions</a:t>
            </a:r>
            <a:r>
              <a:rPr lang="en-GB" sz="2400" b="0" baseline="0" dirty="0">
                <a:latin typeface="BPreplay" panose="02000503000000020004" pitchFamily="50" charset="0"/>
              </a:rPr>
              <a:t> (Z:\#Action Templates\#Actions\PowerPoint)</a:t>
            </a:r>
            <a:endParaRPr lang="en-GB" sz="2400" dirty="0">
              <a:latin typeface="BPreplay" panose="02000503000000020004" pitchFamily="50" charset="0"/>
            </a:endParaRPr>
          </a:p>
          <a:p>
            <a:pPr algn="ctr"/>
            <a:endParaRPr lang="en-GB" sz="2400" dirty="0">
              <a:latin typeface="BPreplay" panose="02000503000000020004" pitchFamily="50" charset="0"/>
            </a:endParaRPr>
          </a:p>
          <a:p>
            <a:pPr algn="ctr"/>
            <a:r>
              <a:rPr lang="en-GB" sz="2400" dirty="0">
                <a:latin typeface="BPreplay" panose="02000503000000020004" pitchFamily="50" charset="0"/>
              </a:rPr>
              <a:t>Add your backgrounds to the appropriate </a:t>
            </a:r>
            <a:r>
              <a:rPr lang="en-GB" sz="2400" b="1" dirty="0">
                <a:latin typeface="BPreplay" panose="02000503000000020004" pitchFamily="50" charset="0"/>
              </a:rPr>
              <a:t>Master Slides</a:t>
            </a:r>
            <a:r>
              <a:rPr lang="en-GB" sz="2400" dirty="0">
                <a:latin typeface="BPreplay" panose="02000503000000020004" pitchFamily="50" charset="0"/>
              </a:rPr>
              <a:t>.</a:t>
            </a:r>
          </a:p>
        </p:txBody>
      </p:sp>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6" name="Rectangle 5"/>
          <p:cNvSpPr/>
          <p:nvPr userDrawn="1"/>
        </p:nvSpPr>
        <p:spPr>
          <a:xfrm>
            <a:off x="457197" y="1513944"/>
            <a:ext cx="8220075" cy="4882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25200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81813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3" name="Group 2"/>
          <p:cNvGrpSpPr/>
          <p:nvPr userDrawn="1"/>
        </p:nvGrpSpPr>
        <p:grpSpPr>
          <a:xfrm>
            <a:off x="4002736" y="1738841"/>
            <a:ext cx="4189074" cy="4129086"/>
            <a:chOff x="4002736" y="1755885"/>
            <a:chExt cx="4189074" cy="4129086"/>
          </a:xfrm>
        </p:grpSpPr>
        <p:sp>
          <p:nvSpPr>
            <p:cNvPr id="9" name="Oval 8"/>
            <p:cNvSpPr/>
            <p:nvPr userDrawn="1"/>
          </p:nvSpPr>
          <p:spPr bwMode="auto">
            <a:xfrm>
              <a:off x="4002736" y="175588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1" name="Oval 10"/>
            <p:cNvSpPr/>
            <p:nvPr userDrawn="1"/>
          </p:nvSpPr>
          <p:spPr bwMode="auto">
            <a:xfrm>
              <a:off x="6193147" y="1755885"/>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2" name="Oval 11"/>
            <p:cNvSpPr/>
            <p:nvPr userDrawn="1"/>
          </p:nvSpPr>
          <p:spPr bwMode="auto">
            <a:xfrm>
              <a:off x="6193147" y="3886309"/>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3" name="Oval 12"/>
            <p:cNvSpPr/>
            <p:nvPr userDrawn="1"/>
          </p:nvSpPr>
          <p:spPr bwMode="auto">
            <a:xfrm>
              <a:off x="4002736" y="388630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grpSp>
      <p:sp>
        <p:nvSpPr>
          <p:cNvPr id="14" name="Content Placeholder 2"/>
          <p:cNvSpPr>
            <a:spLocks noGrp="1"/>
          </p:cNvSpPr>
          <p:nvPr userDrawn="1">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userDrawn="1">
            <p:ph idx="10"/>
          </p:nvPr>
        </p:nvSpPr>
        <p:spPr>
          <a:xfrm>
            <a:off x="4012772"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875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0618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89856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Content Placeholder 2"/>
          <p:cNvSpPr>
            <a:spLocks noGrp="1"/>
          </p:cNvSpPr>
          <p:nvPr>
            <p:ph idx="12"/>
          </p:nvPr>
        </p:nvSpPr>
        <p:spPr>
          <a:xfrm>
            <a:off x="3682999" y="1513946"/>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3682999" y="460902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755651" y="1513946"/>
            <a:ext cx="2852738"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9762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61348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502606"/>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40360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2" r:id="rId4"/>
    <p:sldLayoutId id="2147483671" r:id="rId5"/>
    <p:sldLayoutId id="2147483667" r:id="rId6"/>
    <p:sldLayoutId id="2147483668" r:id="rId7"/>
    <p:sldLayoutId id="2147483669" r:id="rId8"/>
    <p:sldLayoutId id="2147483670" r:id="rId9"/>
    <p:sldLayoutId id="2147483673" r:id="rId10"/>
    <p:sldLayoutId id="2147483674" r:id="rId11"/>
    <p:sldLayoutId id="2147483663"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2727" t="391" r="4623" b="16992"/>
          <a:stretch/>
        </p:blipFill>
        <p:spPr>
          <a:xfrm>
            <a:off x="745067" y="1320800"/>
            <a:ext cx="7636933" cy="4775200"/>
          </a:xfrm>
          <a:prstGeom prst="rect">
            <a:avLst/>
          </a:prstGeom>
        </p:spPr>
      </p:pic>
      <p:sp>
        <p:nvSpPr>
          <p:cNvPr id="21" name="Title 20"/>
          <p:cNvSpPr>
            <a:spLocks noGrp="1"/>
          </p:cNvSpPr>
          <p:nvPr>
            <p:ph type="title"/>
          </p:nvPr>
        </p:nvSpPr>
        <p:spPr/>
        <p:txBody>
          <a:bodyPr/>
          <a:lstStyle/>
          <a:p>
            <a:r>
              <a:rPr lang="en-US" altLang="en-US" dirty="0">
                <a:ea typeface="ＭＳ Ｐゴシック" panose="020B0600070205080204" pitchFamily="34" charset="-128"/>
              </a:rPr>
              <a:t>Girls’ Village Home</a:t>
            </a:r>
            <a:endParaRPr lang="en-GB" dirty="0"/>
          </a:p>
        </p:txBody>
      </p:sp>
      <p:grpSp>
        <p:nvGrpSpPr>
          <p:cNvPr id="11" name="Group 10"/>
          <p:cNvGrpSpPr/>
          <p:nvPr/>
        </p:nvGrpSpPr>
        <p:grpSpPr>
          <a:xfrm>
            <a:off x="940032" y="1612390"/>
            <a:ext cx="7256519" cy="1019600"/>
            <a:chOff x="940032" y="1612390"/>
            <a:chExt cx="7256519" cy="1019600"/>
          </a:xfrm>
        </p:grpSpPr>
        <p:sp>
          <p:nvSpPr>
            <p:cNvPr id="4" name="Rectangle 3"/>
            <p:cNvSpPr/>
            <p:nvPr/>
          </p:nvSpPr>
          <p:spPr>
            <a:xfrm>
              <a:off x="940034" y="1612390"/>
              <a:ext cx="7256517" cy="1019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40032" y="1661860"/>
              <a:ext cx="7256517" cy="923330"/>
            </a:xfrm>
            <a:prstGeom prst="rect">
              <a:avLst/>
            </a:prstGeom>
            <a:noFill/>
          </p:spPr>
          <p:txBody>
            <a:bodyPr wrap="square" rtlCol="0">
              <a:spAutoFit/>
            </a:bodyPr>
            <a:lstStyle/>
            <a:p>
              <a:r>
                <a:rPr lang="en-GB" altLang="en-US" dirty="0">
                  <a:ea typeface="ＭＳ Ｐゴシック" panose="020B0600070205080204" pitchFamily="34" charset="-128"/>
                </a:rPr>
                <a:t>When Thomas Barnardo married his wife, </a:t>
              </a:r>
              <a:r>
                <a:rPr lang="en-GB" altLang="en-US" dirty="0" err="1">
                  <a:ea typeface="ＭＳ Ｐゴシック" panose="020B0600070205080204" pitchFamily="34" charset="-128"/>
                </a:rPr>
                <a:t>Syrie</a:t>
              </a:r>
              <a:r>
                <a:rPr lang="en-GB" altLang="en-US" dirty="0">
                  <a:ea typeface="ＭＳ Ｐゴシック" panose="020B0600070205080204" pitchFamily="34" charset="-128"/>
                </a:rPr>
                <a:t>, in 1873, a supporter gave them a house to use as a children’s home. The Girls’ Village Home in Barkingside was opened in 1876. </a:t>
              </a:r>
            </a:p>
          </p:txBody>
        </p:sp>
      </p:grpSp>
      <p:grpSp>
        <p:nvGrpSpPr>
          <p:cNvPr id="9" name="Group 8"/>
          <p:cNvGrpSpPr/>
          <p:nvPr/>
        </p:nvGrpSpPr>
        <p:grpSpPr>
          <a:xfrm>
            <a:off x="943741" y="2757170"/>
            <a:ext cx="7256517" cy="573213"/>
            <a:chOff x="943741" y="3209326"/>
            <a:chExt cx="7256517" cy="573213"/>
          </a:xfrm>
        </p:grpSpPr>
        <p:sp>
          <p:nvSpPr>
            <p:cNvPr id="20" name="Rectangle 19"/>
            <p:cNvSpPr/>
            <p:nvPr/>
          </p:nvSpPr>
          <p:spPr>
            <a:xfrm>
              <a:off x="943741" y="3209326"/>
              <a:ext cx="7256517" cy="57321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943741" y="3311266"/>
              <a:ext cx="6375170" cy="369332"/>
            </a:xfrm>
            <a:prstGeom prst="rect">
              <a:avLst/>
            </a:prstGeom>
            <a:noFill/>
          </p:spPr>
          <p:txBody>
            <a:bodyPr wrap="square" rtlCol="0">
              <a:spAutoFit/>
            </a:bodyPr>
            <a:lstStyle/>
            <a:p>
              <a:r>
                <a:rPr lang="en-GB" altLang="en-US" dirty="0">
                  <a:ea typeface="ＭＳ Ｐゴシック" panose="020B0600070205080204" pitchFamily="34" charset="-128"/>
                </a:rPr>
                <a:t>It housed over 1500 girls at any one time. </a:t>
              </a:r>
            </a:p>
          </p:txBody>
        </p:sp>
      </p:grpSp>
      <p:grpSp>
        <p:nvGrpSpPr>
          <p:cNvPr id="6" name="Group 5"/>
          <p:cNvGrpSpPr/>
          <p:nvPr/>
        </p:nvGrpSpPr>
        <p:grpSpPr>
          <a:xfrm>
            <a:off x="943740" y="4621973"/>
            <a:ext cx="7256518" cy="1064724"/>
            <a:chOff x="943740" y="4621973"/>
            <a:chExt cx="7256518" cy="1064724"/>
          </a:xfrm>
        </p:grpSpPr>
        <p:sp>
          <p:nvSpPr>
            <p:cNvPr id="17" name="Rectangle 16"/>
            <p:cNvSpPr/>
            <p:nvPr/>
          </p:nvSpPr>
          <p:spPr>
            <a:xfrm>
              <a:off x="943741" y="4621973"/>
              <a:ext cx="7256517" cy="10647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43740" y="4694899"/>
              <a:ext cx="7252807" cy="923330"/>
            </a:xfrm>
            <a:prstGeom prst="rect">
              <a:avLst/>
            </a:prstGeom>
            <a:noFill/>
          </p:spPr>
          <p:txBody>
            <a:bodyPr wrap="square" rtlCol="0">
              <a:spAutoFit/>
            </a:bodyPr>
            <a:lstStyle/>
            <a:p>
              <a:r>
                <a:rPr lang="en-GB" altLang="en-US" dirty="0">
                  <a:ea typeface="ＭＳ Ｐゴシック" panose="020B0600070205080204" pitchFamily="34" charset="-128"/>
                </a:rPr>
                <a:t>The girls who stayed at the Village Home received training as cooks and domestic service maids. This meant that every child could find employment once they had left the home. </a:t>
              </a:r>
            </a:p>
          </p:txBody>
        </p:sp>
      </p:grpSp>
      <p:grpSp>
        <p:nvGrpSpPr>
          <p:cNvPr id="19" name="Group 18"/>
          <p:cNvGrpSpPr/>
          <p:nvPr/>
        </p:nvGrpSpPr>
        <p:grpSpPr>
          <a:xfrm>
            <a:off x="943740" y="3455563"/>
            <a:ext cx="7256519" cy="1019600"/>
            <a:chOff x="940032" y="1612390"/>
            <a:chExt cx="7256519" cy="1019600"/>
          </a:xfrm>
        </p:grpSpPr>
        <p:sp>
          <p:nvSpPr>
            <p:cNvPr id="23" name="Rectangle 22"/>
            <p:cNvSpPr/>
            <p:nvPr/>
          </p:nvSpPr>
          <p:spPr>
            <a:xfrm>
              <a:off x="940034" y="1612390"/>
              <a:ext cx="7256517" cy="1019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940032" y="1661860"/>
              <a:ext cx="7256517" cy="923330"/>
            </a:xfrm>
            <a:prstGeom prst="rect">
              <a:avLst/>
            </a:prstGeom>
            <a:noFill/>
          </p:spPr>
          <p:txBody>
            <a:bodyPr wrap="square" rtlCol="0">
              <a:spAutoFit/>
            </a:bodyPr>
            <a:lstStyle/>
            <a:p>
              <a:r>
                <a:rPr lang="en-GB" altLang="en-US" dirty="0">
                  <a:ea typeface="ＭＳ Ｐゴシック" panose="020B0600070205080204" pitchFamily="34" charset="-128"/>
                </a:rPr>
                <a:t>This was different to the boys’ home as it was set in its own grounds; each cottage had its own front and back gardens and there was also a steam laundry on the grounds.</a:t>
              </a:r>
            </a:p>
          </p:txBody>
        </p:sp>
      </p:grpSp>
    </p:spTree>
    <p:extLst>
      <p:ext uri="{BB962C8B-B14F-4D97-AF65-F5344CB8AC3E}">
        <p14:creationId xmlns:p14="http://schemas.microsoft.com/office/powerpoint/2010/main" val="239761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err="1">
                <a:ea typeface="ＭＳ Ｐゴシック" panose="020B0600070205080204" pitchFamily="34" charset="-128"/>
              </a:rPr>
              <a:t>Barnardo’s</a:t>
            </a:r>
            <a:r>
              <a:rPr lang="en-US" altLang="en-US" dirty="0">
                <a:ea typeface="ＭＳ Ｐゴシック" panose="020B0600070205080204" pitchFamily="34" charset="-128"/>
              </a:rPr>
              <a:t> Today</a:t>
            </a:r>
            <a:endParaRPr lang="en-GB" altLang="en-US" dirty="0">
              <a:latin typeface="Times New Roman" panose="02020603050405020304" pitchFamily="18" charset="0"/>
              <a:ea typeface="ＭＳ Ｐゴシック" panose="020B0600070205080204" pitchFamily="34" charset="-128"/>
            </a:endParaRPr>
          </a:p>
        </p:txBody>
      </p:sp>
      <p:sp>
        <p:nvSpPr>
          <p:cNvPr id="4" name="Rectangle 3"/>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40035" y="1612390"/>
            <a:ext cx="5251218" cy="60553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40033" y="1740015"/>
            <a:ext cx="5545194" cy="369332"/>
          </a:xfrm>
          <a:prstGeom prst="rect">
            <a:avLst/>
          </a:prstGeom>
          <a:noFill/>
        </p:spPr>
        <p:txBody>
          <a:bodyPr wrap="square" rtlCol="0">
            <a:spAutoFit/>
          </a:bodyPr>
          <a:lstStyle/>
          <a:p>
            <a:r>
              <a:rPr lang="en-GB" altLang="en-US" dirty="0">
                <a:ea typeface="ＭＳ Ｐゴシック" panose="020B0600070205080204" pitchFamily="34" charset="-128"/>
              </a:rPr>
              <a:t>The last Dr Barnardo’s home closed in 1981.</a:t>
            </a:r>
          </a:p>
        </p:txBody>
      </p:sp>
      <p:sp>
        <p:nvSpPr>
          <p:cNvPr id="7" name="Rectangle 6"/>
          <p:cNvSpPr/>
          <p:nvPr/>
        </p:nvSpPr>
        <p:spPr>
          <a:xfrm>
            <a:off x="940032" y="2349714"/>
            <a:ext cx="5251220" cy="22734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40031" y="2459467"/>
            <a:ext cx="5251221" cy="2031325"/>
          </a:xfrm>
          <a:prstGeom prst="rect">
            <a:avLst/>
          </a:prstGeom>
          <a:noFill/>
        </p:spPr>
        <p:txBody>
          <a:bodyPr wrap="square" rtlCol="0">
            <a:spAutoFit/>
          </a:bodyPr>
          <a:lstStyle/>
          <a:p>
            <a:r>
              <a:rPr lang="en-GB" dirty="0"/>
              <a:t>Today Barnardo’s helps over 110 000 vulnerable children and families through projects run at homes, schools and in local communities. Barnardo’s helps all sorts of children and young people, including those who have disabilities, or who have problems at school or with their families, or who don’t have any family of their own to support and look after them.</a:t>
            </a:r>
          </a:p>
        </p:txBody>
      </p:sp>
      <p:sp>
        <p:nvSpPr>
          <p:cNvPr id="9" name="Rectangle 8"/>
          <p:cNvSpPr/>
          <p:nvPr/>
        </p:nvSpPr>
        <p:spPr>
          <a:xfrm>
            <a:off x="940033" y="4750790"/>
            <a:ext cx="5251219" cy="11405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940031" y="4840315"/>
            <a:ext cx="5251221" cy="923330"/>
          </a:xfrm>
          <a:prstGeom prst="rect">
            <a:avLst/>
          </a:prstGeom>
          <a:noFill/>
        </p:spPr>
        <p:txBody>
          <a:bodyPr wrap="square" rtlCol="0">
            <a:spAutoFit/>
          </a:bodyPr>
          <a:lstStyle/>
          <a:p>
            <a:r>
              <a:rPr lang="en-GB" altLang="en-US" dirty="0">
                <a:ea typeface="ＭＳ Ｐゴシック" panose="020B0600070205080204" pitchFamily="34" charset="-128"/>
              </a:rPr>
              <a:t>The main aim of Barnardo’s continues to be to support and encourage disadvantaged children to achieve success in their lives.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3679" y="1616719"/>
            <a:ext cx="1163759" cy="4274583"/>
          </a:xfrm>
          <a:prstGeom prst="rect">
            <a:avLst/>
          </a:prstGeom>
        </p:spPr>
      </p:pic>
    </p:spTree>
    <p:extLst>
      <p:ext uri="{BB962C8B-B14F-4D97-AF65-F5344CB8AC3E}">
        <p14:creationId xmlns:p14="http://schemas.microsoft.com/office/powerpoint/2010/main" val="4121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err="1">
                <a:ea typeface="ＭＳ Ｐゴシック" panose="020B0600070205080204" pitchFamily="34" charset="-128"/>
              </a:rPr>
              <a:t>Barnardo’s</a:t>
            </a:r>
            <a:r>
              <a:rPr lang="en-US" altLang="en-US" dirty="0">
                <a:ea typeface="ＭＳ Ｐゴシック" panose="020B0600070205080204" pitchFamily="34" charset="-128"/>
              </a:rPr>
              <a:t> Today</a:t>
            </a:r>
            <a:endParaRPr lang="en-GB" altLang="en-US" dirty="0">
              <a:latin typeface="Times New Roman" panose="02020603050405020304" pitchFamily="18" charset="0"/>
              <a:ea typeface="ＭＳ Ｐゴシック" panose="020B0600070205080204" pitchFamily="34" charset="-128"/>
            </a:endParaRPr>
          </a:p>
        </p:txBody>
      </p:sp>
      <p:sp>
        <p:nvSpPr>
          <p:cNvPr id="4" name="Rectangle 3"/>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40034" y="1612390"/>
            <a:ext cx="7232415" cy="60553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40032" y="1740015"/>
            <a:ext cx="5251219" cy="369332"/>
          </a:xfrm>
          <a:prstGeom prst="rect">
            <a:avLst/>
          </a:prstGeom>
          <a:noFill/>
        </p:spPr>
        <p:txBody>
          <a:bodyPr wrap="square" rtlCol="0">
            <a:spAutoFit/>
          </a:bodyPr>
          <a:lstStyle/>
          <a:p>
            <a:r>
              <a:rPr lang="en-GB" altLang="en-US" b="1" dirty="0">
                <a:ea typeface="ＭＳ Ｐゴシック" panose="020B0600070205080204" pitchFamily="34" charset="-128"/>
              </a:rPr>
              <a:t>Did you know . . . ?</a:t>
            </a:r>
          </a:p>
        </p:txBody>
      </p:sp>
      <p:sp>
        <p:nvSpPr>
          <p:cNvPr id="7" name="Rectangle 6"/>
          <p:cNvSpPr/>
          <p:nvPr/>
        </p:nvSpPr>
        <p:spPr>
          <a:xfrm>
            <a:off x="3194436" y="2349715"/>
            <a:ext cx="4978012" cy="8580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194436" y="2459467"/>
            <a:ext cx="4863714" cy="646331"/>
          </a:xfrm>
          <a:prstGeom prst="rect">
            <a:avLst/>
          </a:prstGeom>
          <a:noFill/>
        </p:spPr>
        <p:txBody>
          <a:bodyPr wrap="square" rtlCol="0">
            <a:spAutoFit/>
          </a:bodyPr>
          <a:lstStyle/>
          <a:p>
            <a:r>
              <a:rPr lang="en-US" altLang="en-US" dirty="0" err="1">
                <a:ea typeface="ＭＳ Ｐゴシック" panose="020B0600070205080204" pitchFamily="34" charset="-128"/>
              </a:rPr>
              <a:t>Barnardo’s</a:t>
            </a:r>
            <a:r>
              <a:rPr lang="en-US" altLang="en-US" dirty="0">
                <a:ea typeface="ＭＳ Ｐゴシック" panose="020B0600070205080204" pitchFamily="34" charset="-128"/>
              </a:rPr>
              <a:t> works with more than 100 000 children, young people and families every year?</a:t>
            </a:r>
            <a:endParaRPr lang="en-GB" dirty="0"/>
          </a:p>
        </p:txBody>
      </p:sp>
      <p:sp>
        <p:nvSpPr>
          <p:cNvPr id="12" name="Rectangle 11"/>
          <p:cNvSpPr/>
          <p:nvPr/>
        </p:nvSpPr>
        <p:spPr>
          <a:xfrm>
            <a:off x="3194436" y="3347342"/>
            <a:ext cx="4978012" cy="8580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194436" y="3457094"/>
            <a:ext cx="4863714" cy="646331"/>
          </a:xfrm>
          <a:prstGeom prst="rect">
            <a:avLst/>
          </a:prstGeom>
          <a:noFill/>
        </p:spPr>
        <p:txBody>
          <a:bodyPr wrap="square" rtlCol="0">
            <a:spAutoFit/>
          </a:bodyPr>
          <a:lstStyle/>
          <a:p>
            <a:r>
              <a:rPr lang="en-US" altLang="en-US" dirty="0">
                <a:ea typeface="ＭＳ Ｐゴシック" panose="020B0600070205080204" pitchFamily="34" charset="-128"/>
              </a:rPr>
              <a:t>That’s more than you can pack into the Emirates Stadium, home of Arsenal FC.</a:t>
            </a:r>
            <a:endParaRPr lang="en-GB" altLang="en-US" dirty="0">
              <a:latin typeface="Times New Roman" panose="02020603050405020304" pitchFamily="18" charset="0"/>
              <a:ea typeface="ＭＳ Ｐゴシック" panose="020B0600070205080204" pitchFamily="34" charset="-12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8793" y="4334472"/>
            <a:ext cx="2423655" cy="1616793"/>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436" y="4344577"/>
            <a:ext cx="2338455" cy="161679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030" y="2357112"/>
            <a:ext cx="2071116" cy="3641568"/>
          </a:xfrm>
          <a:prstGeom prst="rect">
            <a:avLst/>
          </a:prstGeom>
        </p:spPr>
      </p:pic>
      <p:sp>
        <p:nvSpPr>
          <p:cNvPr id="16" name="Rectangle 15"/>
          <p:cNvSpPr/>
          <p:nvPr/>
        </p:nvSpPr>
        <p:spPr>
          <a:xfrm>
            <a:off x="2286000" y="6186101"/>
            <a:ext cx="4572000" cy="169277"/>
          </a:xfrm>
          <a:prstGeom prst="rect">
            <a:avLst/>
          </a:prstGeom>
        </p:spPr>
        <p:txBody>
          <a:bodyPr>
            <a:spAutoFit/>
          </a:bodyPr>
          <a:lstStyle/>
          <a:p>
            <a:pPr algn="ctr"/>
            <a:r>
              <a:rPr lang="en-GB" sz="500" dirty="0">
                <a:solidFill>
                  <a:srgbClr val="000000"/>
                </a:solidFill>
                <a:latin typeface="BPreplay" panose="02000503000000020004" pitchFamily="50" charset="0"/>
              </a:rPr>
              <a:t>Photos courtesy of Wikimedia Commons - granted under creative commons licence - attribution</a:t>
            </a:r>
            <a:endParaRPr lang="en-GB" sz="500" dirty="0">
              <a:latin typeface="BPreplay" panose="02000503000000020004" pitchFamily="50" charset="0"/>
            </a:endParaRPr>
          </a:p>
        </p:txBody>
      </p:sp>
    </p:spTree>
    <p:extLst>
      <p:ext uri="{BB962C8B-B14F-4D97-AF65-F5344CB8AC3E}">
        <p14:creationId xmlns:p14="http://schemas.microsoft.com/office/powerpoint/2010/main" val="409339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Dr Thomas Barnardo</a:t>
            </a:r>
          </a:p>
        </p:txBody>
      </p:sp>
      <p:sp>
        <p:nvSpPr>
          <p:cNvPr id="2" name="Rectangle 1"/>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940034" y="1612390"/>
            <a:ext cx="5409491" cy="516492"/>
            <a:chOff x="940034" y="1612390"/>
            <a:chExt cx="5409491" cy="516492"/>
          </a:xfrm>
        </p:grpSpPr>
        <p:sp>
          <p:nvSpPr>
            <p:cNvPr id="4" name="Rectangle 3"/>
            <p:cNvSpPr/>
            <p:nvPr/>
          </p:nvSpPr>
          <p:spPr>
            <a:xfrm>
              <a:off x="940034" y="1612390"/>
              <a:ext cx="5409491" cy="5164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40034" y="1685970"/>
              <a:ext cx="5306941" cy="369332"/>
            </a:xfrm>
            <a:prstGeom prst="rect">
              <a:avLst/>
            </a:prstGeom>
            <a:noFill/>
          </p:spPr>
          <p:txBody>
            <a:bodyPr wrap="square" rtlCol="0">
              <a:spAutoFit/>
            </a:bodyPr>
            <a:lstStyle/>
            <a:p>
              <a:r>
                <a:rPr lang="en-GB" dirty="0"/>
                <a:t>Thomas Barnardo was born in Dublin in 1845.</a:t>
              </a:r>
            </a:p>
          </p:txBody>
        </p:sp>
      </p:grpSp>
      <p:grpSp>
        <p:nvGrpSpPr>
          <p:cNvPr id="18" name="Group 17"/>
          <p:cNvGrpSpPr/>
          <p:nvPr/>
        </p:nvGrpSpPr>
        <p:grpSpPr>
          <a:xfrm>
            <a:off x="940034" y="2327925"/>
            <a:ext cx="5409491" cy="516492"/>
            <a:chOff x="940034" y="2367178"/>
            <a:chExt cx="5409491" cy="516492"/>
          </a:xfrm>
        </p:grpSpPr>
        <p:sp>
          <p:nvSpPr>
            <p:cNvPr id="10" name="Rectangle 9"/>
            <p:cNvSpPr/>
            <p:nvPr/>
          </p:nvSpPr>
          <p:spPr>
            <a:xfrm>
              <a:off x="940034" y="2367178"/>
              <a:ext cx="5409491" cy="5164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940034" y="2440758"/>
              <a:ext cx="5165937" cy="369332"/>
            </a:xfrm>
            <a:prstGeom prst="rect">
              <a:avLst/>
            </a:prstGeom>
            <a:noFill/>
          </p:spPr>
          <p:txBody>
            <a:bodyPr wrap="square" rtlCol="0">
              <a:spAutoFit/>
            </a:bodyPr>
            <a:lstStyle/>
            <a:p>
              <a:r>
                <a:rPr lang="en-GB" dirty="0"/>
                <a:t> He became a Doctor in 1876.</a:t>
              </a:r>
            </a:p>
          </p:txBody>
        </p:sp>
      </p:grpSp>
      <p:grpSp>
        <p:nvGrpSpPr>
          <p:cNvPr id="23" name="Group 22"/>
          <p:cNvGrpSpPr/>
          <p:nvPr/>
        </p:nvGrpSpPr>
        <p:grpSpPr>
          <a:xfrm>
            <a:off x="940034" y="3043460"/>
            <a:ext cx="5409491" cy="1087880"/>
            <a:chOff x="940034" y="3195546"/>
            <a:chExt cx="5409491" cy="1087880"/>
          </a:xfrm>
        </p:grpSpPr>
        <p:sp>
          <p:nvSpPr>
            <p:cNvPr id="8" name="Rectangle 7"/>
            <p:cNvSpPr/>
            <p:nvPr/>
          </p:nvSpPr>
          <p:spPr>
            <a:xfrm>
              <a:off x="940034" y="3195546"/>
              <a:ext cx="5409491" cy="10878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40035" y="3277821"/>
              <a:ext cx="5165936" cy="923330"/>
            </a:xfrm>
            <a:prstGeom prst="rect">
              <a:avLst/>
            </a:prstGeom>
            <a:noFill/>
          </p:spPr>
          <p:txBody>
            <a:bodyPr wrap="square" rtlCol="0">
              <a:spAutoFit/>
            </a:bodyPr>
            <a:lstStyle/>
            <a:p>
              <a:r>
                <a:rPr lang="en-GB" dirty="0"/>
                <a:t>During his lifetime he was to become one of the most famous men in Victorian Britain due to his work with orphans.</a:t>
              </a:r>
            </a:p>
          </p:txBody>
        </p:sp>
      </p:grpSp>
      <p:grpSp>
        <p:nvGrpSpPr>
          <p:cNvPr id="24" name="Group 23"/>
          <p:cNvGrpSpPr/>
          <p:nvPr/>
        </p:nvGrpSpPr>
        <p:grpSpPr>
          <a:xfrm>
            <a:off x="940034" y="4330382"/>
            <a:ext cx="5409491" cy="1272364"/>
            <a:chOff x="940034" y="4595302"/>
            <a:chExt cx="5409491" cy="1272364"/>
          </a:xfrm>
        </p:grpSpPr>
        <p:sp>
          <p:nvSpPr>
            <p:cNvPr id="13" name="Rectangle 12"/>
            <p:cNvSpPr/>
            <p:nvPr/>
          </p:nvSpPr>
          <p:spPr>
            <a:xfrm>
              <a:off x="940034" y="4595302"/>
              <a:ext cx="5409491" cy="127236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940034" y="4769819"/>
              <a:ext cx="5306941" cy="923330"/>
            </a:xfrm>
            <a:prstGeom prst="rect">
              <a:avLst/>
            </a:prstGeom>
            <a:noFill/>
          </p:spPr>
          <p:txBody>
            <a:bodyPr wrap="square" rtlCol="0">
              <a:spAutoFit/>
            </a:bodyPr>
            <a:lstStyle/>
            <a:p>
              <a:r>
                <a:rPr lang="en-GB" dirty="0"/>
                <a:t>The Victorians thought poverty was the result of laziness and an unwillingness to work. To them, it was something to be ashamed of. </a:t>
              </a:r>
            </a:p>
          </p:txBody>
        </p:sp>
      </p:gr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1359" y="1646321"/>
            <a:ext cx="1699178" cy="4385848"/>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Dr Thomas Barnardo</a:t>
            </a:r>
          </a:p>
        </p:txBody>
      </p:sp>
      <p:sp>
        <p:nvSpPr>
          <p:cNvPr id="2" name="Rectangle 1"/>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940034" y="1612390"/>
            <a:ext cx="5409491" cy="7975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40032" y="1687987"/>
            <a:ext cx="5409491" cy="646331"/>
          </a:xfrm>
          <a:prstGeom prst="rect">
            <a:avLst/>
          </a:prstGeom>
          <a:noFill/>
        </p:spPr>
        <p:txBody>
          <a:bodyPr wrap="square" rtlCol="0">
            <a:spAutoFit/>
          </a:bodyPr>
          <a:lstStyle/>
          <a:p>
            <a:r>
              <a:rPr lang="en-GB" altLang="en-US" dirty="0">
                <a:ea typeface="ＭＳ Ｐゴシック" panose="020B0600070205080204" pitchFamily="34" charset="-128"/>
              </a:rPr>
              <a:t>Thomas Barnardo fought against these ideas by </a:t>
            </a:r>
            <a:r>
              <a:rPr lang="en-GB" dirty="0"/>
              <a:t>accepting any child into his children's homes</a:t>
            </a:r>
            <a:r>
              <a:rPr lang="en-GB" altLang="en-US" dirty="0">
                <a:ea typeface="ＭＳ Ｐゴシック" panose="020B0600070205080204" pitchFamily="34" charset="-128"/>
              </a:rPr>
              <a:t>. </a:t>
            </a:r>
          </a:p>
        </p:txBody>
      </p:sp>
      <p:sp>
        <p:nvSpPr>
          <p:cNvPr id="8" name="Rectangle 7"/>
          <p:cNvSpPr/>
          <p:nvPr/>
        </p:nvSpPr>
        <p:spPr>
          <a:xfrm>
            <a:off x="940033" y="2584431"/>
            <a:ext cx="5409491" cy="10063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40034" y="2764441"/>
            <a:ext cx="5165936" cy="646331"/>
          </a:xfrm>
          <a:prstGeom prst="rect">
            <a:avLst/>
          </a:prstGeom>
          <a:noFill/>
        </p:spPr>
        <p:txBody>
          <a:bodyPr wrap="square" rtlCol="0">
            <a:spAutoFit/>
          </a:bodyPr>
          <a:lstStyle/>
          <a:p>
            <a:r>
              <a:rPr lang="en-GB" dirty="0"/>
              <a:t>He was determined to give any child the best possible start in life, no matter where they had come from. </a:t>
            </a:r>
          </a:p>
        </p:txBody>
      </p:sp>
      <p:sp>
        <p:nvSpPr>
          <p:cNvPr id="13" name="Rectangle 12"/>
          <p:cNvSpPr/>
          <p:nvPr/>
        </p:nvSpPr>
        <p:spPr>
          <a:xfrm>
            <a:off x="940033" y="3760335"/>
            <a:ext cx="5409491" cy="95946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940033" y="3916902"/>
            <a:ext cx="5306941" cy="646331"/>
          </a:xfrm>
          <a:prstGeom prst="rect">
            <a:avLst/>
          </a:prstGeom>
          <a:noFill/>
        </p:spPr>
        <p:txBody>
          <a:bodyPr wrap="square" rtlCol="0">
            <a:spAutoFit/>
          </a:bodyPr>
          <a:lstStyle/>
          <a:p>
            <a:r>
              <a:rPr lang="en-GB" dirty="0"/>
              <a:t>This meant that during most of his life he battled against these traditional Victorian beliefs.</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5426" y="1646321"/>
            <a:ext cx="1699178" cy="4385848"/>
          </a:xfrm>
          <a:prstGeom prst="rect">
            <a:avLst/>
          </a:prstGeom>
        </p:spPr>
      </p:pic>
      <p:sp>
        <p:nvSpPr>
          <p:cNvPr id="20" name="Rectangle 19"/>
          <p:cNvSpPr/>
          <p:nvPr/>
        </p:nvSpPr>
        <p:spPr>
          <a:xfrm>
            <a:off x="940033" y="4854906"/>
            <a:ext cx="5409491" cy="87391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940033" y="4968700"/>
            <a:ext cx="5306941" cy="646331"/>
          </a:xfrm>
          <a:prstGeom prst="rect">
            <a:avLst/>
          </a:prstGeom>
          <a:noFill/>
        </p:spPr>
        <p:txBody>
          <a:bodyPr wrap="square" rtlCol="0">
            <a:spAutoFit/>
          </a:bodyPr>
          <a:lstStyle/>
          <a:p>
            <a:r>
              <a:rPr lang="en-GB" dirty="0"/>
              <a:t>Thomas Barnardo became aware of many homeless and destitute children in the cities of England.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969" y="2952990"/>
            <a:ext cx="827837" cy="3109507"/>
          </a:xfrm>
          <a:prstGeom prst="rect">
            <a:avLst/>
          </a:prstGeom>
        </p:spPr>
      </p:pic>
    </p:spTree>
    <p:extLst>
      <p:ext uri="{BB962C8B-B14F-4D97-AF65-F5344CB8AC3E}">
        <p14:creationId xmlns:p14="http://schemas.microsoft.com/office/powerpoint/2010/main" val="3616091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727" t="391" r="4623" b="16992"/>
          <a:stretch/>
        </p:blipFill>
        <p:spPr>
          <a:xfrm>
            <a:off x="745067" y="1320800"/>
            <a:ext cx="7636933" cy="4775200"/>
          </a:xfrm>
          <a:prstGeom prst="rect">
            <a:avLst/>
          </a:prstGeom>
        </p:spPr>
      </p:pic>
      <p:sp>
        <p:nvSpPr>
          <p:cNvPr id="4" name="Title 3"/>
          <p:cNvSpPr>
            <a:spLocks noGrp="1"/>
          </p:cNvSpPr>
          <p:nvPr>
            <p:ph type="title"/>
          </p:nvPr>
        </p:nvSpPr>
        <p:spPr/>
        <p:txBody>
          <a:bodyPr/>
          <a:lstStyle/>
          <a:p>
            <a:r>
              <a:rPr lang="en-GB" dirty="0"/>
              <a:t>Dr Barnardo’s London</a:t>
            </a:r>
          </a:p>
        </p:txBody>
      </p:sp>
      <p:sp>
        <p:nvSpPr>
          <p:cNvPr id="7" name="Rectangle 6"/>
          <p:cNvSpPr/>
          <p:nvPr/>
        </p:nvSpPr>
        <p:spPr>
          <a:xfrm>
            <a:off x="940034" y="1612390"/>
            <a:ext cx="7230299" cy="702716"/>
          </a:xfrm>
          <a:prstGeom prst="rect">
            <a:avLst/>
          </a:prstGeom>
          <a:solidFill>
            <a:schemeClr val="accent5">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40034" y="1779082"/>
            <a:ext cx="7049256" cy="369332"/>
          </a:xfrm>
          <a:prstGeom prst="rect">
            <a:avLst/>
          </a:prstGeom>
          <a:noFill/>
        </p:spPr>
        <p:txBody>
          <a:bodyPr wrap="square" rtlCol="0">
            <a:spAutoFit/>
          </a:bodyPr>
          <a:lstStyle/>
          <a:p>
            <a:pPr>
              <a:defRPr/>
            </a:pPr>
            <a:r>
              <a:rPr lang="en-GB" altLang="en-US" dirty="0"/>
              <a:t>In 1866 Thomas Barnardo arrived in London to train as a doctor. </a:t>
            </a:r>
          </a:p>
        </p:txBody>
      </p:sp>
      <p:sp>
        <p:nvSpPr>
          <p:cNvPr id="12" name="Rectangle 11"/>
          <p:cNvSpPr/>
          <p:nvPr/>
        </p:nvSpPr>
        <p:spPr>
          <a:xfrm>
            <a:off x="948383" y="2366173"/>
            <a:ext cx="7221950" cy="1181360"/>
          </a:xfrm>
          <a:prstGeom prst="rect">
            <a:avLst/>
          </a:prstGeom>
          <a:solidFill>
            <a:schemeClr val="accent5">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48383" y="2471720"/>
            <a:ext cx="5113750" cy="923330"/>
          </a:xfrm>
          <a:prstGeom prst="rect">
            <a:avLst/>
          </a:prstGeom>
          <a:noFill/>
        </p:spPr>
        <p:txBody>
          <a:bodyPr wrap="square" rtlCol="0">
            <a:spAutoFit/>
          </a:bodyPr>
          <a:lstStyle/>
          <a:p>
            <a:pPr>
              <a:defRPr/>
            </a:pPr>
            <a:r>
              <a:rPr lang="en-GB" altLang="en-US" dirty="0"/>
              <a:t>The population in London had increased rapidly due to the Industrial Revolution - particularly in the East End where the poorest people lived. </a:t>
            </a:r>
          </a:p>
        </p:txBody>
      </p:sp>
      <p:sp>
        <p:nvSpPr>
          <p:cNvPr id="14" name="Rectangle 13"/>
          <p:cNvSpPr/>
          <p:nvPr/>
        </p:nvSpPr>
        <p:spPr>
          <a:xfrm>
            <a:off x="948383" y="3598600"/>
            <a:ext cx="7221950" cy="942131"/>
          </a:xfrm>
          <a:prstGeom prst="rect">
            <a:avLst/>
          </a:prstGeom>
          <a:solidFill>
            <a:schemeClr val="accent5">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948383" y="3734299"/>
            <a:ext cx="4929195" cy="646331"/>
          </a:xfrm>
          <a:prstGeom prst="rect">
            <a:avLst/>
          </a:prstGeom>
          <a:noFill/>
        </p:spPr>
        <p:txBody>
          <a:bodyPr wrap="square" rtlCol="0">
            <a:spAutoFit/>
          </a:bodyPr>
          <a:lstStyle/>
          <a:p>
            <a:pPr>
              <a:defRPr/>
            </a:pPr>
            <a:r>
              <a:rPr lang="en-GB" altLang="en-US" dirty="0"/>
              <a:t>This led to terrible unemployment, overcrowding, poverty and disease.</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578" y="2067240"/>
            <a:ext cx="2217546" cy="3928533"/>
          </a:xfrm>
          <a:prstGeom prst="rect">
            <a:avLst/>
          </a:prstGeom>
        </p:spPr>
      </p:pic>
    </p:spTree>
    <p:extLst>
      <p:ext uri="{BB962C8B-B14F-4D97-AF65-F5344CB8AC3E}">
        <p14:creationId xmlns:p14="http://schemas.microsoft.com/office/powerpoint/2010/main" val="3148454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r>
              <a:rPr lang="en-GB" dirty="0"/>
              <a:t>Dangers in Victorian London</a:t>
            </a:r>
          </a:p>
        </p:txBody>
      </p:sp>
      <p:sp>
        <p:nvSpPr>
          <p:cNvPr id="7" name="Rectangle 6"/>
          <p:cNvSpPr/>
          <p:nvPr/>
        </p:nvSpPr>
        <p:spPr>
          <a:xfrm>
            <a:off x="940034" y="1612390"/>
            <a:ext cx="7230299" cy="702716"/>
          </a:xfrm>
          <a:prstGeom prst="rect">
            <a:avLst/>
          </a:prstGeom>
          <a:solidFill>
            <a:schemeClr val="accent5">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27983" y="1503213"/>
            <a:ext cx="7230299" cy="57958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56850" y="1608340"/>
            <a:ext cx="7230299" cy="369332"/>
          </a:xfrm>
          <a:prstGeom prst="rect">
            <a:avLst/>
          </a:prstGeom>
          <a:noFill/>
        </p:spPr>
        <p:txBody>
          <a:bodyPr wrap="square" rtlCol="0">
            <a:spAutoFit/>
          </a:bodyPr>
          <a:lstStyle/>
          <a:p>
            <a:pPr>
              <a:defRPr/>
            </a:pPr>
            <a:r>
              <a:rPr lang="en-GB" altLang="en-US" dirty="0"/>
              <a:t>Cholera was a deadly disease that was a daily threat in Victorian London.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034" y="3022598"/>
            <a:ext cx="4217037" cy="2914645"/>
          </a:xfrm>
          <a:prstGeom prst="rect">
            <a:avLst/>
          </a:prstGeom>
        </p:spPr>
      </p:pic>
      <p:sp>
        <p:nvSpPr>
          <p:cNvPr id="20" name="Rectangle 19"/>
          <p:cNvSpPr/>
          <p:nvPr/>
        </p:nvSpPr>
        <p:spPr>
          <a:xfrm>
            <a:off x="940034" y="2155219"/>
            <a:ext cx="7230299" cy="7817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968901" y="2222929"/>
            <a:ext cx="7230299" cy="646331"/>
          </a:xfrm>
          <a:prstGeom prst="rect">
            <a:avLst/>
          </a:prstGeom>
          <a:noFill/>
        </p:spPr>
        <p:txBody>
          <a:bodyPr wrap="square" rtlCol="0">
            <a:spAutoFit/>
          </a:bodyPr>
          <a:lstStyle/>
          <a:p>
            <a:pPr>
              <a:defRPr/>
            </a:pPr>
            <a:r>
              <a:rPr lang="en-GB" altLang="en-US" dirty="0"/>
              <a:t>Shortly after Thomas Barnardo arrived in London, cholera swept through the East End, killing more than 5500 people. </a:t>
            </a:r>
          </a:p>
        </p:txBody>
      </p:sp>
      <p:sp>
        <p:nvSpPr>
          <p:cNvPr id="22" name="Rectangle 21"/>
          <p:cNvSpPr/>
          <p:nvPr/>
        </p:nvSpPr>
        <p:spPr>
          <a:xfrm>
            <a:off x="5266267" y="3011794"/>
            <a:ext cx="2875199" cy="1111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295135" y="3105865"/>
            <a:ext cx="2846332" cy="923330"/>
          </a:xfrm>
          <a:prstGeom prst="rect">
            <a:avLst/>
          </a:prstGeom>
          <a:noFill/>
        </p:spPr>
        <p:txBody>
          <a:bodyPr wrap="square" rtlCol="0">
            <a:spAutoFit/>
          </a:bodyPr>
          <a:lstStyle/>
          <a:p>
            <a:pPr>
              <a:defRPr/>
            </a:pPr>
            <a:r>
              <a:rPr lang="en-GB" altLang="en-US" dirty="0"/>
              <a:t>Thousands of children were forced to sleep on the streets and beg to survive. </a:t>
            </a:r>
          </a:p>
        </p:txBody>
      </p:sp>
      <p:sp>
        <p:nvSpPr>
          <p:cNvPr id="24" name="Rectangle 23"/>
          <p:cNvSpPr/>
          <p:nvPr/>
        </p:nvSpPr>
        <p:spPr>
          <a:xfrm>
            <a:off x="5266267" y="4189624"/>
            <a:ext cx="2875199" cy="7624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5295135" y="4247665"/>
            <a:ext cx="2846332" cy="646331"/>
          </a:xfrm>
          <a:prstGeom prst="rect">
            <a:avLst/>
          </a:prstGeom>
          <a:noFill/>
        </p:spPr>
        <p:txBody>
          <a:bodyPr wrap="square" rtlCol="0">
            <a:spAutoFit/>
          </a:bodyPr>
          <a:lstStyle/>
          <a:p>
            <a:pPr>
              <a:defRPr/>
            </a:pPr>
            <a:r>
              <a:rPr lang="en-GB" altLang="en-US" dirty="0"/>
              <a:t>Many had been injured terribly working in factories.</a:t>
            </a:r>
          </a:p>
        </p:txBody>
      </p:sp>
      <p:sp>
        <p:nvSpPr>
          <p:cNvPr id="26" name="Rectangle 25"/>
          <p:cNvSpPr/>
          <p:nvPr/>
        </p:nvSpPr>
        <p:spPr>
          <a:xfrm>
            <a:off x="5266266" y="5018393"/>
            <a:ext cx="2875199" cy="9188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295135" y="5170040"/>
            <a:ext cx="2731625" cy="615553"/>
          </a:xfrm>
          <a:prstGeom prst="rect">
            <a:avLst/>
          </a:prstGeom>
          <a:noFill/>
        </p:spPr>
        <p:txBody>
          <a:bodyPr wrap="square" rtlCol="0">
            <a:spAutoFit/>
          </a:bodyPr>
          <a:lstStyle/>
          <a:p>
            <a:pPr>
              <a:defRPr/>
            </a:pPr>
            <a:r>
              <a:rPr lang="en-GB" altLang="en-US" sz="1700" dirty="0"/>
              <a:t>23 boys at </a:t>
            </a:r>
            <a:r>
              <a:rPr lang="en-GB" altLang="en-US" sz="1700" dirty="0" err="1"/>
              <a:t>Crumpsall</a:t>
            </a:r>
            <a:r>
              <a:rPr lang="en-GB" altLang="en-US" sz="1700" dirty="0"/>
              <a:t> Workhouse, circa 1895-1897</a:t>
            </a:r>
          </a:p>
        </p:txBody>
      </p:sp>
      <p:sp>
        <p:nvSpPr>
          <p:cNvPr id="3" name="Isosceles Triangle 2"/>
          <p:cNvSpPr/>
          <p:nvPr/>
        </p:nvSpPr>
        <p:spPr>
          <a:xfrm rot="16200000">
            <a:off x="4556018" y="5227278"/>
            <a:ext cx="918850" cy="50108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86000" y="6186101"/>
            <a:ext cx="4572000" cy="169277"/>
          </a:xfrm>
          <a:prstGeom prst="rect">
            <a:avLst/>
          </a:prstGeom>
        </p:spPr>
        <p:txBody>
          <a:bodyPr>
            <a:spAutoFit/>
          </a:bodyPr>
          <a:lstStyle/>
          <a:p>
            <a:pPr algn="ctr"/>
            <a:r>
              <a:rPr lang="en-GB" sz="500" dirty="0">
                <a:solidFill>
                  <a:srgbClr val="000000"/>
                </a:solidFill>
                <a:latin typeface="BPreplay" panose="02000503000000020004" pitchFamily="50" charset="0"/>
              </a:rPr>
              <a:t>Photo courtesy of Manchester Archives@flickr.com - granted under creative commons licence - attribution</a:t>
            </a:r>
            <a:endParaRPr lang="en-GB" sz="500" dirty="0">
              <a:latin typeface="BPreplay" panose="02000503000000020004" pitchFamily="50" charset="0"/>
            </a:endParaRPr>
          </a:p>
        </p:txBody>
      </p:sp>
    </p:spTree>
    <p:extLst>
      <p:ext uri="{BB962C8B-B14F-4D97-AF65-F5344CB8AC3E}">
        <p14:creationId xmlns:p14="http://schemas.microsoft.com/office/powerpoint/2010/main" val="332130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r>
              <a:rPr lang="en-GB" dirty="0"/>
              <a:t>Dangers in Victorian London</a:t>
            </a:r>
          </a:p>
        </p:txBody>
      </p:sp>
      <p:sp>
        <p:nvSpPr>
          <p:cNvPr id="7" name="Rectangle 6"/>
          <p:cNvSpPr/>
          <p:nvPr/>
        </p:nvSpPr>
        <p:spPr>
          <a:xfrm>
            <a:off x="940034" y="1612390"/>
            <a:ext cx="7230299" cy="702716"/>
          </a:xfrm>
          <a:prstGeom prst="rect">
            <a:avLst/>
          </a:prstGeom>
          <a:solidFill>
            <a:schemeClr val="accent5">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54110" y="1500549"/>
            <a:ext cx="7230299" cy="81189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65559" y="1583330"/>
            <a:ext cx="7230299" cy="646331"/>
          </a:xfrm>
          <a:prstGeom prst="rect">
            <a:avLst/>
          </a:prstGeom>
          <a:noFill/>
        </p:spPr>
        <p:txBody>
          <a:bodyPr wrap="square" rtlCol="0">
            <a:spAutoFit/>
          </a:bodyPr>
          <a:lstStyle/>
          <a:p>
            <a:pPr>
              <a:buFont typeface="Arial" panose="020B0604020202020204" pitchFamily="34" charset="0"/>
              <a:buNone/>
            </a:pPr>
            <a:r>
              <a:rPr lang="en-US" altLang="en-US" dirty="0">
                <a:ea typeface="ＭＳ Ｐゴシック" panose="020B0600070205080204" pitchFamily="34" charset="-128"/>
              </a:rPr>
              <a:t>The life of a Victorian child was hard work. Workhouses were dangerous and paid very little. The food was tasteless and was the same every day.</a:t>
            </a:r>
          </a:p>
        </p:txBody>
      </p:sp>
      <p:sp>
        <p:nvSpPr>
          <p:cNvPr id="5" name="Rectangle 4"/>
          <p:cNvSpPr/>
          <p:nvPr/>
        </p:nvSpPr>
        <p:spPr>
          <a:xfrm>
            <a:off x="2286000" y="6186101"/>
            <a:ext cx="4572000" cy="169277"/>
          </a:xfrm>
          <a:prstGeom prst="rect">
            <a:avLst/>
          </a:prstGeom>
        </p:spPr>
        <p:txBody>
          <a:bodyPr>
            <a:spAutoFit/>
          </a:bodyPr>
          <a:lstStyle/>
          <a:p>
            <a:pPr algn="ctr"/>
            <a:r>
              <a:rPr lang="en-GB" sz="500" dirty="0">
                <a:solidFill>
                  <a:srgbClr val="000000"/>
                </a:solidFill>
                <a:latin typeface="BPreplay" panose="02000503000000020004" pitchFamily="50" charset="0"/>
              </a:rPr>
              <a:t>Photo courtesy of William Murphy@flickr.com - granted under creative commons licence - attribution</a:t>
            </a:r>
            <a:endParaRPr lang="en-GB" sz="500" dirty="0">
              <a:latin typeface="BPreplay" panose="02000503000000020004" pitchFamily="50"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93" y="2427268"/>
            <a:ext cx="5221326" cy="3482635"/>
          </a:xfrm>
          <a:prstGeom prst="rect">
            <a:avLst/>
          </a:prstGeom>
        </p:spPr>
      </p:pic>
      <p:sp>
        <p:nvSpPr>
          <p:cNvPr id="28" name="Rectangle 27"/>
          <p:cNvSpPr/>
          <p:nvPr/>
        </p:nvSpPr>
        <p:spPr>
          <a:xfrm>
            <a:off x="6248643" y="2427268"/>
            <a:ext cx="1918348" cy="34826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248644" y="2461136"/>
            <a:ext cx="1918348" cy="3416320"/>
          </a:xfrm>
          <a:prstGeom prst="rect">
            <a:avLst/>
          </a:prstGeom>
        </p:spPr>
        <p:txBody>
          <a:bodyPr wrap="square">
            <a:spAutoFit/>
          </a:bodyPr>
          <a:lstStyle/>
          <a:p>
            <a:pPr>
              <a:buFont typeface="Arial" panose="020B0604020202020204" pitchFamily="34" charset="0"/>
              <a:buNone/>
            </a:pPr>
            <a:r>
              <a:rPr lang="en-US" altLang="en-US" dirty="0">
                <a:ea typeface="ＭＳ Ｐゴシック" panose="020B0600070205080204" pitchFamily="34" charset="-128"/>
              </a:rPr>
              <a:t>This, along with poor living conditions, meant disease and hunger lead to a higher death rate for children. In some cities, children under the age of five made up about half of all deaths.</a:t>
            </a:r>
          </a:p>
        </p:txBody>
      </p:sp>
    </p:spTree>
    <p:extLst>
      <p:ext uri="{BB962C8B-B14F-4D97-AF65-F5344CB8AC3E}">
        <p14:creationId xmlns:p14="http://schemas.microsoft.com/office/powerpoint/2010/main" val="323229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Dr Barnardo’s First School</a:t>
            </a:r>
          </a:p>
        </p:txBody>
      </p:sp>
      <p:sp>
        <p:nvSpPr>
          <p:cNvPr id="2" name="Rectangle 1"/>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940034" y="1612390"/>
            <a:ext cx="7256517" cy="7975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40032" y="1687987"/>
            <a:ext cx="7256517" cy="646331"/>
          </a:xfrm>
          <a:prstGeom prst="rect">
            <a:avLst/>
          </a:prstGeom>
          <a:noFill/>
        </p:spPr>
        <p:txBody>
          <a:bodyPr wrap="square" rtlCol="0">
            <a:spAutoFit/>
          </a:bodyPr>
          <a:lstStyle/>
          <a:p>
            <a:r>
              <a:rPr lang="en-US" altLang="en-US" dirty="0">
                <a:ea typeface="ＭＳ Ｐゴシック" panose="020B0600070205080204" pitchFamily="34" charset="-128"/>
              </a:rPr>
              <a:t>Education in Victorian England had to be paid for and many parents were too poor to afford this, so lots of children never learnt to read and write.</a:t>
            </a:r>
          </a:p>
        </p:txBody>
      </p:sp>
      <p:sp>
        <p:nvSpPr>
          <p:cNvPr id="8" name="Rectangle 7"/>
          <p:cNvSpPr/>
          <p:nvPr/>
        </p:nvSpPr>
        <p:spPr>
          <a:xfrm>
            <a:off x="940032" y="2523708"/>
            <a:ext cx="7256516" cy="84456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40031" y="2633462"/>
            <a:ext cx="7256517" cy="646331"/>
          </a:xfrm>
          <a:prstGeom prst="rect">
            <a:avLst/>
          </a:prstGeom>
          <a:noFill/>
        </p:spPr>
        <p:txBody>
          <a:bodyPr wrap="square" rtlCol="0">
            <a:spAutoFit/>
          </a:bodyPr>
          <a:lstStyle/>
          <a:p>
            <a:r>
              <a:rPr lang="en-GB" dirty="0"/>
              <a:t>As a result of everything Thomas Barnardo had seen, he decided to open a school in the East End so children could get a basic education.</a:t>
            </a:r>
          </a:p>
        </p:txBody>
      </p:sp>
      <p:sp>
        <p:nvSpPr>
          <p:cNvPr id="20" name="Rectangle 19"/>
          <p:cNvSpPr/>
          <p:nvPr/>
        </p:nvSpPr>
        <p:spPr>
          <a:xfrm>
            <a:off x="940031" y="3503341"/>
            <a:ext cx="7256517" cy="87391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940031" y="3617135"/>
            <a:ext cx="6375170" cy="646331"/>
          </a:xfrm>
          <a:prstGeom prst="rect">
            <a:avLst/>
          </a:prstGeom>
          <a:noFill/>
        </p:spPr>
        <p:txBody>
          <a:bodyPr wrap="square" rtlCol="0">
            <a:spAutoFit/>
          </a:bodyPr>
          <a:lstStyle/>
          <a:p>
            <a:r>
              <a:rPr lang="en-US" altLang="en-US" dirty="0">
                <a:ea typeface="ＭＳ Ｐゴシック" panose="020B0600070205080204" pitchFamily="34" charset="-128"/>
              </a:rPr>
              <a:t>Thomas </a:t>
            </a:r>
            <a:r>
              <a:rPr lang="en-US" altLang="en-US" dirty="0" err="1">
                <a:ea typeface="ＭＳ Ｐゴシック" panose="020B0600070205080204" pitchFamily="34" charset="-128"/>
              </a:rPr>
              <a:t>Barnardo</a:t>
            </a:r>
            <a:r>
              <a:rPr lang="en-US" altLang="en-US" dirty="0">
                <a:ea typeface="ＭＳ Ｐゴシック" panose="020B0600070205080204" pitchFamily="34" charset="-128"/>
              </a:rPr>
              <a:t> started teaching London’s poor children in a donkey stable in 1866, before opening his own school.</a:t>
            </a:r>
          </a:p>
        </p:txBody>
      </p:sp>
      <p:sp>
        <p:nvSpPr>
          <p:cNvPr id="15" name="Rectangle 14"/>
          <p:cNvSpPr/>
          <p:nvPr/>
        </p:nvSpPr>
        <p:spPr>
          <a:xfrm>
            <a:off x="943741" y="4487014"/>
            <a:ext cx="7256517" cy="62215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943740" y="4613425"/>
            <a:ext cx="7256517" cy="369332"/>
          </a:xfrm>
          <a:prstGeom prst="rect">
            <a:avLst/>
          </a:prstGeom>
          <a:noFill/>
        </p:spPr>
        <p:txBody>
          <a:bodyPr wrap="square" rtlCol="0">
            <a:spAutoFit/>
          </a:bodyPr>
          <a:lstStyle/>
          <a:p>
            <a:r>
              <a:rPr lang="en-GB" altLang="en-US" dirty="0">
                <a:ea typeface="ＭＳ Ｐゴシック" panose="020B0600070205080204" pitchFamily="34" charset="-128"/>
              </a:rPr>
              <a:t>Hope Place was opened in 1867 and termed a ‘ragged school’.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4717" y="3082915"/>
            <a:ext cx="769729" cy="2891246"/>
          </a:xfrm>
          <a:prstGeom prst="rect">
            <a:avLst/>
          </a:prstGeom>
        </p:spPr>
      </p:pic>
    </p:spTree>
    <p:extLst>
      <p:ext uri="{BB962C8B-B14F-4D97-AF65-F5344CB8AC3E}">
        <p14:creationId xmlns:p14="http://schemas.microsoft.com/office/powerpoint/2010/main" val="357015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altLang="en-US" dirty="0" err="1">
                <a:ea typeface="ＭＳ Ｐゴシック" panose="020B0600070205080204" pitchFamily="34" charset="-128"/>
              </a:rPr>
              <a:t>Dr</a:t>
            </a:r>
            <a:r>
              <a:rPr lang="en-US" altLang="en-US" dirty="0">
                <a:ea typeface="ＭＳ Ｐゴシック" panose="020B0600070205080204" pitchFamily="34" charset="-128"/>
              </a:rPr>
              <a:t> </a:t>
            </a:r>
            <a:r>
              <a:rPr lang="en-US" altLang="en-US" dirty="0" err="1">
                <a:ea typeface="ＭＳ Ｐゴシック" panose="020B0600070205080204" pitchFamily="34" charset="-128"/>
              </a:rPr>
              <a:t>Barnardo</a:t>
            </a:r>
            <a:r>
              <a:rPr lang="en-US" altLang="en-US" dirty="0">
                <a:ea typeface="ＭＳ Ｐゴシック" panose="020B0600070205080204" pitchFamily="34" charset="-128"/>
              </a:rPr>
              <a:t> and the East End</a:t>
            </a:r>
            <a:endParaRPr lang="en-GB" dirty="0"/>
          </a:p>
        </p:txBody>
      </p:sp>
      <p:sp>
        <p:nvSpPr>
          <p:cNvPr id="2" name="Rectangle 1"/>
          <p:cNvSpPr/>
          <p:nvPr/>
        </p:nvSpPr>
        <p:spPr>
          <a:xfrm>
            <a:off x="755650" y="1324598"/>
            <a:ext cx="7632700" cy="47682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940034" y="1509841"/>
            <a:ext cx="7256517" cy="60553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40032" y="1627941"/>
            <a:ext cx="7256517" cy="369332"/>
          </a:xfrm>
          <a:prstGeom prst="rect">
            <a:avLst/>
          </a:prstGeom>
          <a:noFill/>
        </p:spPr>
        <p:txBody>
          <a:bodyPr wrap="square" rtlCol="0">
            <a:spAutoFit/>
          </a:bodyPr>
          <a:lstStyle/>
          <a:p>
            <a:r>
              <a:rPr lang="en-GB" altLang="en-US" dirty="0">
                <a:ea typeface="ＭＳ Ｐゴシック" panose="020B0600070205080204" pitchFamily="34" charset="-128"/>
              </a:rPr>
              <a:t>Thomas Barnardo continued to take a great interest in destitute children.</a:t>
            </a:r>
          </a:p>
        </p:txBody>
      </p:sp>
      <p:sp>
        <p:nvSpPr>
          <p:cNvPr id="8" name="Rectangle 7"/>
          <p:cNvSpPr/>
          <p:nvPr/>
        </p:nvSpPr>
        <p:spPr>
          <a:xfrm>
            <a:off x="940032" y="2247165"/>
            <a:ext cx="7256516" cy="84456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40031" y="2356919"/>
            <a:ext cx="7256517" cy="646331"/>
          </a:xfrm>
          <a:prstGeom prst="rect">
            <a:avLst/>
          </a:prstGeom>
          <a:noFill/>
        </p:spPr>
        <p:txBody>
          <a:bodyPr wrap="square" rtlCol="0">
            <a:spAutoFit/>
          </a:bodyPr>
          <a:lstStyle/>
          <a:p>
            <a:r>
              <a:rPr lang="en-GB" dirty="0"/>
              <a:t> One day a child called Jim Jarvis took him around the East End, showing him young children sleeping in gutters and on top of roofs.</a:t>
            </a:r>
          </a:p>
        </p:txBody>
      </p:sp>
      <p:sp>
        <p:nvSpPr>
          <p:cNvPr id="20" name="Rectangle 19"/>
          <p:cNvSpPr/>
          <p:nvPr/>
        </p:nvSpPr>
        <p:spPr>
          <a:xfrm>
            <a:off x="943741" y="3218145"/>
            <a:ext cx="3468079" cy="11642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943741" y="3331939"/>
            <a:ext cx="3468079" cy="923330"/>
          </a:xfrm>
          <a:prstGeom prst="rect">
            <a:avLst/>
          </a:prstGeom>
          <a:noFill/>
        </p:spPr>
        <p:txBody>
          <a:bodyPr wrap="square" rtlCol="0">
            <a:spAutoFit/>
          </a:bodyPr>
          <a:lstStyle/>
          <a:p>
            <a:r>
              <a:rPr lang="en-GB" altLang="en-US" dirty="0">
                <a:ea typeface="ＭＳ Ｐゴシック" panose="020B0600070205080204" pitchFamily="34" charset="-128"/>
              </a:rPr>
              <a:t>The sight affected Barnardo so much that he decided to devote himself to helping these children.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622" y="3218145"/>
            <a:ext cx="3592926" cy="2694694"/>
          </a:xfrm>
          <a:prstGeom prst="rect">
            <a:avLst/>
          </a:prstGeom>
        </p:spPr>
      </p:pic>
      <p:sp>
        <p:nvSpPr>
          <p:cNvPr id="14" name="Rectangle 13"/>
          <p:cNvSpPr/>
          <p:nvPr/>
        </p:nvSpPr>
        <p:spPr>
          <a:xfrm>
            <a:off x="940031" y="4496159"/>
            <a:ext cx="3471789" cy="141192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2874802" y="4681450"/>
            <a:ext cx="1439897" cy="1077218"/>
          </a:xfrm>
          <a:prstGeom prst="rect">
            <a:avLst/>
          </a:prstGeom>
          <a:noFill/>
        </p:spPr>
        <p:txBody>
          <a:bodyPr wrap="square" rtlCol="0">
            <a:spAutoFit/>
          </a:bodyPr>
          <a:lstStyle/>
          <a:p>
            <a:pPr>
              <a:defRPr/>
            </a:pPr>
            <a:r>
              <a:rPr lang="en-GB" sz="1600" dirty="0"/>
              <a:t>Poverty map of Old Nichol slum, East End of London. </a:t>
            </a:r>
            <a:endParaRPr lang="en-GB" altLang="en-US" sz="1700" dirty="0"/>
          </a:p>
        </p:txBody>
      </p:sp>
      <p:sp>
        <p:nvSpPr>
          <p:cNvPr id="18" name="Isosceles Triangle 17"/>
          <p:cNvSpPr/>
          <p:nvPr/>
        </p:nvSpPr>
        <p:spPr>
          <a:xfrm rot="5400000">
            <a:off x="3949428" y="4946221"/>
            <a:ext cx="1422641" cy="50108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286000" y="6186101"/>
            <a:ext cx="4572000" cy="169277"/>
          </a:xfrm>
          <a:prstGeom prst="rect">
            <a:avLst/>
          </a:prstGeom>
        </p:spPr>
        <p:txBody>
          <a:bodyPr>
            <a:spAutoFit/>
          </a:bodyPr>
          <a:lstStyle/>
          <a:p>
            <a:pPr algn="ctr"/>
            <a:r>
              <a:rPr lang="en-GB" sz="500" dirty="0">
                <a:solidFill>
                  <a:srgbClr val="000000"/>
                </a:solidFill>
                <a:latin typeface="BPreplay" panose="02000503000000020004" pitchFamily="50" charset="0"/>
              </a:rPr>
              <a:t>Photo courtesy of Wikimedia Commons - granted under creative commons licence - attribution</a:t>
            </a:r>
            <a:endParaRPr lang="en-GB" sz="500" dirty="0">
              <a:latin typeface="BPreplay" panose="02000503000000020004" pitchFamily="50"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60" y="4592415"/>
            <a:ext cx="1747533" cy="1220013"/>
          </a:xfrm>
          <a:prstGeom prst="rect">
            <a:avLst/>
          </a:prstGeom>
        </p:spPr>
      </p:pic>
    </p:spTree>
    <p:extLst>
      <p:ext uri="{BB962C8B-B14F-4D97-AF65-F5344CB8AC3E}">
        <p14:creationId xmlns:p14="http://schemas.microsoft.com/office/powerpoint/2010/main" val="2162258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2727" t="391" r="4623" b="16992"/>
          <a:stretch/>
        </p:blipFill>
        <p:spPr>
          <a:xfrm>
            <a:off x="745067" y="1320800"/>
            <a:ext cx="7636933" cy="4775200"/>
          </a:xfrm>
          <a:prstGeom prst="rect">
            <a:avLst/>
          </a:prstGeom>
        </p:spPr>
      </p:pic>
      <p:sp>
        <p:nvSpPr>
          <p:cNvPr id="21" name="Title 20"/>
          <p:cNvSpPr>
            <a:spLocks noGrp="1"/>
          </p:cNvSpPr>
          <p:nvPr>
            <p:ph type="title"/>
          </p:nvPr>
        </p:nvSpPr>
        <p:spPr/>
        <p:txBody>
          <a:bodyPr/>
          <a:lstStyle/>
          <a:p>
            <a:r>
              <a:rPr lang="en-US" altLang="en-US" dirty="0" err="1">
                <a:ea typeface="ＭＳ Ｐゴシック" panose="020B0600070205080204" pitchFamily="34" charset="-128"/>
              </a:rPr>
              <a:t>Stepney</a:t>
            </a:r>
            <a:r>
              <a:rPr lang="en-US" altLang="en-US" dirty="0">
                <a:ea typeface="ＭＳ Ｐゴシック" panose="020B0600070205080204" pitchFamily="34" charset="-128"/>
              </a:rPr>
              <a:t> Causeway, London</a:t>
            </a:r>
            <a:endParaRPr lang="en-GB" dirty="0"/>
          </a:p>
        </p:txBody>
      </p:sp>
      <p:grpSp>
        <p:nvGrpSpPr>
          <p:cNvPr id="11" name="Group 10"/>
          <p:cNvGrpSpPr/>
          <p:nvPr/>
        </p:nvGrpSpPr>
        <p:grpSpPr>
          <a:xfrm>
            <a:off x="940032" y="1612390"/>
            <a:ext cx="7256519" cy="797524"/>
            <a:chOff x="940032" y="1612390"/>
            <a:chExt cx="7256519" cy="797524"/>
          </a:xfrm>
        </p:grpSpPr>
        <p:sp>
          <p:nvSpPr>
            <p:cNvPr id="4" name="Rectangle 3"/>
            <p:cNvSpPr/>
            <p:nvPr/>
          </p:nvSpPr>
          <p:spPr>
            <a:xfrm>
              <a:off x="940034" y="1612390"/>
              <a:ext cx="7256517" cy="7975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40032" y="1687987"/>
              <a:ext cx="7256517" cy="646331"/>
            </a:xfrm>
            <a:prstGeom prst="rect">
              <a:avLst/>
            </a:prstGeom>
            <a:noFill/>
          </p:spPr>
          <p:txBody>
            <a:bodyPr wrap="square" rtlCol="0">
              <a:spAutoFit/>
            </a:bodyPr>
            <a:lstStyle/>
            <a:p>
              <a:r>
                <a:rPr lang="en-GB" altLang="en-US" dirty="0">
                  <a:ea typeface="ＭＳ Ｐゴシック" panose="020B0600070205080204" pitchFamily="34" charset="-128"/>
                </a:rPr>
                <a:t>This house in Stepney Causeway was to become the first of Thomas Barnardo’s homes for children. </a:t>
              </a:r>
            </a:p>
          </p:txBody>
        </p:sp>
      </p:grpSp>
      <p:grpSp>
        <p:nvGrpSpPr>
          <p:cNvPr id="10" name="Group 9"/>
          <p:cNvGrpSpPr/>
          <p:nvPr/>
        </p:nvGrpSpPr>
        <p:grpSpPr>
          <a:xfrm>
            <a:off x="940031" y="2523708"/>
            <a:ext cx="7256517" cy="559207"/>
            <a:chOff x="940031" y="2523708"/>
            <a:chExt cx="7256517" cy="559207"/>
          </a:xfrm>
        </p:grpSpPr>
        <p:sp>
          <p:nvSpPr>
            <p:cNvPr id="8" name="Rectangle 7"/>
            <p:cNvSpPr/>
            <p:nvPr/>
          </p:nvSpPr>
          <p:spPr>
            <a:xfrm>
              <a:off x="940032" y="2523708"/>
              <a:ext cx="7256516" cy="5592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40031" y="2618645"/>
              <a:ext cx="7256517" cy="369332"/>
            </a:xfrm>
            <a:prstGeom prst="rect">
              <a:avLst/>
            </a:prstGeom>
            <a:noFill/>
          </p:spPr>
          <p:txBody>
            <a:bodyPr wrap="square" rtlCol="0">
              <a:spAutoFit/>
            </a:bodyPr>
            <a:lstStyle/>
            <a:p>
              <a:r>
                <a:rPr lang="en-GB" dirty="0"/>
                <a:t>It was opened in 1870 as a Home for Boys.</a:t>
              </a:r>
            </a:p>
          </p:txBody>
        </p:sp>
      </p:grpSp>
      <p:grpSp>
        <p:nvGrpSpPr>
          <p:cNvPr id="9" name="Group 8"/>
          <p:cNvGrpSpPr/>
          <p:nvPr/>
        </p:nvGrpSpPr>
        <p:grpSpPr>
          <a:xfrm>
            <a:off x="943741" y="3209326"/>
            <a:ext cx="7256517" cy="573213"/>
            <a:chOff x="943741" y="3209326"/>
            <a:chExt cx="7256517" cy="573213"/>
          </a:xfrm>
        </p:grpSpPr>
        <p:sp>
          <p:nvSpPr>
            <p:cNvPr id="20" name="Rectangle 19"/>
            <p:cNvSpPr/>
            <p:nvPr/>
          </p:nvSpPr>
          <p:spPr>
            <a:xfrm>
              <a:off x="943741" y="3209326"/>
              <a:ext cx="7256517" cy="57321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943741" y="3311266"/>
              <a:ext cx="6375170" cy="369332"/>
            </a:xfrm>
            <a:prstGeom prst="rect">
              <a:avLst/>
            </a:prstGeom>
            <a:noFill/>
          </p:spPr>
          <p:txBody>
            <a:bodyPr wrap="square" rtlCol="0">
              <a:spAutoFit/>
            </a:bodyPr>
            <a:lstStyle/>
            <a:p>
              <a:r>
                <a:rPr lang="en-GB" altLang="en-US" dirty="0">
                  <a:ea typeface="ＭＳ Ｐゴシック" panose="020B0600070205080204" pitchFamily="34" charset="-128"/>
                </a:rPr>
                <a:t>Barnardo would go out every night looking for homeless children.</a:t>
              </a:r>
            </a:p>
          </p:txBody>
        </p:sp>
      </p:grpSp>
      <p:grpSp>
        <p:nvGrpSpPr>
          <p:cNvPr id="7" name="Group 6"/>
          <p:cNvGrpSpPr/>
          <p:nvPr/>
        </p:nvGrpSpPr>
        <p:grpSpPr>
          <a:xfrm>
            <a:off x="943740" y="3922350"/>
            <a:ext cx="7256518" cy="573213"/>
            <a:chOff x="943740" y="3922350"/>
            <a:chExt cx="7256518" cy="573213"/>
          </a:xfrm>
        </p:grpSpPr>
        <p:sp>
          <p:nvSpPr>
            <p:cNvPr id="13" name="Rectangle 12"/>
            <p:cNvSpPr/>
            <p:nvPr/>
          </p:nvSpPr>
          <p:spPr>
            <a:xfrm>
              <a:off x="943741" y="3922350"/>
              <a:ext cx="7256517" cy="57321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943740" y="4024290"/>
              <a:ext cx="7252807" cy="369332"/>
            </a:xfrm>
            <a:prstGeom prst="rect">
              <a:avLst/>
            </a:prstGeom>
            <a:noFill/>
          </p:spPr>
          <p:txBody>
            <a:bodyPr wrap="square" rtlCol="0">
              <a:spAutoFit/>
            </a:bodyPr>
            <a:lstStyle/>
            <a:p>
              <a:r>
                <a:rPr lang="en-GB" altLang="en-US" dirty="0">
                  <a:ea typeface="ＭＳ Ｐゴシック" panose="020B0600070205080204" pitchFamily="34" charset="-128"/>
                </a:rPr>
                <a:t>One night an 11-year-old boy was turned away as the home was full. </a:t>
              </a:r>
            </a:p>
          </p:txBody>
        </p:sp>
      </p:grpSp>
      <p:grpSp>
        <p:nvGrpSpPr>
          <p:cNvPr id="6" name="Group 5"/>
          <p:cNvGrpSpPr/>
          <p:nvPr/>
        </p:nvGrpSpPr>
        <p:grpSpPr>
          <a:xfrm>
            <a:off x="943740" y="4621973"/>
            <a:ext cx="7256518" cy="896691"/>
            <a:chOff x="943740" y="4621973"/>
            <a:chExt cx="7256518" cy="896691"/>
          </a:xfrm>
        </p:grpSpPr>
        <p:sp>
          <p:nvSpPr>
            <p:cNvPr id="17" name="Rectangle 16"/>
            <p:cNvSpPr/>
            <p:nvPr/>
          </p:nvSpPr>
          <p:spPr>
            <a:xfrm>
              <a:off x="943741" y="4621973"/>
              <a:ext cx="7256517" cy="89669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43740" y="4747153"/>
              <a:ext cx="7252807" cy="646331"/>
            </a:xfrm>
            <a:prstGeom prst="rect">
              <a:avLst/>
            </a:prstGeom>
            <a:noFill/>
          </p:spPr>
          <p:txBody>
            <a:bodyPr wrap="square" rtlCol="0">
              <a:spAutoFit/>
            </a:bodyPr>
            <a:lstStyle/>
            <a:p>
              <a:r>
                <a:rPr lang="en-GB" altLang="en-US" dirty="0">
                  <a:ea typeface="ＭＳ Ｐゴシック" panose="020B0600070205080204" pitchFamily="34" charset="-128"/>
                </a:rPr>
                <a:t>Two days later he was found dead. From that day on, </a:t>
              </a:r>
              <a:r>
                <a:rPr lang="en-GB" altLang="en-US" dirty="0" err="1">
                  <a:ea typeface="ＭＳ Ｐゴシック" panose="020B0600070205080204" pitchFamily="34" charset="-128"/>
                </a:rPr>
                <a:t>Barnado’s</a:t>
              </a:r>
              <a:r>
                <a:rPr lang="en-GB" altLang="en-US" dirty="0">
                  <a:ea typeface="ＭＳ Ｐゴシック" panose="020B0600070205080204" pitchFamily="34" charset="-128"/>
                </a:rPr>
                <a:t> motto was ‘No Destitute Child Ever Refused Admission.’</a:t>
              </a:r>
            </a:p>
          </p:txBody>
        </p:sp>
      </p:grpSp>
    </p:spTree>
    <p:extLst>
      <p:ext uri="{BB962C8B-B14F-4D97-AF65-F5344CB8AC3E}">
        <p14:creationId xmlns:p14="http://schemas.microsoft.com/office/powerpoint/2010/main" val="66201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1432</TotalTime>
  <Words>897</Words>
  <Application>Microsoft Office PowerPoint</Application>
  <PresentationFormat>On-screen Show (4:3)</PresentationFormat>
  <Paragraphs>56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Sassoon Infant Md</vt:lpstr>
      <vt:lpstr>Sassoon Infant Rg</vt:lpstr>
      <vt:lpstr>MS PGothic</vt:lpstr>
      <vt:lpstr>Calibri</vt:lpstr>
      <vt:lpstr>BPreplay</vt:lpstr>
      <vt:lpstr>Arial</vt:lpstr>
      <vt:lpstr>Times New Roman</vt:lpstr>
      <vt:lpstr>Office Theme</vt:lpstr>
      <vt:lpstr>PowerPoint Presentation</vt:lpstr>
      <vt:lpstr>Dr Thomas Barnardo</vt:lpstr>
      <vt:lpstr>Dr Thomas Barnardo</vt:lpstr>
      <vt:lpstr>Dr Barnardo’s London</vt:lpstr>
      <vt:lpstr>Dangers in Victorian London</vt:lpstr>
      <vt:lpstr>Dangers in Victorian London</vt:lpstr>
      <vt:lpstr>Dr Barnardo’s First School</vt:lpstr>
      <vt:lpstr>Dr Barnardo and the East End</vt:lpstr>
      <vt:lpstr>Stepney Causeway, London</vt:lpstr>
      <vt:lpstr>Girls’ Village Home</vt:lpstr>
      <vt:lpstr>Barnardo’s Today</vt:lpstr>
      <vt:lpstr>Barnardo’s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Fiona McCarthy</cp:lastModifiedBy>
  <cp:revision>124</cp:revision>
  <dcterms:created xsi:type="dcterms:W3CDTF">2014-10-01T16:09:27Z</dcterms:created>
  <dcterms:modified xsi:type="dcterms:W3CDTF">2021-01-06T16:14:51Z</dcterms:modified>
</cp:coreProperties>
</file>