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58" r:id="rId4"/>
    <p:sldId id="282" r:id="rId5"/>
    <p:sldId id="288" r:id="rId6"/>
    <p:sldId id="290" r:id="rId7"/>
    <p:sldId id="265" r:id="rId8"/>
    <p:sldId id="296" r:id="rId9"/>
    <p:sldId id="297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566" y="48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20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0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9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36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09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69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m4a"/><Relationship Id="rId7" Type="http://schemas.openxmlformats.org/officeDocument/2006/relationships/image" Target="../media/image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2" Type="http://schemas.openxmlformats.org/officeDocument/2006/relationships/audio" Target="../media/media5.m4a"/><Relationship Id="rId16" Type="http://schemas.openxmlformats.org/officeDocument/2006/relationships/image" Target="../media/image3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5" Type="http://schemas.openxmlformats.org/officeDocument/2006/relationships/image" Target="../media/image5.png"/><Relationship Id="rId10" Type="http://schemas.openxmlformats.org/officeDocument/2006/relationships/audio" Target="../media/media9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33715" y="907143"/>
            <a:ext cx="10105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Using conjunctions and prepositions to</a:t>
            </a:r>
            <a:br>
              <a:rPr lang="en-GB" sz="4800" b="1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 add information about time, place   and cause</a:t>
            </a:r>
            <a:endParaRPr lang="en-US" sz="4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056" y="2572430"/>
            <a:ext cx="1896745" cy="2765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8265" y="2517684"/>
            <a:ext cx="1710735" cy="2798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B53A86A-0D47-EA4C-B602-7818D9CF0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41486" y="435953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B63AF8-0036-7B4F-A8A3-7540BDCF08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80551" y="43595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9477" y="2547902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smells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cat </a:t>
            </a:r>
            <a:r>
              <a:rPr lang="en-GB" sz="2800" dirty="0" err="1">
                <a:solidFill>
                  <a:srgbClr val="0000FF"/>
                </a:solidFill>
              </a:rPr>
              <a:t>miaows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A cloud </a:t>
            </a:r>
            <a:r>
              <a:rPr lang="en-GB" sz="2800" dirty="0">
                <a:solidFill>
                  <a:srgbClr val="0000FF"/>
                </a:solidFill>
              </a:rPr>
              <a:t>drifts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cheered</a:t>
            </a:r>
            <a:r>
              <a:rPr lang="en-GB" sz="28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verbs have the name of a person or thing or a pronoun in front of them.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0164" y="2529703"/>
            <a:ext cx="2083980" cy="2042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3D5342-FCBF-7046-A97A-3B6106B0C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1870" y="52147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6914" y="2300287"/>
            <a:ext cx="1896745" cy="2765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Clauses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b="1" dirty="0"/>
              <a:t>Clauses</a:t>
            </a:r>
            <a:r>
              <a:rPr lang="en-GB" sz="3200" dirty="0"/>
              <a:t> are groups of words with an </a:t>
            </a:r>
            <a:r>
              <a:rPr lang="en-GB" sz="3200" b="1" dirty="0">
                <a:solidFill>
                  <a:srgbClr val="00B050"/>
                </a:solidFill>
              </a:rPr>
              <a:t>active verb </a:t>
            </a:r>
            <a:r>
              <a:rPr lang="en-GB" sz="3200" dirty="0"/>
              <a:t>and a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94659" y="5078651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subject</a:t>
            </a:r>
            <a:r>
              <a:rPr lang="en-GB" sz="2800" dirty="0"/>
              <a:t> is ‘the doer’ of the verb; it can be a noun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09" y="2214856"/>
            <a:ext cx="396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dog </a:t>
            </a:r>
            <a:r>
              <a:rPr lang="en-GB" sz="2800" dirty="0">
                <a:ln w="0"/>
                <a:solidFill>
                  <a:srgbClr val="00B050"/>
                </a:solidFill>
              </a:rPr>
              <a:t>smelt</a:t>
            </a:r>
            <a:r>
              <a:rPr lang="en-GB" sz="2800" dirty="0">
                <a:ln w="0"/>
              </a:rPr>
              <a:t> something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132901" y="2844085"/>
            <a:ext cx="328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800" dirty="0">
                <a:ln w="0"/>
              </a:rPr>
              <a:t> all around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132901" y="3460063"/>
            <a:ext cx="709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Then</a:t>
            </a:r>
            <a:r>
              <a:rPr lang="en-GB" sz="2800" dirty="0">
                <a:solidFill>
                  <a:srgbClr val="FF0000"/>
                </a:solidFill>
              </a:rPr>
              <a:t> 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800" dirty="0">
                <a:ln w="0"/>
              </a:rPr>
              <a:t> the cat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sitting on the wall.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1132901" y="4109703"/>
            <a:ext cx="5625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barked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loudly, ready to chase her.</a:t>
            </a:r>
            <a:endParaRPr lang="en-GB" sz="2800" dirty="0"/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982C30-588C-B04E-9937-58F828E1B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3964" y="42099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3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517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Conjunctions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join </a:t>
            </a:r>
            <a:r>
              <a:rPr lang="en-GB" sz="2800" b="1" dirty="0">
                <a:solidFill>
                  <a:schemeClr val="bg1"/>
                </a:solidFill>
              </a:rPr>
              <a:t>clauses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4284" y="5680840"/>
            <a:ext cx="819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Remember – a clause always has an active verb.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7855" y="4843711"/>
            <a:ext cx="140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wherever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529" y="1336814"/>
            <a:ext cx="46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752" y="1626911"/>
            <a:ext cx="122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914" y="1884630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237" y="2484828"/>
            <a:ext cx="101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237" y="2809787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235" y="4025029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068" y="3139729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55" y="3741577"/>
            <a:ext cx="77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235" y="345013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855" y="5143686"/>
            <a:ext cx="99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593" y="431777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4727" y="700442"/>
            <a:ext cx="3434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The dog </a:t>
            </a:r>
            <a:r>
              <a:rPr lang="en-GB" sz="2400" dirty="0">
                <a:ln w="0"/>
                <a:solidFill>
                  <a:srgbClr val="00B050"/>
                </a:solidFill>
              </a:rPr>
              <a:t>smelt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something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9098465" y="1324972"/>
            <a:ext cx="2482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around.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8780568" y="2000395"/>
            <a:ext cx="258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cat.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9009667" y="2685931"/>
            <a:ext cx="2519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barked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loudly.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72386" y="1306036"/>
            <a:ext cx="21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join </a:t>
            </a:r>
            <a:r>
              <a:rPr lang="en-GB" sz="2800" b="1" dirty="0"/>
              <a:t>clauses</a:t>
            </a:r>
            <a:r>
              <a:rPr lang="en-GB" sz="28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3428" y="3839509"/>
            <a:ext cx="687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 dog </a:t>
            </a:r>
            <a:r>
              <a:rPr lang="en-GB" sz="24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400" dirty="0">
                <a:ln w="0"/>
              </a:rPr>
              <a:t> around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because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smelt</a:t>
            </a:r>
            <a:r>
              <a:rPr lang="en-GB" sz="2400" dirty="0">
                <a:ln w="0"/>
              </a:rPr>
              <a:t> something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4778508" y="4479552"/>
            <a:ext cx="5525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barked</a:t>
            </a:r>
            <a:r>
              <a:rPr lang="en-GB" sz="2400" dirty="0">
                <a:ln w="0"/>
              </a:rPr>
              <a:t> loudly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when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</a:rPr>
              <a:t> the cat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4756119" y="5110039"/>
            <a:ext cx="7308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Wherever</a:t>
            </a:r>
            <a:r>
              <a:rPr lang="en-GB" sz="2400" dirty="0">
                <a:solidFill>
                  <a:srgbClr val="FF0000"/>
                </a:solidFill>
              </a:rPr>
              <a:t> 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</a:rPr>
              <a:t> a cat, </a:t>
            </a:r>
            <a:r>
              <a:rPr lang="en-GB" sz="2400" dirty="0">
                <a:ln w="0"/>
                <a:solidFill>
                  <a:srgbClr val="FF0000"/>
                </a:solidFill>
              </a:rPr>
              <a:t>the dog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chased</a:t>
            </a:r>
            <a:r>
              <a:rPr lang="en-GB" sz="2400" dirty="0">
                <a:ln w="0"/>
              </a:rPr>
              <a:t> it away</a:t>
            </a:r>
            <a:r>
              <a:rPr lang="en-GB" sz="2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3997" y="2516233"/>
            <a:ext cx="1544342" cy="1797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188985" y="2190280"/>
            <a:ext cx="2394857" cy="907143"/>
          </a:xfrm>
          <a:prstGeom prst="wedgeEllipseCallout">
            <a:avLst>
              <a:gd name="adj1" fmla="val -58712"/>
              <a:gd name="adj2" fmla="val 46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I love chasing cats! 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4A53C66-B3F4-2845-9E4D-C04492CF2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03267" y="693643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241E31-DD77-C348-B976-E34E54ED66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64169" y="688104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9074A19-83F0-6A45-B375-7DF22393A9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96839" y="6976431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72721EF-AE41-8E40-BE24-65EF05AAE3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17897" y="6981192"/>
            <a:ext cx="812800" cy="812800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94AB06-B72F-7145-9070-D7F197F403B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41118" y="6941608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475F5BA-0322-F043-8870-D7FE24551DA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2764" y="68810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4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4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0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7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build="p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build="p"/>
      <p:bldP spid="31" grpId="0"/>
      <p:bldP spid="32" grpId="0"/>
      <p:bldP spid="3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Phrases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 </a:t>
            </a:r>
            <a:r>
              <a:rPr lang="en-GB" sz="3200" b="1" dirty="0"/>
              <a:t>phrase</a:t>
            </a:r>
            <a:r>
              <a:rPr lang="en-GB" sz="3200" dirty="0"/>
              <a:t> is a group of words which adds meaning to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under the tree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with a tasty titbit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in the night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because of the storm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4922843"/>
            <a:ext cx="99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is </a:t>
            </a:r>
            <a:r>
              <a:rPr lang="en-GB" sz="3200" b="1" dirty="0"/>
              <a:t>no active verb </a:t>
            </a:r>
            <a:r>
              <a:rPr lang="en-GB" sz="3200" dirty="0"/>
              <a:t>in a phrase.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1716" y="2132693"/>
            <a:ext cx="2765425" cy="339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1168F3-A323-7F48-98F1-CE788F927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929" y="5416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154510"/>
            <a:ext cx="3784600" cy="343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Prepositions show the relationship between words.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45552" y="2698211"/>
            <a:ext cx="100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0420" y="1437675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8333" y="1837916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8928" y="2086001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0672" y="4653470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5776" y="3441348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56870" y="2935735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46669" y="4102371"/>
            <a:ext cx="44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8098" y="3441347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13035" y="2107764"/>
            <a:ext cx="155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0855" y="3014887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030" y="5507060"/>
            <a:ext cx="767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see a pattern in the grouping of these prepositions?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84713" y="4339190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1527" y="2030167"/>
            <a:ext cx="102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34267" y="3302054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23205" y="4861050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4088" y="3109786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0552" y="3883071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40851" y="4773657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9900" y="2543364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77276" y="3803377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846753" y="4704578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77F82F5-10C9-7048-995E-3D83DADE6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8598" y="788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3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7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780208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Prepositions</a:t>
            </a:r>
            <a:r>
              <a:rPr lang="en-GB" sz="4400" b="1" dirty="0"/>
              <a:t>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</a:rPr>
              <a:t>Prepositions</a:t>
            </a:r>
            <a:r>
              <a:rPr lang="en-GB" sz="3600" dirty="0"/>
              <a:t> link a </a:t>
            </a:r>
            <a:r>
              <a:rPr lang="en-GB" sz="3600" b="1" dirty="0"/>
              <a:t>phrase</a:t>
            </a:r>
            <a:r>
              <a:rPr lang="en-GB" sz="3600" dirty="0"/>
              <a:t> to a clause.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486" y="2584187"/>
            <a:ext cx="3834581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think there is a puppy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90962" y="258418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the wet mud puddle!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245" y="3237896"/>
            <a:ext cx="3743281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lie down comfortably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843" y="3237896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with </a:t>
            </a:r>
            <a:r>
              <a:rPr lang="en-GB" sz="2800" dirty="0"/>
              <a:t>the soft, warm cat.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245" y="3929561"/>
            <a:ext cx="353422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She often goes 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901" y="3935634"/>
            <a:ext cx="40026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the middle of the night.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5501" y="2508994"/>
            <a:ext cx="2441575" cy="2245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16075A2-3590-A34E-BC33-638C1081A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7394" y="7802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6" grpId="0" uiExpand="1" build="p"/>
      <p:bldP spid="8" grpId="0" uiExpand="1" build="p"/>
      <p:bldP spid="9" grpId="0" uiExpand="1" build="p"/>
      <p:bldP spid="11" grpId="0" uiExpand="1" build="p"/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039" y="612778"/>
            <a:ext cx="10573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Placing and punctuating phrases and clauses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05" y="2306607"/>
            <a:ext cx="690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When the cat purrs</a:t>
            </a:r>
            <a:r>
              <a:rPr lang="en-GB" sz="2800" dirty="0"/>
              <a:t>, I feel so very contented.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3858" y="3098646"/>
            <a:ext cx="720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I feel, </a:t>
            </a:r>
            <a:r>
              <a:rPr lang="en-GB" sz="2800" dirty="0">
                <a:solidFill>
                  <a:srgbClr val="0000FF"/>
                </a:solidFill>
              </a:rPr>
              <a:t>when the cat purrs</a:t>
            </a:r>
            <a:r>
              <a:rPr lang="en-GB" sz="2800" dirty="0">
                <a:solidFill>
                  <a:srgbClr val="000000"/>
                </a:solidFill>
              </a:rPr>
              <a:t>, so very peaceful.</a:t>
            </a:r>
            <a:endParaRPr lang="en-GB" sz="2800" u="sng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437" y="1386534"/>
            <a:ext cx="1117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90"/>
                </a:solidFill>
              </a:rPr>
              <a:t>Subordinate clauses can be added at the start, in the middle or at the end of a sentence.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5685" y="2272631"/>
            <a:ext cx="145715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04401" y="3066715"/>
            <a:ext cx="145715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because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04401" y="3868820"/>
            <a:ext cx="145715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04400" y="4670926"/>
            <a:ext cx="145715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3858" y="3908360"/>
            <a:ext cx="717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I feel so very honoured </a:t>
            </a:r>
            <a:r>
              <a:rPr lang="en-GB" sz="2800" dirty="0">
                <a:solidFill>
                  <a:srgbClr val="0000FF"/>
                </a:solidFill>
              </a:rPr>
              <a:t>when the cat purrs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  <a:endParaRPr lang="en-GB" sz="2800" u="sng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0410" y="4646116"/>
            <a:ext cx="756652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Notice how we need commas in the first two.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039" y="5419072"/>
            <a:ext cx="932581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Commas separate the clause from the rest of the sentence.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7793790" y="2673685"/>
            <a:ext cx="4050631" cy="1818105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 comma is needed when the clause is at the end. 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F4CBDE-4FA1-C149-9F6D-3C8769470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2477" y="6406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11" grpId="0"/>
      <p:bldP spid="18" grpId="0"/>
      <p:bldP spid="8" grpId="0" animBg="1"/>
      <p:bldP spid="1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5917" y="1962286"/>
            <a:ext cx="2607083" cy="3244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039" y="612778"/>
            <a:ext cx="10573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Placing and punctuating phrases and clauses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05" y="2358102"/>
            <a:ext cx="690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Beside the door</a:t>
            </a:r>
            <a:r>
              <a:rPr lang="en-GB" sz="2800" dirty="0"/>
              <a:t>, the dog is whining to go out.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8354" y="3139446"/>
            <a:ext cx="809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I hope, </a:t>
            </a:r>
            <a:r>
              <a:rPr lang="en-GB" sz="2800" dirty="0">
                <a:solidFill>
                  <a:srgbClr val="0000FF"/>
                </a:solidFill>
              </a:rPr>
              <a:t>in the morning</a:t>
            </a:r>
            <a:r>
              <a:rPr lang="en-GB" sz="2800" dirty="0">
                <a:solidFill>
                  <a:srgbClr val="000000"/>
                </a:solidFill>
              </a:rPr>
              <a:t>, not to find a mess on the floor!</a:t>
            </a:r>
            <a:endParaRPr lang="en-GB" sz="2800" u="sng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437" y="1386534"/>
            <a:ext cx="1114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90"/>
                </a:solidFill>
              </a:rPr>
              <a:t>Phrases can be added at the start, in the middle or at the end of a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505" y="3929989"/>
            <a:ext cx="717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The dog eats his dinner </a:t>
            </a:r>
            <a:r>
              <a:rPr lang="en-GB" sz="2800" dirty="0">
                <a:solidFill>
                  <a:srgbClr val="0000FF"/>
                </a:solidFill>
              </a:rPr>
              <a:t>on the floor by the door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  <a:endParaRPr lang="en-GB" sz="2800" u="sng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3158" y="5039894"/>
            <a:ext cx="756652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Notice how we need commas in the first two.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136" y="5539873"/>
            <a:ext cx="932581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Commas separate the phrase from the rest of the sentence.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8791646" y="1947971"/>
            <a:ext cx="3001211" cy="2569601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 comma is needed when the phrase is at the end. 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1B7E33-0ADC-E34D-A290-1479C93391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3268" y="51234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11" grpId="0"/>
      <p:bldP spid="18" grpId="0"/>
      <p:bldP spid="8" grpId="0" animBg="1"/>
      <p:bldP spid="19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532</Words>
  <Application>Microsoft Office PowerPoint</Application>
  <PresentationFormat>Widescreen</PresentationFormat>
  <Paragraphs>114</Paragraphs>
  <Slides>10</Slides>
  <Notes>9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271</cp:revision>
  <dcterms:created xsi:type="dcterms:W3CDTF">2013-08-23T07:43:20Z</dcterms:created>
  <dcterms:modified xsi:type="dcterms:W3CDTF">2020-05-22T05:32:35Z</dcterms:modified>
</cp:coreProperties>
</file>