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1" r:id="rId3"/>
    <p:sldId id="262" r:id="rId4"/>
    <p:sldId id="263" r:id="rId5"/>
    <p:sldId id="264" r:id="rId6"/>
    <p:sldId id="260" r:id="rId7"/>
    <p:sldId id="259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85037-912E-42B4-B20E-F13D23A4A4A7}" type="datetimeFigureOut">
              <a:rPr lang="en-US" smtClean="0"/>
              <a:t>12/2/2020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B68FB-0883-47A2-A28D-83B04748E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60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B68FB-0883-47A2-A28D-83B04748E5C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575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B68FB-0883-47A2-A28D-83B04748E5C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78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Put your hand up if you think it’s A,</a:t>
            </a:r>
            <a:r>
              <a:rPr lang="en-GB" baseline="0" dirty="0" smtClean="0"/>
              <a:t> B, C, D 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B68FB-0883-47A2-A28D-83B04748E5C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055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74BB-2F13-4959-85DB-73851DCEC7D7}" type="datetimeFigureOut">
              <a:rPr lang="en-US" smtClean="0"/>
              <a:t>12/2/2020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C2DC-585E-4A91-BAB9-A6976F13C2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74BB-2F13-4959-85DB-73851DCEC7D7}" type="datetimeFigureOut">
              <a:rPr lang="en-US" smtClean="0"/>
              <a:t>12/2/2020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C2DC-585E-4A91-BAB9-A6976F13C2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74BB-2F13-4959-85DB-73851DCEC7D7}" type="datetimeFigureOut">
              <a:rPr lang="en-US" smtClean="0"/>
              <a:t>12/2/2020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C2DC-585E-4A91-BAB9-A6976F13C2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74BB-2F13-4959-85DB-73851DCEC7D7}" type="datetimeFigureOut">
              <a:rPr lang="en-US" smtClean="0"/>
              <a:t>12/2/2020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C2DC-585E-4A91-BAB9-A6976F13C2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74BB-2F13-4959-85DB-73851DCEC7D7}" type="datetimeFigureOut">
              <a:rPr lang="en-US" smtClean="0"/>
              <a:t>12/2/2020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C2DC-585E-4A91-BAB9-A6976F13C2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74BB-2F13-4959-85DB-73851DCEC7D7}" type="datetimeFigureOut">
              <a:rPr lang="en-US" smtClean="0"/>
              <a:t>12/2/2020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C2DC-585E-4A91-BAB9-A6976F13C2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74BB-2F13-4959-85DB-73851DCEC7D7}" type="datetimeFigureOut">
              <a:rPr lang="en-US" smtClean="0"/>
              <a:t>12/2/2020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C2DC-585E-4A91-BAB9-A6976F13C2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74BB-2F13-4959-85DB-73851DCEC7D7}" type="datetimeFigureOut">
              <a:rPr lang="en-US" smtClean="0"/>
              <a:t>12/2/2020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C2DC-585E-4A91-BAB9-A6976F13C2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74BB-2F13-4959-85DB-73851DCEC7D7}" type="datetimeFigureOut">
              <a:rPr lang="en-US" smtClean="0"/>
              <a:t>12/2/2020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C2DC-585E-4A91-BAB9-A6976F13C2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74BB-2F13-4959-85DB-73851DCEC7D7}" type="datetimeFigureOut">
              <a:rPr lang="en-US" smtClean="0"/>
              <a:t>12/2/2020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C2DC-585E-4A91-BAB9-A6976F13C2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74BB-2F13-4959-85DB-73851DCEC7D7}" type="datetimeFigureOut">
              <a:rPr lang="en-US" smtClean="0"/>
              <a:t>12/2/2020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C2DC-585E-4A91-BAB9-A6976F13C2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A74BB-2F13-4959-85DB-73851DCEC7D7}" type="datetimeFigureOut">
              <a:rPr lang="en-US" smtClean="0"/>
              <a:t>12/2/2020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CC2DC-585E-4A91-BAB9-A6976F13C29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277962" y="285736"/>
            <a:ext cx="8229600" cy="1143000"/>
          </a:xfrm>
        </p:spPr>
        <p:txBody>
          <a:bodyPr/>
          <a:lstStyle/>
          <a:p>
            <a:r>
              <a:rPr lang="en-GB" u="sng" dirty="0" smtClean="0">
                <a:latin typeface="+mn-lt"/>
              </a:rPr>
              <a:t>Line Symmetry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28736"/>
            <a:ext cx="7772400" cy="178595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If a shape can be folded in half so that one half fits exactly on top of the other, then we say that the shape has got </a:t>
            </a:r>
            <a:r>
              <a:rPr lang="en-GB" i="1" dirty="0" smtClean="0"/>
              <a:t>line symmetry.</a:t>
            </a:r>
          </a:p>
          <a:p>
            <a:r>
              <a:rPr lang="en-GB" i="1" dirty="0" smtClean="0"/>
              <a:t>One half of the shape is the mirror image of the other half.</a:t>
            </a:r>
            <a:endParaRPr lang="en-GB" dirty="0" smtClean="0"/>
          </a:p>
          <a:p>
            <a:r>
              <a:rPr lang="en-GB" dirty="0" smtClean="0"/>
              <a:t>The fold is called a </a:t>
            </a:r>
            <a:r>
              <a:rPr lang="en-GB" i="1" dirty="0" smtClean="0"/>
              <a:t>line of symmetry or reflection.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720" y="6000768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Shapes can have a vertical, horizontal or diagonal line of symmetry.</a:t>
            </a:r>
            <a:endParaRPr lang="en-GB" dirty="0"/>
          </a:p>
        </p:txBody>
      </p:sp>
      <p:pic>
        <p:nvPicPr>
          <p:cNvPr id="11" name="Picture 4" descr="C:\My Documents\My Pictures\tig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286124"/>
            <a:ext cx="1597022" cy="185694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714744" y="3286124"/>
            <a:ext cx="15716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Often things in the world around us have a line of symmetry, such as this tiger and this crab.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57158" y="3929066"/>
            <a:ext cx="13573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shape has got a vertical line of symmetry.</a:t>
            </a:r>
          </a:p>
        </p:txBody>
      </p:sp>
      <p:pic>
        <p:nvPicPr>
          <p:cNvPr id="14" name="Picture 4" descr="C:\My Documents\My Pictures\crab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3598678"/>
            <a:ext cx="2071670" cy="1473386"/>
          </a:xfrm>
          <a:prstGeom prst="rect">
            <a:avLst/>
          </a:prstGeom>
          <a:noFill/>
        </p:spPr>
      </p:pic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4286256"/>
            <a:ext cx="1791570" cy="111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autoUpdateAnimBg="0"/>
      <p:bldP spid="10" grpId="0"/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71550" y="260350"/>
          <a:ext cx="2808312" cy="2952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 rot="5400000">
            <a:off x="935038" y="1736725"/>
            <a:ext cx="295275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580063" y="260350"/>
          <a:ext cx="2808312" cy="2952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 rot="5400000">
            <a:off x="5543550" y="1736725"/>
            <a:ext cx="295275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971550" y="3573463"/>
          <a:ext cx="2808312" cy="2952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>
          <a:xfrm rot="5400000">
            <a:off x="935832" y="5049044"/>
            <a:ext cx="295116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580063" y="3573463"/>
          <a:ext cx="2808312" cy="2952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24" name="Straight Connector 23"/>
          <p:cNvCxnSpPr/>
          <p:nvPr/>
        </p:nvCxnSpPr>
        <p:spPr>
          <a:xfrm rot="5400000">
            <a:off x="5544344" y="5049044"/>
            <a:ext cx="295116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34" name="TextBox 24"/>
          <p:cNvSpPr txBox="1">
            <a:spLocks noChangeArrowheads="1"/>
          </p:cNvSpPr>
          <p:nvPr/>
        </p:nvSpPr>
        <p:spPr bwMode="auto">
          <a:xfrm>
            <a:off x="468313" y="260350"/>
            <a:ext cx="4810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>
                <a:latin typeface="Calibri" pitchFamily="34" charset="0"/>
              </a:rPr>
              <a:t>A</a:t>
            </a:r>
          </a:p>
        </p:txBody>
      </p:sp>
      <p:sp>
        <p:nvSpPr>
          <p:cNvPr id="4435" name="TextBox 25"/>
          <p:cNvSpPr txBox="1">
            <a:spLocks noChangeArrowheads="1"/>
          </p:cNvSpPr>
          <p:nvPr/>
        </p:nvSpPr>
        <p:spPr bwMode="auto">
          <a:xfrm>
            <a:off x="5116513" y="260350"/>
            <a:ext cx="463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>
                <a:latin typeface="Calibri" pitchFamily="34" charset="0"/>
              </a:rPr>
              <a:t>B</a:t>
            </a:r>
          </a:p>
        </p:txBody>
      </p:sp>
      <p:sp>
        <p:nvSpPr>
          <p:cNvPr id="4436" name="TextBox 26"/>
          <p:cNvSpPr txBox="1">
            <a:spLocks noChangeArrowheads="1"/>
          </p:cNvSpPr>
          <p:nvPr/>
        </p:nvSpPr>
        <p:spPr bwMode="auto">
          <a:xfrm>
            <a:off x="512763" y="3573463"/>
            <a:ext cx="458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>
                <a:latin typeface="Calibri" pitchFamily="34" charset="0"/>
              </a:rPr>
              <a:t>C</a:t>
            </a:r>
          </a:p>
        </p:txBody>
      </p:sp>
      <p:sp>
        <p:nvSpPr>
          <p:cNvPr id="4437" name="TextBox 27"/>
          <p:cNvSpPr txBox="1">
            <a:spLocks noChangeArrowheads="1"/>
          </p:cNvSpPr>
          <p:nvPr/>
        </p:nvSpPr>
        <p:spPr bwMode="auto">
          <a:xfrm>
            <a:off x="5076825" y="3573463"/>
            <a:ext cx="500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>
                <a:latin typeface="Calibri" pitchFamily="34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714500"/>
          </a:xfrm>
        </p:spPr>
        <p:txBody>
          <a:bodyPr/>
          <a:lstStyle/>
          <a:p>
            <a:pPr eaLnBrk="1" hangingPunct="1"/>
            <a:r>
              <a:rPr lang="en-GB" smtClean="0"/>
              <a:t>Congratulations!</a:t>
            </a:r>
            <a:br>
              <a:rPr lang="en-GB" smtClean="0"/>
            </a:br>
            <a:r>
              <a:rPr lang="en-GB" sz="3600" smtClean="0"/>
              <a:t>The correct answer is B!</a:t>
            </a:r>
            <a:endParaRPr lang="en-GB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908175" y="1773238"/>
          <a:ext cx="5256584" cy="47525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7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70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0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0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70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40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rot="5400000">
            <a:off x="2196306" y="4148932"/>
            <a:ext cx="475138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09975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Shape 2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pPr eaLnBrk="1" hangingPunct="1"/>
            <a:r>
              <a:rPr lang="en-GB" dirty="0" smtClean="0"/>
              <a:t>Look at this shape.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Can you spot the </a:t>
            </a:r>
            <a:r>
              <a:rPr lang="en-GB" b="1" u="sng" dirty="0" smtClean="0"/>
              <a:t>horizontal</a:t>
            </a:r>
            <a:r>
              <a:rPr lang="en-GB" b="1" dirty="0" smtClean="0"/>
              <a:t> reflection</a:t>
            </a:r>
            <a:r>
              <a:rPr lang="en-GB" dirty="0" smtClean="0"/>
              <a:t> of the shape on the next slide?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140200" y="188913"/>
          <a:ext cx="4608512" cy="453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70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140200" y="2492375"/>
            <a:ext cx="460851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71550" y="260350"/>
          <a:ext cx="2808312" cy="2952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971550" y="1773238"/>
            <a:ext cx="28082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580063" y="260350"/>
          <a:ext cx="2808312" cy="2952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5580063" y="1773238"/>
            <a:ext cx="280828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971550" y="3573463"/>
          <a:ext cx="2808312" cy="2952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971550" y="5084763"/>
            <a:ext cx="28082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580063" y="3573463"/>
          <a:ext cx="2808312" cy="2952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10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5580063" y="5084763"/>
            <a:ext cx="280828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650" name="TextBox 24"/>
          <p:cNvSpPr txBox="1">
            <a:spLocks noChangeArrowheads="1"/>
          </p:cNvSpPr>
          <p:nvPr/>
        </p:nvSpPr>
        <p:spPr bwMode="auto">
          <a:xfrm>
            <a:off x="468313" y="260350"/>
            <a:ext cx="4810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>
                <a:latin typeface="Calibri" pitchFamily="34" charset="0"/>
              </a:rPr>
              <a:t>A</a:t>
            </a:r>
          </a:p>
        </p:txBody>
      </p:sp>
      <p:sp>
        <p:nvSpPr>
          <p:cNvPr id="13651" name="TextBox 25"/>
          <p:cNvSpPr txBox="1">
            <a:spLocks noChangeArrowheads="1"/>
          </p:cNvSpPr>
          <p:nvPr/>
        </p:nvSpPr>
        <p:spPr bwMode="auto">
          <a:xfrm>
            <a:off x="5116513" y="260350"/>
            <a:ext cx="463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>
                <a:latin typeface="Calibri" pitchFamily="34" charset="0"/>
              </a:rPr>
              <a:t>B</a:t>
            </a:r>
          </a:p>
        </p:txBody>
      </p:sp>
      <p:sp>
        <p:nvSpPr>
          <p:cNvPr id="13652" name="TextBox 26"/>
          <p:cNvSpPr txBox="1">
            <a:spLocks noChangeArrowheads="1"/>
          </p:cNvSpPr>
          <p:nvPr/>
        </p:nvSpPr>
        <p:spPr bwMode="auto">
          <a:xfrm>
            <a:off x="512763" y="3573463"/>
            <a:ext cx="458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>
                <a:latin typeface="Calibri" pitchFamily="34" charset="0"/>
              </a:rPr>
              <a:t>C</a:t>
            </a:r>
          </a:p>
        </p:txBody>
      </p:sp>
      <p:sp>
        <p:nvSpPr>
          <p:cNvPr id="13653" name="TextBox 27"/>
          <p:cNvSpPr txBox="1">
            <a:spLocks noChangeArrowheads="1"/>
          </p:cNvSpPr>
          <p:nvPr/>
        </p:nvSpPr>
        <p:spPr bwMode="auto">
          <a:xfrm>
            <a:off x="5076825" y="3573463"/>
            <a:ext cx="500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>
                <a:latin typeface="Calibri" pitchFamily="34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714500"/>
          </a:xfrm>
        </p:spPr>
        <p:txBody>
          <a:bodyPr/>
          <a:lstStyle/>
          <a:p>
            <a:pPr eaLnBrk="1" hangingPunct="1"/>
            <a:r>
              <a:rPr lang="en-GB" smtClean="0"/>
              <a:t>Congratulations!</a:t>
            </a:r>
            <a:br>
              <a:rPr lang="en-GB" smtClean="0"/>
            </a:br>
            <a:r>
              <a:rPr lang="en-GB" sz="3600" smtClean="0"/>
              <a:t>The correct answer is D!</a:t>
            </a:r>
            <a:endParaRPr lang="en-GB" smtClean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2196306" y="4148932"/>
            <a:ext cx="475138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08175" y="1773238"/>
          <a:ext cx="5256584" cy="47525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7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70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0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0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70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40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908175" y="4149725"/>
            <a:ext cx="525621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6264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/>
              <a:t>This shows a line of symmetry. True or false?</a:t>
            </a:r>
            <a:endParaRPr lang="en-US" dirty="0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547813" y="4365625"/>
            <a:ext cx="2663825" cy="1800225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TRUE</a:t>
            </a:r>
            <a:endParaRPr lang="en-US"/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4859338" y="4365625"/>
            <a:ext cx="2663825" cy="18002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FALSE</a:t>
            </a:r>
            <a:endParaRPr lang="en-US"/>
          </a:p>
        </p:txBody>
      </p:sp>
      <p:sp>
        <p:nvSpPr>
          <p:cNvPr id="3077" name="AutoShape 7"/>
          <p:cNvSpPr>
            <a:spLocks noChangeArrowheads="1"/>
          </p:cNvSpPr>
          <p:nvPr/>
        </p:nvSpPr>
        <p:spPr bwMode="auto">
          <a:xfrm>
            <a:off x="2484438" y="1412875"/>
            <a:ext cx="4465637" cy="20891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8" name="Line 4"/>
          <p:cNvSpPr>
            <a:spLocks noChangeShapeType="1"/>
          </p:cNvSpPr>
          <p:nvPr/>
        </p:nvSpPr>
        <p:spPr bwMode="auto">
          <a:xfrm flipV="1">
            <a:off x="4716463" y="1268413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1547813" y="4365625"/>
            <a:ext cx="2663825" cy="1800225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TRUE</a:t>
            </a:r>
            <a:endParaRPr lang="en-US"/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4859338" y="4365625"/>
            <a:ext cx="2663825" cy="18002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FALSE</a:t>
            </a:r>
            <a:endParaRPr lang="en-US"/>
          </a:p>
        </p:txBody>
      </p:sp>
      <p:sp>
        <p:nvSpPr>
          <p:cNvPr id="4101" name="AutoShape 7"/>
          <p:cNvSpPr>
            <a:spLocks noChangeArrowheads="1"/>
          </p:cNvSpPr>
          <p:nvPr/>
        </p:nvSpPr>
        <p:spPr bwMode="auto">
          <a:xfrm rot="8201869">
            <a:off x="3059113" y="2133600"/>
            <a:ext cx="4464050" cy="143986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2" name="Line 4"/>
          <p:cNvSpPr>
            <a:spLocks noChangeShapeType="1"/>
          </p:cNvSpPr>
          <p:nvPr/>
        </p:nvSpPr>
        <p:spPr bwMode="auto">
          <a:xfrm>
            <a:off x="4572000" y="2133600"/>
            <a:ext cx="1514475" cy="158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2555875" y="1268413"/>
            <a:ext cx="3887788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2" name="Line 6"/>
          <p:cNvSpPr>
            <a:spLocks noChangeShapeType="1"/>
          </p:cNvSpPr>
          <p:nvPr/>
        </p:nvSpPr>
        <p:spPr bwMode="auto">
          <a:xfrm flipV="1">
            <a:off x="2555875" y="1268413"/>
            <a:ext cx="3887788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547813" y="4365625"/>
            <a:ext cx="2663825" cy="1800225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TRUE</a:t>
            </a:r>
            <a:endParaRPr lang="en-US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4859338" y="4365625"/>
            <a:ext cx="2663825" cy="18002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FALSE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6264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547813" y="4365625"/>
            <a:ext cx="2663825" cy="1800225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TRUE</a:t>
            </a:r>
            <a:endParaRPr lang="en-US"/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4859338" y="4365625"/>
            <a:ext cx="2663825" cy="18002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FALSE</a:t>
            </a:r>
            <a:endParaRPr lang="en-US"/>
          </a:p>
        </p:txBody>
      </p:sp>
      <p:sp>
        <p:nvSpPr>
          <p:cNvPr id="6149" name="AutoShape 7"/>
          <p:cNvSpPr>
            <a:spLocks noChangeArrowheads="1"/>
          </p:cNvSpPr>
          <p:nvPr/>
        </p:nvSpPr>
        <p:spPr bwMode="auto">
          <a:xfrm>
            <a:off x="3492500" y="1268413"/>
            <a:ext cx="2663825" cy="2089150"/>
          </a:xfrm>
          <a:prstGeom prst="hexagon">
            <a:avLst>
              <a:gd name="adj" fmla="val 31877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50" name="Line 4"/>
          <p:cNvSpPr>
            <a:spLocks noChangeShapeType="1"/>
          </p:cNvSpPr>
          <p:nvPr/>
        </p:nvSpPr>
        <p:spPr bwMode="auto">
          <a:xfrm flipV="1">
            <a:off x="3995738" y="765175"/>
            <a:ext cx="1800225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mtClean="0"/>
              <a:t>Lines of Symmetry all around us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295400"/>
            <a:ext cx="9067800" cy="685800"/>
          </a:xfrm>
        </p:spPr>
        <p:txBody>
          <a:bodyPr>
            <a:normAutofit fontScale="92500"/>
          </a:bodyPr>
          <a:lstStyle/>
          <a:p>
            <a:pPr algn="ctr">
              <a:buFontTx/>
              <a:buNone/>
            </a:pPr>
            <a:r>
              <a:rPr lang="en-US" smtClean="0"/>
              <a:t>Which of these road signs have got lines of symmetry?</a:t>
            </a:r>
          </a:p>
        </p:txBody>
      </p:sp>
      <p:pic>
        <p:nvPicPr>
          <p:cNvPr id="133128" name="Picture 8" descr="C:\My Documents\Richard's Docs\My Web Site\buttons and clipart\road signs\edited versions\30mp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4384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29" name="Picture 9" descr="C:\My Documents\Richard's Docs\My Web Site\buttons and clipart\road signs\edited versions\aircraf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4384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30" name="Picture 10" descr="C:\My Documents\Richard's Docs\My Web Site\buttons and clipart\road signs\edited versions\cattl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24384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31" name="Picture 11" descr="C:\My Documents\Richard's Docs\My Web Site\buttons and clipart\road signs\edited versions\crossroads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24384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32" name="Picture 12" descr="C:\My Documents\Richard's Docs\My Web Site\buttons and clipart\road signs\edited versions\give way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57800" y="24384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33" name="Picture 13" descr="C:\My Documents\Richard's Docs\My Web Site\buttons and clipart\road signs\edited versions\hump bridge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53200" y="24384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34" name="Picture 14" descr="C:\My Documents\Richard's Docs\My Web Site\buttons and clipart\road signs\edited versions\ice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48600" y="24384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35" name="Picture 15" descr="C:\My Documents\Richard's Docs\My Web Site\buttons and clipart\road signs\edited versions\lights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200" y="3733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36" name="Picture 16" descr="C:\My Documents\Richard's Docs\My Web Site\buttons and clipart\road signs\edited versions\narrows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371600" y="3733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37" name="Picture 17" descr="C:\My Documents\Richard's Docs\My Web Site\buttons and clipart\road signs\edited versions\national speed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667000" y="3733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38" name="Picture 18" descr="C:\My Documents\Richard's Docs\My Web Site\buttons and clipart\road signs\edited versions\no entry.gi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962400" y="3733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39" name="Picture 19" descr="C:\My Documents\Richard's Docs\My Web Site\buttons and clipart\road signs\edited versions\no stopping.gi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257800" y="3733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0" name="Picture 20" descr="C:\My Documents\Richard's Docs\My Web Site\buttons and clipart\road signs\edited versions\no thru road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553200" y="3733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1" name="Picture 21" descr="C:\My Documents\Richard's Docs\My Web Site\buttons and clipart\road signs\edited versions\patrol stop.gif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848600" y="3733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2" name="Picture 22" descr="C:\My Documents\Richard's Docs\My Web Site\buttons and clipart\road signs\edited versions\roadworks.gif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6200" y="5029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3" name="Picture 23" descr="C:\My Documents\Richard's Docs\My Web Site\buttons and clipart\road signs\edited versions\roundabout triangle.gif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371600" y="5029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4" name="Picture 24" descr="C:\My Documents\Richard's Docs\My Web Site\buttons and clipart\road signs\edited versions\roundabout.gif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5257800" y="5029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6" name="Picture 26" descr="C:\My Documents\Richard's Docs\My Web Site\buttons and clipart\road signs\edited versions\turn left.gif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2667000" y="5029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7" name="Picture 27" descr="C:\My Documents\Richard's Docs\My Web Site\buttons and clipart\road signs\edited versions\count-down.gif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962400" y="5029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9" name="Picture 29" descr="C:\My Documents\Richard's Docs\My Web Site\buttons and clipart\road signs\edited versions\level crossing.gif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6553200" y="5029200"/>
            <a:ext cx="2381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0" name="Rectangle 30"/>
          <p:cNvSpPr>
            <a:spLocks noChangeArrowheads="1"/>
          </p:cNvSpPr>
          <p:nvPr/>
        </p:nvSpPr>
        <p:spPr bwMode="auto">
          <a:xfrm>
            <a:off x="457200" y="18288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spcAft>
                <a:spcPct val="50000"/>
              </a:spcAft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Click to see the lines of symmetry.</a:t>
            </a:r>
            <a:endParaRPr lang="en-US" sz="2800">
              <a:latin typeface="Arial" charset="0"/>
            </a:endParaRPr>
          </a:p>
        </p:txBody>
      </p:sp>
      <p:sp>
        <p:nvSpPr>
          <p:cNvPr id="133151" name="Line 31"/>
          <p:cNvSpPr>
            <a:spLocks noChangeShapeType="1"/>
          </p:cNvSpPr>
          <p:nvPr/>
        </p:nvSpPr>
        <p:spPr bwMode="auto">
          <a:xfrm>
            <a:off x="57150" y="3000375"/>
            <a:ext cx="11430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52" name="Line 32"/>
          <p:cNvSpPr>
            <a:spLocks noChangeShapeType="1"/>
          </p:cNvSpPr>
          <p:nvPr/>
        </p:nvSpPr>
        <p:spPr bwMode="auto">
          <a:xfrm rot="-5400000">
            <a:off x="3957638" y="3025775"/>
            <a:ext cx="11430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53" name="Line 33"/>
          <p:cNvSpPr>
            <a:spLocks noChangeShapeType="1"/>
          </p:cNvSpPr>
          <p:nvPr/>
        </p:nvSpPr>
        <p:spPr bwMode="auto">
          <a:xfrm>
            <a:off x="1362075" y="2754313"/>
            <a:ext cx="1141413" cy="719137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54" name="Line 34"/>
          <p:cNvSpPr>
            <a:spLocks noChangeShapeType="1"/>
          </p:cNvSpPr>
          <p:nvPr/>
        </p:nvSpPr>
        <p:spPr bwMode="auto">
          <a:xfrm rot="-5400000">
            <a:off x="6554788" y="3016250"/>
            <a:ext cx="11430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55" name="Line 35"/>
          <p:cNvSpPr>
            <a:spLocks noChangeShapeType="1"/>
          </p:cNvSpPr>
          <p:nvPr/>
        </p:nvSpPr>
        <p:spPr bwMode="auto">
          <a:xfrm rot="-5400000">
            <a:off x="7839075" y="3016250"/>
            <a:ext cx="11430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56" name="Line 36"/>
          <p:cNvSpPr>
            <a:spLocks noChangeShapeType="1"/>
          </p:cNvSpPr>
          <p:nvPr/>
        </p:nvSpPr>
        <p:spPr bwMode="auto">
          <a:xfrm rot="-5400000">
            <a:off x="66675" y="4302125"/>
            <a:ext cx="11430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57" name="Line 37"/>
          <p:cNvSpPr>
            <a:spLocks noChangeShapeType="1"/>
          </p:cNvSpPr>
          <p:nvPr/>
        </p:nvSpPr>
        <p:spPr bwMode="auto">
          <a:xfrm rot="-5400000">
            <a:off x="1360488" y="4284663"/>
            <a:ext cx="11430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58" name="Line 38"/>
          <p:cNvSpPr>
            <a:spLocks noChangeShapeType="1"/>
          </p:cNvSpPr>
          <p:nvPr/>
        </p:nvSpPr>
        <p:spPr bwMode="auto">
          <a:xfrm rot="-5400000">
            <a:off x="5251450" y="4310063"/>
            <a:ext cx="1143000" cy="0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59" name="Line 39"/>
          <p:cNvSpPr>
            <a:spLocks noChangeShapeType="1"/>
          </p:cNvSpPr>
          <p:nvPr/>
        </p:nvSpPr>
        <p:spPr bwMode="auto">
          <a:xfrm rot="-5400000">
            <a:off x="6545263" y="4319588"/>
            <a:ext cx="1143000" cy="0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60" name="Line 40"/>
          <p:cNvSpPr>
            <a:spLocks noChangeShapeType="1"/>
          </p:cNvSpPr>
          <p:nvPr/>
        </p:nvSpPr>
        <p:spPr bwMode="auto">
          <a:xfrm rot="-5400000">
            <a:off x="7156450" y="5586413"/>
            <a:ext cx="11430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62" name="Line 42"/>
          <p:cNvSpPr>
            <a:spLocks noChangeShapeType="1"/>
          </p:cNvSpPr>
          <p:nvPr/>
        </p:nvSpPr>
        <p:spPr bwMode="auto">
          <a:xfrm>
            <a:off x="3973513" y="4321175"/>
            <a:ext cx="11430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63" name="Line 43"/>
          <p:cNvSpPr>
            <a:spLocks noChangeShapeType="1"/>
          </p:cNvSpPr>
          <p:nvPr/>
        </p:nvSpPr>
        <p:spPr bwMode="auto">
          <a:xfrm>
            <a:off x="5249863" y="4311650"/>
            <a:ext cx="1143000" cy="0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64" name="Line 44"/>
          <p:cNvSpPr>
            <a:spLocks noChangeShapeType="1"/>
          </p:cNvSpPr>
          <p:nvPr/>
        </p:nvSpPr>
        <p:spPr bwMode="auto">
          <a:xfrm>
            <a:off x="2679700" y="5607050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65" name="Line 45"/>
          <p:cNvSpPr>
            <a:spLocks noChangeShapeType="1"/>
          </p:cNvSpPr>
          <p:nvPr/>
        </p:nvSpPr>
        <p:spPr bwMode="auto">
          <a:xfrm>
            <a:off x="6581775" y="5616575"/>
            <a:ext cx="2320925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66" name="Line 46"/>
          <p:cNvSpPr>
            <a:spLocks noChangeShapeType="1"/>
          </p:cNvSpPr>
          <p:nvPr/>
        </p:nvSpPr>
        <p:spPr bwMode="auto">
          <a:xfrm flipH="1">
            <a:off x="2665413" y="3768725"/>
            <a:ext cx="1112837" cy="11049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67" name="Line 47"/>
          <p:cNvSpPr>
            <a:spLocks noChangeShapeType="1"/>
          </p:cNvSpPr>
          <p:nvPr/>
        </p:nvSpPr>
        <p:spPr bwMode="auto">
          <a:xfrm flipH="1">
            <a:off x="5243513" y="3770313"/>
            <a:ext cx="1112837" cy="1104900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68" name="Line 48"/>
          <p:cNvSpPr>
            <a:spLocks noChangeShapeType="1"/>
          </p:cNvSpPr>
          <p:nvPr/>
        </p:nvSpPr>
        <p:spPr bwMode="auto">
          <a:xfrm flipH="1">
            <a:off x="7850188" y="2735263"/>
            <a:ext cx="1155700" cy="727075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69" name="Line 49"/>
          <p:cNvSpPr>
            <a:spLocks noChangeShapeType="1"/>
          </p:cNvSpPr>
          <p:nvPr/>
        </p:nvSpPr>
        <p:spPr bwMode="auto">
          <a:xfrm>
            <a:off x="2682875" y="3759200"/>
            <a:ext cx="1112838" cy="11049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70" name="Line 50"/>
          <p:cNvSpPr>
            <a:spLocks noChangeShapeType="1"/>
          </p:cNvSpPr>
          <p:nvPr/>
        </p:nvSpPr>
        <p:spPr bwMode="auto">
          <a:xfrm>
            <a:off x="5260975" y="3760788"/>
            <a:ext cx="1112838" cy="1104900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71" name="Line 51"/>
          <p:cNvSpPr>
            <a:spLocks noChangeShapeType="1"/>
          </p:cNvSpPr>
          <p:nvPr/>
        </p:nvSpPr>
        <p:spPr bwMode="auto">
          <a:xfrm>
            <a:off x="7839075" y="2717800"/>
            <a:ext cx="1150938" cy="827088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76" name="Line 56"/>
          <p:cNvSpPr>
            <a:spLocks noChangeShapeType="1"/>
          </p:cNvSpPr>
          <p:nvPr/>
        </p:nvSpPr>
        <p:spPr bwMode="auto">
          <a:xfrm rot="-5400000">
            <a:off x="3956050" y="4302125"/>
            <a:ext cx="11430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52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00"/>
                            </p:stCondLst>
                            <p:childTnLst>
                              <p:par>
                                <p:cTn id="23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400"/>
                            </p:stCondLst>
                            <p:childTnLst>
                              <p:par>
                                <p:cTn id="30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100"/>
                            </p:stCondLst>
                            <p:childTnLst>
                              <p:par>
                                <p:cTn id="37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800"/>
                            </p:stCondLst>
                            <p:childTnLst>
                              <p:par>
                                <p:cTn id="44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200"/>
                            </p:stCondLst>
                            <p:childTnLst>
                              <p:par>
                                <p:cTn id="58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900"/>
                            </p:stCondLst>
                            <p:childTnLst>
                              <p:par>
                                <p:cTn id="65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600"/>
                            </p:stCondLst>
                            <p:childTnLst>
                              <p:par>
                                <p:cTn id="72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300"/>
                            </p:stCondLst>
                            <p:childTnLst>
                              <p:par>
                                <p:cTn id="79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700"/>
                            </p:stCondLst>
                            <p:childTnLst>
                              <p:par>
                                <p:cTn id="93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400"/>
                            </p:stCondLst>
                            <p:childTnLst>
                              <p:par>
                                <p:cTn id="100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100"/>
                            </p:stCondLst>
                            <p:childTnLst>
                              <p:par>
                                <p:cTn id="107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800"/>
                            </p:stCondLst>
                            <p:childTnLst>
                              <p:par>
                                <p:cTn id="114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33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33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33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33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1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4200"/>
                            </p:stCondLst>
                            <p:childTnLst>
                              <p:par>
                                <p:cTn id="128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33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3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3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3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4900"/>
                            </p:stCondLst>
                            <p:childTnLst>
                              <p:par>
                                <p:cTn id="135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600"/>
                            </p:stCondLst>
                            <p:childTnLst>
                              <p:par>
                                <p:cTn id="142" presetID="23" presetClass="entr" presetSubtype="52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6300"/>
                            </p:stCondLst>
                            <p:childTnLst>
                              <p:par>
                                <p:cTn id="14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13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33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33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33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33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33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33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500"/>
                            </p:stCondLst>
                            <p:childTnLst>
                              <p:par>
                                <p:cTn id="16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33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33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0"/>
                            </p:stCondLst>
                            <p:childTnLst>
                              <p:par>
                                <p:cTn id="174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33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33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6500"/>
                            </p:stCondLst>
                            <p:childTnLst>
                              <p:par>
                                <p:cTn id="179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33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33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8000"/>
                            </p:stCondLst>
                            <p:childTnLst>
                              <p:par>
                                <p:cTn id="184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33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33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9500"/>
                            </p:stCondLst>
                            <p:childTnLst>
                              <p:par>
                                <p:cTn id="189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33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33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4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33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33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99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33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33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4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33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33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5500"/>
                            </p:stCondLst>
                            <p:childTnLst>
                              <p:par>
                                <p:cTn id="209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33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33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33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33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9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33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33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20000"/>
                            </p:stCondLst>
                            <p:childTnLst>
                              <p:par>
                                <p:cTn id="22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33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33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1500"/>
                            </p:stCondLst>
                            <p:childTnLst>
                              <p:par>
                                <p:cTn id="229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33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33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23000"/>
                            </p:stCondLst>
                            <p:childTnLst>
                              <p:par>
                                <p:cTn id="234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33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33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24500"/>
                            </p:stCondLst>
                            <p:childTnLst>
                              <p:par>
                                <p:cTn id="239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33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33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244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33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33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27500"/>
                            </p:stCondLst>
                            <p:childTnLst>
                              <p:par>
                                <p:cTn id="249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33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33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29000"/>
                            </p:stCondLst>
                            <p:childTnLst>
                              <p:par>
                                <p:cTn id="25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33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33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  <p:bldP spid="133150" grpId="0" autoUpdateAnimBg="0"/>
      <p:bldP spid="133151" grpId="0" animBg="1"/>
      <p:bldP spid="133152" grpId="0" animBg="1"/>
      <p:bldP spid="133153" grpId="0" animBg="1"/>
      <p:bldP spid="133154" grpId="0" animBg="1"/>
      <p:bldP spid="133155" grpId="0" animBg="1"/>
      <p:bldP spid="133156" grpId="0" animBg="1"/>
      <p:bldP spid="133157" grpId="0" animBg="1"/>
      <p:bldP spid="133158" grpId="0" animBg="1"/>
      <p:bldP spid="133159" grpId="0" animBg="1"/>
      <p:bldP spid="133160" grpId="0" animBg="1"/>
      <p:bldP spid="133162" grpId="0" animBg="1"/>
      <p:bldP spid="133163" grpId="0" animBg="1"/>
      <p:bldP spid="133164" grpId="0" animBg="1"/>
      <p:bldP spid="133165" grpId="0" animBg="1"/>
      <p:bldP spid="133166" grpId="0" animBg="1"/>
      <p:bldP spid="133167" grpId="0" animBg="1"/>
      <p:bldP spid="133168" grpId="0" animBg="1"/>
      <p:bldP spid="133169" grpId="0" animBg="1"/>
      <p:bldP spid="133170" grpId="0" animBg="1"/>
      <p:bldP spid="133171" grpId="0" animBg="1"/>
      <p:bldP spid="1331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 Symmetry in the Alphabet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382000" cy="685800"/>
          </a:xfrm>
        </p:spPr>
        <p:txBody>
          <a:bodyPr/>
          <a:lstStyle/>
          <a:p>
            <a:pPr algn="ctr">
              <a:spcAft>
                <a:spcPct val="50000"/>
              </a:spcAft>
              <a:buFontTx/>
              <a:buNone/>
            </a:pPr>
            <a:r>
              <a:rPr lang="en-US" smtClean="0"/>
              <a:t>Which letters have got lines of symmetry?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8600" y="2819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A</a:t>
            </a:r>
            <a:endParaRPr lang="en-GB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295400" y="2819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B</a:t>
            </a:r>
            <a:endParaRPr lang="en-GB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286000" y="2819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C</a:t>
            </a:r>
            <a:endParaRPr lang="en-GB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352800" y="2819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D</a:t>
            </a:r>
            <a:endParaRPr lang="en-GB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419600" y="2819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E</a:t>
            </a:r>
            <a:endParaRPr lang="en-GB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486400" y="2819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F</a:t>
            </a:r>
            <a:endParaRPr lang="en-GB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400800" y="2819400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G</a:t>
            </a:r>
            <a:endParaRPr lang="en-GB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7467600" y="2819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H</a:t>
            </a:r>
            <a:endParaRPr lang="en-GB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8458200" y="2819400"/>
            <a:ext cx="45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I</a:t>
            </a:r>
            <a:endParaRPr lang="en-GB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28600" y="3962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J</a:t>
            </a:r>
            <a:endParaRPr lang="en-GB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295400" y="3962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K</a:t>
            </a:r>
            <a:endParaRPr lang="en-GB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362200" y="3962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L</a:t>
            </a:r>
            <a:endParaRPr lang="en-GB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3276600" y="3962400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M</a:t>
            </a:r>
            <a:endParaRPr lang="en-GB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4419600" y="3962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N</a:t>
            </a:r>
            <a:endParaRPr lang="en-GB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5486400" y="3962400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O</a:t>
            </a:r>
            <a:endParaRPr lang="en-GB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553200" y="3962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P</a:t>
            </a:r>
            <a:endParaRPr lang="en-GB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7391400" y="3962400"/>
            <a:ext cx="838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Q</a:t>
            </a:r>
            <a:endParaRPr lang="en-GB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8305800" y="3962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R</a:t>
            </a:r>
            <a:endParaRPr lang="en-GB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228600" y="5105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S</a:t>
            </a:r>
            <a:endParaRPr lang="en-GB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1287463" y="5105400"/>
            <a:ext cx="6937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T</a:t>
            </a:r>
            <a:endParaRPr lang="en-GB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2362200" y="5105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U</a:t>
            </a:r>
            <a:endParaRPr lang="en-GB"/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3429000" y="5105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V</a:t>
            </a:r>
            <a:endParaRPr lang="en-GB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4572000" y="5105400"/>
            <a:ext cx="91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W</a:t>
            </a:r>
            <a:endParaRPr lang="en-GB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5867400" y="5105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X</a:t>
            </a:r>
            <a:endParaRPr lang="en-GB"/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6934200" y="5105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Y</a:t>
            </a:r>
            <a:endParaRPr lang="en-GB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8001000" y="5105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Arial" charset="0"/>
              </a:rPr>
              <a:t>Z</a:t>
            </a:r>
            <a:endParaRPr lang="en-GB"/>
          </a:p>
        </p:txBody>
      </p:sp>
      <p:sp>
        <p:nvSpPr>
          <p:cNvPr id="136222" name="Rectangle 30"/>
          <p:cNvSpPr>
            <a:spLocks noChangeArrowheads="1"/>
          </p:cNvSpPr>
          <p:nvPr/>
        </p:nvSpPr>
        <p:spPr bwMode="auto">
          <a:xfrm>
            <a:off x="457200" y="2286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spcAft>
                <a:spcPct val="50000"/>
              </a:spcAft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Click to see the lines of symmetry.</a:t>
            </a:r>
            <a:endParaRPr lang="en-US" sz="2800">
              <a:latin typeface="Arial" charset="0"/>
            </a:endParaRPr>
          </a:p>
        </p:txBody>
      </p:sp>
      <p:sp>
        <p:nvSpPr>
          <p:cNvPr id="136223" name="Line 31"/>
          <p:cNvSpPr>
            <a:spLocks noChangeShapeType="1"/>
          </p:cNvSpPr>
          <p:nvPr/>
        </p:nvSpPr>
        <p:spPr bwMode="auto">
          <a:xfrm>
            <a:off x="571500" y="2886075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224" name="Line 32"/>
          <p:cNvSpPr>
            <a:spLocks noChangeShapeType="1"/>
          </p:cNvSpPr>
          <p:nvPr/>
        </p:nvSpPr>
        <p:spPr bwMode="auto">
          <a:xfrm>
            <a:off x="7832725" y="2894013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225" name="Line 33"/>
          <p:cNvSpPr>
            <a:spLocks noChangeShapeType="1"/>
          </p:cNvSpPr>
          <p:nvPr/>
        </p:nvSpPr>
        <p:spPr bwMode="auto">
          <a:xfrm>
            <a:off x="8648700" y="2892425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226" name="Line 34"/>
          <p:cNvSpPr>
            <a:spLocks noChangeShapeType="1"/>
          </p:cNvSpPr>
          <p:nvPr/>
        </p:nvSpPr>
        <p:spPr bwMode="auto">
          <a:xfrm>
            <a:off x="3681413" y="4071938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227" name="Line 35"/>
          <p:cNvSpPr>
            <a:spLocks noChangeShapeType="1"/>
          </p:cNvSpPr>
          <p:nvPr/>
        </p:nvSpPr>
        <p:spPr bwMode="auto">
          <a:xfrm>
            <a:off x="5864225" y="4035425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228" name="Line 36"/>
          <p:cNvSpPr>
            <a:spLocks noChangeShapeType="1"/>
          </p:cNvSpPr>
          <p:nvPr/>
        </p:nvSpPr>
        <p:spPr bwMode="auto">
          <a:xfrm>
            <a:off x="1604963" y="5195888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229" name="Line 37"/>
          <p:cNvSpPr>
            <a:spLocks noChangeShapeType="1"/>
          </p:cNvSpPr>
          <p:nvPr/>
        </p:nvSpPr>
        <p:spPr bwMode="auto">
          <a:xfrm>
            <a:off x="3770313" y="5205413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230" name="Line 38"/>
          <p:cNvSpPr>
            <a:spLocks noChangeShapeType="1"/>
          </p:cNvSpPr>
          <p:nvPr/>
        </p:nvSpPr>
        <p:spPr bwMode="auto">
          <a:xfrm>
            <a:off x="5037138" y="5203825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231" name="Line 39"/>
          <p:cNvSpPr>
            <a:spLocks noChangeShapeType="1"/>
          </p:cNvSpPr>
          <p:nvPr/>
        </p:nvSpPr>
        <p:spPr bwMode="auto">
          <a:xfrm>
            <a:off x="6203950" y="5195888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232" name="Line 40"/>
          <p:cNvSpPr>
            <a:spLocks noChangeShapeType="1"/>
          </p:cNvSpPr>
          <p:nvPr/>
        </p:nvSpPr>
        <p:spPr bwMode="auto">
          <a:xfrm>
            <a:off x="7273925" y="5194300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233" name="Line 41"/>
          <p:cNvSpPr>
            <a:spLocks noChangeShapeType="1"/>
          </p:cNvSpPr>
          <p:nvPr/>
        </p:nvSpPr>
        <p:spPr bwMode="auto">
          <a:xfrm rot="-5400000">
            <a:off x="1622425" y="2859088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234" name="Line 42"/>
          <p:cNvSpPr>
            <a:spLocks noChangeShapeType="1"/>
          </p:cNvSpPr>
          <p:nvPr/>
        </p:nvSpPr>
        <p:spPr bwMode="auto">
          <a:xfrm rot="-5400000">
            <a:off x="2681288" y="2859088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235" name="Line 43"/>
          <p:cNvSpPr>
            <a:spLocks noChangeShapeType="1"/>
          </p:cNvSpPr>
          <p:nvPr/>
        </p:nvSpPr>
        <p:spPr bwMode="auto">
          <a:xfrm rot="-5400000">
            <a:off x="3724275" y="2857500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236" name="Line 44"/>
          <p:cNvSpPr>
            <a:spLocks noChangeShapeType="1"/>
          </p:cNvSpPr>
          <p:nvPr/>
        </p:nvSpPr>
        <p:spPr bwMode="auto">
          <a:xfrm rot="-5400000">
            <a:off x="4784725" y="2859088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237" name="Line 45"/>
          <p:cNvSpPr>
            <a:spLocks noChangeShapeType="1"/>
          </p:cNvSpPr>
          <p:nvPr/>
        </p:nvSpPr>
        <p:spPr bwMode="auto">
          <a:xfrm rot="-5400000">
            <a:off x="7785100" y="2849563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238" name="Line 46"/>
          <p:cNvSpPr>
            <a:spLocks noChangeShapeType="1"/>
          </p:cNvSpPr>
          <p:nvPr/>
        </p:nvSpPr>
        <p:spPr bwMode="auto">
          <a:xfrm rot="-5400000">
            <a:off x="8686800" y="2849563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239" name="Line 47"/>
          <p:cNvSpPr>
            <a:spLocks noChangeShapeType="1"/>
          </p:cNvSpPr>
          <p:nvPr/>
        </p:nvSpPr>
        <p:spPr bwMode="auto">
          <a:xfrm rot="-5400000">
            <a:off x="6226175" y="5140325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240" name="Line 48"/>
          <p:cNvSpPr>
            <a:spLocks noChangeShapeType="1"/>
          </p:cNvSpPr>
          <p:nvPr/>
        </p:nvSpPr>
        <p:spPr bwMode="auto">
          <a:xfrm rot="-5400000">
            <a:off x="5900738" y="4010025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242" name="Line 50"/>
          <p:cNvSpPr>
            <a:spLocks noChangeShapeType="1"/>
          </p:cNvSpPr>
          <p:nvPr/>
        </p:nvSpPr>
        <p:spPr bwMode="auto">
          <a:xfrm>
            <a:off x="2719388" y="5207000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6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6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6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6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6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6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6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6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6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6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500"/>
                            </p:stCondLst>
                            <p:childTnLst>
                              <p:par>
                                <p:cTn id="49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6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6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6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6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0"/>
                            </p:stCondLst>
                            <p:childTnLst>
                              <p:par>
                                <p:cTn id="59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6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6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0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6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6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500"/>
                            </p:stCondLst>
                            <p:childTnLst>
                              <p:par>
                                <p:cTn id="69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6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6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7000"/>
                            </p:stCondLst>
                            <p:childTnLst>
                              <p:par>
                                <p:cTn id="74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6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6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8500"/>
                            </p:stCondLst>
                            <p:childTnLst>
                              <p:par>
                                <p:cTn id="79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6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6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0"/>
                            </p:stCondLst>
                            <p:childTnLst>
                              <p:par>
                                <p:cTn id="84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6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6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500"/>
                            </p:stCondLst>
                            <p:childTnLst>
                              <p:par>
                                <p:cTn id="89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6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6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3000"/>
                            </p:stCondLst>
                            <p:childTnLst>
                              <p:par>
                                <p:cTn id="94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6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6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4500"/>
                            </p:stCondLst>
                            <p:childTnLst>
                              <p:par>
                                <p:cTn id="99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6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6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4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6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6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 autoUpdateAnimBg="0"/>
      <p:bldP spid="136222" grpId="0" autoUpdateAnimBg="0"/>
      <p:bldP spid="136223" grpId="0" animBg="1"/>
      <p:bldP spid="136224" grpId="0" animBg="1"/>
      <p:bldP spid="136225" grpId="0" animBg="1"/>
      <p:bldP spid="136226" grpId="0" animBg="1"/>
      <p:bldP spid="136227" grpId="0" animBg="1"/>
      <p:bldP spid="136228" grpId="0" animBg="1"/>
      <p:bldP spid="136229" grpId="0" animBg="1"/>
      <p:bldP spid="136230" grpId="0" animBg="1"/>
      <p:bldP spid="136231" grpId="0" animBg="1"/>
      <p:bldP spid="136232" grpId="0" animBg="1"/>
      <p:bldP spid="136233" grpId="0" animBg="1"/>
      <p:bldP spid="136234" grpId="0" animBg="1"/>
      <p:bldP spid="136235" grpId="0" animBg="1"/>
      <p:bldP spid="136236" grpId="0" animBg="1"/>
      <p:bldP spid="136237" grpId="0" animBg="1"/>
      <p:bldP spid="136238" grpId="0" animBg="1"/>
      <p:bldP spid="136239" grpId="0" animBg="1"/>
      <p:bldP spid="136240" grpId="0" animBg="1"/>
      <p:bldP spid="1362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/>
          <a:lstStyle/>
          <a:p>
            <a:r>
              <a:rPr lang="en-GB" dirty="0" smtClean="0"/>
              <a:t>Patterns in the world around us are symmetric. Can you see the line or lines of symmetry in these patterns?</a:t>
            </a:r>
          </a:p>
          <a:p>
            <a:endParaRPr lang="en-GB" dirty="0"/>
          </a:p>
        </p:txBody>
      </p:sp>
      <p:pic>
        <p:nvPicPr>
          <p:cNvPr id="1026" name="Picture 2" descr="http://www.ethnomath.org/resources/ISGEm/site-graphics/symmetry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86124"/>
            <a:ext cx="3710788" cy="2185993"/>
          </a:xfrm>
          <a:prstGeom prst="rect">
            <a:avLst/>
          </a:prstGeom>
          <a:noFill/>
        </p:spPr>
      </p:pic>
      <p:pic>
        <p:nvPicPr>
          <p:cNvPr id="1028" name="Picture 4" descr="http://www.glade.redbridge.sch.uk/blogging/uploaded_images/X-20060206214834937-7551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071810"/>
            <a:ext cx="4643438" cy="3482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09975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Shape 1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pPr eaLnBrk="1" hangingPunct="1"/>
            <a:r>
              <a:rPr lang="en-GB" dirty="0" smtClean="0"/>
              <a:t>Look at this shape.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Can you spot the </a:t>
            </a:r>
            <a:r>
              <a:rPr lang="en-GB" b="1" u="sng" dirty="0" smtClean="0"/>
              <a:t>vertical</a:t>
            </a:r>
            <a:r>
              <a:rPr lang="en-GB" b="1" dirty="0" smtClean="0"/>
              <a:t> reflection</a:t>
            </a:r>
            <a:r>
              <a:rPr lang="en-GB" dirty="0" smtClean="0"/>
              <a:t> of the shape on the next slide?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140200" y="188913"/>
          <a:ext cx="4608512" cy="453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70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70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4175919" y="2456657"/>
            <a:ext cx="453548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1087</TotalTime>
  <Words>290</Words>
  <Application>Microsoft Office PowerPoint</Application>
  <PresentationFormat>On-screen Show (4:3)</PresentationFormat>
  <Paragraphs>80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Line Symmetry</vt:lpstr>
      <vt:lpstr>PowerPoint Presentation</vt:lpstr>
      <vt:lpstr>PowerPoint Presentation</vt:lpstr>
      <vt:lpstr>PowerPoint Presentation</vt:lpstr>
      <vt:lpstr>PowerPoint Presentation</vt:lpstr>
      <vt:lpstr>Lines of Symmetry all around us</vt:lpstr>
      <vt:lpstr>Line Symmetry in the Alphabet</vt:lpstr>
      <vt:lpstr>Patterns</vt:lpstr>
      <vt:lpstr>Shape 1</vt:lpstr>
      <vt:lpstr>PowerPoint Presentation</vt:lpstr>
      <vt:lpstr>Congratulations! The correct answer is B!</vt:lpstr>
      <vt:lpstr>Shape 2</vt:lpstr>
      <vt:lpstr>PowerPoint Presentation</vt:lpstr>
      <vt:lpstr>Congratulations! The correct answer is 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Symmetry</dc:title>
  <dc:creator>James</dc:creator>
  <cp:lastModifiedBy>Clerk</cp:lastModifiedBy>
  <cp:revision>11</cp:revision>
  <dcterms:created xsi:type="dcterms:W3CDTF">2011-01-31T13:01:24Z</dcterms:created>
  <dcterms:modified xsi:type="dcterms:W3CDTF">2020-12-02T10:08:36Z</dcterms:modified>
</cp:coreProperties>
</file>