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37" r:id="rId2"/>
    <p:sldId id="292" r:id="rId3"/>
    <p:sldId id="293" r:id="rId4"/>
    <p:sldId id="294" r:id="rId5"/>
    <p:sldId id="33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00FF"/>
    <a:srgbClr val="D2DEEF"/>
    <a:srgbClr val="B4C7E7"/>
    <a:srgbClr val="CCFFCC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2469D8-3FD9-49C1-8EF5-B13B7EB529E2}" v="18" dt="2020-01-02T09:38:58.5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2" autoAdjust="0"/>
    <p:restoredTop sz="94291" autoAdjust="0"/>
  </p:normalViewPr>
  <p:slideViewPr>
    <p:cSldViewPr snapToGrid="0">
      <p:cViewPr varScale="1">
        <p:scale>
          <a:sx n="55" d="100"/>
          <a:sy n="55" d="100"/>
        </p:scale>
        <p:origin x="60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928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ce Woollard" userId="763e7cd3765d8b92" providerId="LiveId" clId="{532469D8-3FD9-49C1-8EF5-B13B7EB529E2}"/>
    <pc:docChg chg="modSld">
      <pc:chgData name="Grace Woollard" userId="763e7cd3765d8b92" providerId="LiveId" clId="{532469D8-3FD9-49C1-8EF5-B13B7EB529E2}" dt="2020-01-02T09:38:58.540" v="16" actId="113"/>
      <pc:docMkLst>
        <pc:docMk/>
      </pc:docMkLst>
      <pc:sldChg chg="modSp">
        <pc:chgData name="Grace Woollard" userId="763e7cd3765d8b92" providerId="LiveId" clId="{532469D8-3FD9-49C1-8EF5-B13B7EB529E2}" dt="2020-01-02T09:09:13.047" v="15"/>
        <pc:sldMkLst>
          <pc:docMk/>
          <pc:sldMk cId="4107362185" sldId="306"/>
        </pc:sldMkLst>
        <pc:spChg chg="mod">
          <ac:chgData name="Grace Woollard" userId="763e7cd3765d8b92" providerId="LiveId" clId="{532469D8-3FD9-49C1-8EF5-B13B7EB529E2}" dt="2020-01-02T09:09:13.047" v="15"/>
          <ac:spMkLst>
            <pc:docMk/>
            <pc:sldMk cId="4107362185" sldId="306"/>
            <ac:spMk id="8" creationId="{00000000-0000-0000-0000-000000000000}"/>
          </ac:spMkLst>
        </pc:spChg>
        <pc:spChg chg="mod">
          <ac:chgData name="Grace Woollard" userId="763e7cd3765d8b92" providerId="LiveId" clId="{532469D8-3FD9-49C1-8EF5-B13B7EB529E2}" dt="2020-01-02T09:08:48.022" v="10" actId="20577"/>
          <ac:spMkLst>
            <pc:docMk/>
            <pc:sldMk cId="4107362185" sldId="306"/>
            <ac:spMk id="16" creationId="{00000000-0000-0000-0000-000000000000}"/>
          </ac:spMkLst>
        </pc:spChg>
      </pc:sldChg>
      <pc:sldChg chg="modSp">
        <pc:chgData name="Grace Woollard" userId="763e7cd3765d8b92" providerId="LiveId" clId="{532469D8-3FD9-49C1-8EF5-B13B7EB529E2}" dt="2020-01-02T09:38:58.540" v="16" actId="113"/>
        <pc:sldMkLst>
          <pc:docMk/>
          <pc:sldMk cId="3081331701" sldId="339"/>
        </pc:sldMkLst>
        <pc:spChg chg="mod">
          <ac:chgData name="Grace Woollard" userId="763e7cd3765d8b92" providerId="LiveId" clId="{532469D8-3FD9-49C1-8EF5-B13B7EB529E2}" dt="2020-01-02T09:38:58.540" v="16" actId="113"/>
          <ac:spMkLst>
            <pc:docMk/>
            <pc:sldMk cId="3081331701" sldId="339"/>
            <ac:spMk id="13" creationId="{00000000-0000-0000-0000-000000000000}"/>
          </ac:spMkLst>
        </pc:spChg>
      </pc:sldChg>
    </pc:docChg>
  </pc:docChgLst>
  <pc:docChgLst>
    <pc:chgData name="Grace Woollard" userId="763e7cd3765d8b92" providerId="LiveId" clId="{736074D1-D80D-4574-ACD5-DF006E02A26E}"/>
    <pc:docChg chg="custSel mod modSld">
      <pc:chgData name="Grace Woollard" userId="763e7cd3765d8b92" providerId="LiveId" clId="{736074D1-D80D-4574-ACD5-DF006E02A26E}" dt="2019-12-31T10:59:47.356" v="13" actId="26606"/>
      <pc:docMkLst>
        <pc:docMk/>
      </pc:docMkLst>
      <pc:sldChg chg="addSp delSp modSp">
        <pc:chgData name="Grace Woollard" userId="763e7cd3765d8b92" providerId="LiveId" clId="{736074D1-D80D-4574-ACD5-DF006E02A26E}" dt="2019-12-31T10:59:47.356" v="13" actId="26606"/>
        <pc:sldMkLst>
          <pc:docMk/>
          <pc:sldMk cId="2279328417" sldId="285"/>
        </pc:sldMkLst>
        <pc:spChg chg="mod">
          <ac:chgData name="Grace Woollard" userId="763e7cd3765d8b92" providerId="LiveId" clId="{736074D1-D80D-4574-ACD5-DF006E02A26E}" dt="2019-12-31T10:59:47.356" v="13" actId="26606"/>
          <ac:spMkLst>
            <pc:docMk/>
            <pc:sldMk cId="2279328417" sldId="285"/>
            <ac:spMk id="9" creationId="{64ABA7F1-3A6A-4D4B-82FD-30ADEA1900A9}"/>
          </ac:spMkLst>
        </pc:spChg>
        <pc:spChg chg="del">
          <ac:chgData name="Grace Woollard" userId="763e7cd3765d8b92" providerId="LiveId" clId="{736074D1-D80D-4574-ACD5-DF006E02A26E}" dt="2019-12-31T10:59:47.356" v="13" actId="26606"/>
          <ac:spMkLst>
            <pc:docMk/>
            <pc:sldMk cId="2279328417" sldId="285"/>
            <ac:spMk id="44" creationId="{BECACB72-3535-4C1F-B618-F4CBD214F4FF}"/>
          </ac:spMkLst>
        </pc:spChg>
        <pc:spChg chg="add">
          <ac:chgData name="Grace Woollard" userId="763e7cd3765d8b92" providerId="LiveId" clId="{736074D1-D80D-4574-ACD5-DF006E02A26E}" dt="2019-12-31T10:59:47.356" v="13" actId="26606"/>
          <ac:spMkLst>
            <pc:docMk/>
            <pc:sldMk cId="2279328417" sldId="285"/>
            <ac:spMk id="49" creationId="{6753252F-4873-4F63-801D-CC719279A7D5}"/>
          </ac:spMkLst>
        </pc:spChg>
        <pc:spChg chg="add">
          <ac:chgData name="Grace Woollard" userId="763e7cd3765d8b92" providerId="LiveId" clId="{736074D1-D80D-4574-ACD5-DF006E02A26E}" dt="2019-12-31T10:59:47.356" v="13" actId="26606"/>
          <ac:spMkLst>
            <pc:docMk/>
            <pc:sldMk cId="2279328417" sldId="285"/>
            <ac:spMk id="51" creationId="{047C8CCB-F95D-4249-92DD-651249D3535A}"/>
          </ac:spMkLst>
        </pc:spChg>
        <pc:picChg chg="mod">
          <ac:chgData name="Grace Woollard" userId="763e7cd3765d8b92" providerId="LiveId" clId="{736074D1-D80D-4574-ACD5-DF006E02A26E}" dt="2019-12-31T10:59:47.356" v="13" actId="26606"/>
          <ac:picMkLst>
            <pc:docMk/>
            <pc:sldMk cId="2279328417" sldId="285"/>
            <ac:picMk id="3" creationId="{061767F0-1A80-44CA-B9F4-E71595955BF7}"/>
          </ac:picMkLst>
        </pc:picChg>
      </pc:sldChg>
      <pc:sldChg chg="modSp">
        <pc:chgData name="Grace Woollard" userId="763e7cd3765d8b92" providerId="LiveId" clId="{736074D1-D80D-4574-ACD5-DF006E02A26E}" dt="2019-12-31T10:59:11.454" v="6" actId="1076"/>
        <pc:sldMkLst>
          <pc:docMk/>
          <pc:sldMk cId="3874620903" sldId="292"/>
        </pc:sldMkLst>
        <pc:picChg chg="mod">
          <ac:chgData name="Grace Woollard" userId="763e7cd3765d8b92" providerId="LiveId" clId="{736074D1-D80D-4574-ACD5-DF006E02A26E}" dt="2019-12-31T10:59:11.454" v="6" actId="1076"/>
          <ac:picMkLst>
            <pc:docMk/>
            <pc:sldMk cId="3874620903" sldId="292"/>
            <ac:picMk id="7" creationId="{1B228B0D-57A2-4571-80ED-D817FF84CD4C}"/>
          </ac:picMkLst>
        </pc:picChg>
      </pc:sldChg>
      <pc:sldChg chg="modSp">
        <pc:chgData name="Grace Woollard" userId="763e7cd3765d8b92" providerId="LiveId" clId="{736074D1-D80D-4574-ACD5-DF006E02A26E}" dt="2019-12-31T10:59:02.002" v="3" actId="14100"/>
        <pc:sldMkLst>
          <pc:docMk/>
          <pc:sldMk cId="1343613246" sldId="293"/>
        </pc:sldMkLst>
        <pc:picChg chg="mod">
          <ac:chgData name="Grace Woollard" userId="763e7cd3765d8b92" providerId="LiveId" clId="{736074D1-D80D-4574-ACD5-DF006E02A26E}" dt="2019-12-31T10:59:02.002" v="3" actId="14100"/>
          <ac:picMkLst>
            <pc:docMk/>
            <pc:sldMk cId="1343613246" sldId="293"/>
            <ac:picMk id="7" creationId="{C6E884C5-0DAA-4E7F-BFA7-B76F58DA5BD6}"/>
          </ac:picMkLst>
        </pc:picChg>
      </pc:sldChg>
      <pc:sldChg chg="modSp">
        <pc:chgData name="Grace Woollard" userId="763e7cd3765d8b92" providerId="LiveId" clId="{736074D1-D80D-4574-ACD5-DF006E02A26E}" dt="2019-12-31T10:58:45.485" v="1" actId="14100"/>
        <pc:sldMkLst>
          <pc:docMk/>
          <pc:sldMk cId="3148692589" sldId="294"/>
        </pc:sldMkLst>
        <pc:picChg chg="mod">
          <ac:chgData name="Grace Woollard" userId="763e7cd3765d8b92" providerId="LiveId" clId="{736074D1-D80D-4574-ACD5-DF006E02A26E}" dt="2019-12-31T10:58:45.485" v="1" actId="14100"/>
          <ac:picMkLst>
            <pc:docMk/>
            <pc:sldMk cId="3148692589" sldId="294"/>
            <ac:picMk id="5" creationId="{55BBAD55-29E3-4B45-96AA-13EA9DB0027D}"/>
          </ac:picMkLst>
        </pc:picChg>
      </pc:sldChg>
      <pc:sldChg chg="modSp">
        <pc:chgData name="Grace Woollard" userId="763e7cd3765d8b92" providerId="LiveId" clId="{736074D1-D80D-4574-ACD5-DF006E02A26E}" dt="2019-12-31T10:59:26.812" v="9" actId="1076"/>
        <pc:sldMkLst>
          <pc:docMk/>
          <pc:sldMk cId="4107362185" sldId="306"/>
        </pc:sldMkLst>
        <pc:picChg chg="mod">
          <ac:chgData name="Grace Woollard" userId="763e7cd3765d8b92" providerId="LiveId" clId="{736074D1-D80D-4574-ACD5-DF006E02A26E}" dt="2019-12-31T10:59:26.812" v="9" actId="1076"/>
          <ac:picMkLst>
            <pc:docMk/>
            <pc:sldMk cId="4107362185" sldId="306"/>
            <ac:picMk id="4" creationId="{2E563A9B-6461-4D4B-A3D7-42DDC02FE9C6}"/>
          </ac:picMkLst>
        </pc:picChg>
      </pc:sldChg>
      <pc:sldChg chg="modSp">
        <pc:chgData name="Grace Woollard" userId="763e7cd3765d8b92" providerId="LiveId" clId="{736074D1-D80D-4574-ACD5-DF006E02A26E}" dt="2019-12-31T10:59:36.982" v="12" actId="167"/>
        <pc:sldMkLst>
          <pc:docMk/>
          <pc:sldMk cId="369131675" sldId="336"/>
        </pc:sldMkLst>
        <pc:picChg chg="mod ord">
          <ac:chgData name="Grace Woollard" userId="763e7cd3765d8b92" providerId="LiveId" clId="{736074D1-D80D-4574-ACD5-DF006E02A26E}" dt="2019-12-31T10:59:36.982" v="12" actId="167"/>
          <ac:picMkLst>
            <pc:docMk/>
            <pc:sldMk cId="369131675" sldId="336"/>
            <ac:picMk id="6" creationId="{1FE2EFF1-EA29-4D1D-898B-7D4D3F7E76C0}"/>
          </ac:picMkLst>
        </pc:picChg>
      </pc:sldChg>
      <pc:sldChg chg="modSp">
        <pc:chgData name="Grace Woollard" userId="763e7cd3765d8b92" providerId="LiveId" clId="{736074D1-D80D-4574-ACD5-DF006E02A26E}" dt="2019-12-31T10:59:17.651" v="7" actId="14100"/>
        <pc:sldMkLst>
          <pc:docMk/>
          <pc:sldMk cId="2746210402" sldId="337"/>
        </pc:sldMkLst>
        <pc:picChg chg="mod">
          <ac:chgData name="Grace Woollard" userId="763e7cd3765d8b92" providerId="LiveId" clId="{736074D1-D80D-4574-ACD5-DF006E02A26E}" dt="2019-12-31T10:59:17.651" v="7" actId="14100"/>
          <ac:picMkLst>
            <pc:docMk/>
            <pc:sldMk cId="2746210402" sldId="337"/>
            <ac:picMk id="7" creationId="{75E99DAD-5AB6-4C7E-A30B-C687B716DBB2}"/>
          </ac:picMkLst>
        </pc:picChg>
      </pc:sldChg>
      <pc:sldChg chg="modSp">
        <pc:chgData name="Grace Woollard" userId="763e7cd3765d8b92" providerId="LiveId" clId="{736074D1-D80D-4574-ACD5-DF006E02A26E}" dt="2019-12-31T10:58:54.420" v="2" actId="14100"/>
        <pc:sldMkLst>
          <pc:docMk/>
          <pc:sldMk cId="781316878" sldId="340"/>
        </pc:sldMkLst>
        <pc:picChg chg="mod">
          <ac:chgData name="Grace Woollard" userId="763e7cd3765d8b92" providerId="LiveId" clId="{736074D1-D80D-4574-ACD5-DF006E02A26E}" dt="2019-12-31T10:58:54.420" v="2" actId="14100"/>
          <ac:picMkLst>
            <pc:docMk/>
            <pc:sldMk cId="781316878" sldId="340"/>
            <ac:picMk id="14" creationId="{12873B48-D140-439A-A6BC-3889823CC4C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791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623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928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379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90" y="472183"/>
            <a:ext cx="11205419" cy="5913633"/>
          </a:xfrm>
          <a:prstGeom prst="rect">
            <a:avLst/>
          </a:prstGeom>
        </p:spPr>
      </p:pic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id="{75E99DAD-5AB6-4C7E-A30B-C687B716DB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68" y="3332021"/>
            <a:ext cx="2055254" cy="288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2005" y="1257314"/>
            <a:ext cx="9996379" cy="149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A </a:t>
            </a:r>
            <a:r>
              <a:rPr lang="en-GB" sz="2400" b="1" dirty="0"/>
              <a:t>phrase</a:t>
            </a:r>
            <a:r>
              <a:rPr lang="en-GB" sz="2400" dirty="0"/>
              <a:t> is a group of words which adds meaning to a </a:t>
            </a:r>
            <a:r>
              <a:rPr lang="en-GB" sz="2400" dirty="0" smtClean="0"/>
              <a:t>sentence. </a:t>
            </a:r>
            <a:br>
              <a:rPr lang="en-GB" sz="2400" dirty="0" smtClean="0"/>
            </a:br>
            <a:r>
              <a:rPr lang="en-GB" sz="2400" b="1" dirty="0" smtClean="0">
                <a:solidFill>
                  <a:srgbClr val="00B0F0"/>
                </a:solidFill>
              </a:rPr>
              <a:t>Prepositions</a:t>
            </a:r>
            <a:r>
              <a:rPr lang="en-GB" sz="2400" dirty="0" smtClean="0"/>
              <a:t> </a:t>
            </a:r>
            <a:r>
              <a:rPr lang="en-GB" sz="2400" dirty="0"/>
              <a:t>can join these </a:t>
            </a:r>
            <a:r>
              <a:rPr lang="en-GB" sz="2400" b="1" dirty="0"/>
              <a:t>phrases</a:t>
            </a:r>
            <a:r>
              <a:rPr lang="en-GB" sz="2400" dirty="0"/>
              <a:t> to a </a:t>
            </a:r>
            <a:r>
              <a:rPr lang="en-GB" sz="2400" dirty="0" smtClean="0"/>
              <a:t>sentence.</a:t>
            </a:r>
          </a:p>
          <a:p>
            <a:pPr>
              <a:lnSpc>
                <a:spcPct val="150000"/>
              </a:lnSpc>
            </a:pP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8488769" y="671826"/>
            <a:ext cx="11176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88769" y="1097360"/>
            <a:ext cx="111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F0"/>
                </a:solidFill>
              </a:rPr>
              <a:t>before</a:t>
            </a:r>
          </a:p>
          <a:p>
            <a:pPr algn="ctr"/>
            <a:r>
              <a:rPr lang="en-GB" dirty="0">
                <a:solidFill>
                  <a:srgbClr val="00B0F0"/>
                </a:solidFill>
              </a:rPr>
              <a:t>after</a:t>
            </a:r>
          </a:p>
          <a:p>
            <a:pPr algn="ctr"/>
            <a:r>
              <a:rPr lang="en-GB" dirty="0">
                <a:solidFill>
                  <a:srgbClr val="00B0F0"/>
                </a:solidFill>
              </a:rPr>
              <a:t>at</a:t>
            </a:r>
          </a:p>
          <a:p>
            <a:pPr algn="ctr"/>
            <a:r>
              <a:rPr lang="en-GB" dirty="0">
                <a:solidFill>
                  <a:srgbClr val="00B0F0"/>
                </a:solidFill>
              </a:rPr>
              <a:t>until</a:t>
            </a:r>
          </a:p>
          <a:p>
            <a:pPr algn="ctr"/>
            <a:r>
              <a:rPr lang="en-GB" dirty="0">
                <a:solidFill>
                  <a:srgbClr val="00B0F0"/>
                </a:solidFill>
              </a:rPr>
              <a:t>since</a:t>
            </a:r>
          </a:p>
          <a:p>
            <a:pPr algn="ctr"/>
            <a:r>
              <a:rPr lang="en-GB" dirty="0">
                <a:solidFill>
                  <a:srgbClr val="00B0F0"/>
                </a:solidFill>
              </a:rPr>
              <a:t>in</a:t>
            </a:r>
          </a:p>
          <a:p>
            <a:pPr algn="ctr"/>
            <a:r>
              <a:rPr lang="en-GB" dirty="0">
                <a:solidFill>
                  <a:srgbClr val="00B0F0"/>
                </a:solidFill>
              </a:rPr>
              <a:t>during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5B16D0-73F2-4C0C-AAE5-D5166405717E}"/>
              </a:ext>
            </a:extLst>
          </p:cNvPr>
          <p:cNvGrpSpPr/>
          <p:nvPr/>
        </p:nvGrpSpPr>
        <p:grpSpPr>
          <a:xfrm>
            <a:off x="8638920" y="3347647"/>
            <a:ext cx="2295238" cy="2947270"/>
            <a:chOff x="6219918" y="2679662"/>
            <a:chExt cx="2295238" cy="2947270"/>
          </a:xfrm>
        </p:grpSpPr>
        <p:sp>
          <p:nvSpPr>
            <p:cNvPr id="9" name="TextBox 8"/>
            <p:cNvSpPr txBox="1"/>
            <p:nvPr/>
          </p:nvSpPr>
          <p:spPr>
            <a:xfrm>
              <a:off x="6803521" y="2679662"/>
              <a:ext cx="1117600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place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19918" y="3041609"/>
              <a:ext cx="2295238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B0F0"/>
                  </a:solidFill>
                </a:rPr>
                <a:t>above</a:t>
              </a:r>
            </a:p>
            <a:p>
              <a:pPr algn="ctr"/>
              <a:r>
                <a:rPr lang="en-GB" dirty="0">
                  <a:solidFill>
                    <a:srgbClr val="00B0F0"/>
                  </a:solidFill>
                </a:rPr>
                <a:t>across</a:t>
              </a:r>
            </a:p>
            <a:p>
              <a:pPr algn="ctr"/>
              <a:r>
                <a:rPr lang="en-GB" dirty="0">
                  <a:solidFill>
                    <a:srgbClr val="00B0F0"/>
                  </a:solidFill>
                </a:rPr>
                <a:t>behind</a:t>
              </a:r>
            </a:p>
            <a:p>
              <a:pPr algn="ctr"/>
              <a:r>
                <a:rPr lang="en-GB" dirty="0">
                  <a:solidFill>
                    <a:srgbClr val="00B0F0"/>
                  </a:solidFill>
                </a:rPr>
                <a:t>inside</a:t>
              </a:r>
            </a:p>
            <a:p>
              <a:pPr algn="ctr"/>
              <a:r>
                <a:rPr lang="en-GB" dirty="0">
                  <a:solidFill>
                    <a:srgbClr val="00B0F0"/>
                  </a:solidFill>
                </a:rPr>
                <a:t>up</a:t>
              </a:r>
            </a:p>
            <a:p>
              <a:pPr algn="ctr"/>
              <a:r>
                <a:rPr lang="en-GB" dirty="0">
                  <a:solidFill>
                    <a:srgbClr val="00B0F0"/>
                  </a:solidFill>
                </a:rPr>
                <a:t>down</a:t>
              </a:r>
            </a:p>
            <a:p>
              <a:pPr algn="ctr"/>
              <a:r>
                <a:rPr lang="en-GB" dirty="0">
                  <a:solidFill>
                    <a:srgbClr val="00B0F0"/>
                  </a:solidFill>
                </a:rPr>
                <a:t>round</a:t>
              </a:r>
            </a:p>
            <a:p>
              <a:pPr algn="ctr"/>
              <a:r>
                <a:rPr lang="en-GB" dirty="0">
                  <a:solidFill>
                    <a:srgbClr val="00B0F0"/>
                  </a:solidFill>
                </a:rPr>
                <a:t>underneath</a:t>
              </a:r>
            </a:p>
            <a:p>
              <a:pPr algn="ctr"/>
              <a:r>
                <a:rPr lang="en-GB" dirty="0">
                  <a:solidFill>
                    <a:srgbClr val="00B0F0"/>
                  </a:solidFill>
                </a:rPr>
                <a:t>with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F86CD0-A56F-41B9-B2AC-DA648BF2AB74}"/>
              </a:ext>
            </a:extLst>
          </p:cNvPr>
          <p:cNvGrpSpPr/>
          <p:nvPr/>
        </p:nvGrpSpPr>
        <p:grpSpPr>
          <a:xfrm>
            <a:off x="9511135" y="662377"/>
            <a:ext cx="1657977" cy="1723549"/>
            <a:chOff x="8994174" y="3232256"/>
            <a:chExt cx="1657977" cy="1723549"/>
          </a:xfrm>
        </p:grpSpPr>
        <p:sp>
          <p:nvSpPr>
            <p:cNvPr id="10" name="TextBox 9"/>
            <p:cNvSpPr txBox="1"/>
            <p:nvPr/>
          </p:nvSpPr>
          <p:spPr>
            <a:xfrm>
              <a:off x="9264363" y="3232256"/>
              <a:ext cx="1117600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cause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994174" y="3755476"/>
              <a:ext cx="16579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B0F0"/>
                  </a:solidFill>
                </a:rPr>
                <a:t>because of</a:t>
              </a:r>
            </a:p>
            <a:p>
              <a:pPr algn="ctr"/>
              <a:r>
                <a:rPr lang="en-GB" dirty="0">
                  <a:solidFill>
                    <a:srgbClr val="00B0F0"/>
                  </a:solidFill>
                </a:rPr>
                <a:t>due to</a:t>
              </a:r>
            </a:p>
            <a:p>
              <a:pPr algn="ctr"/>
              <a:r>
                <a:rPr lang="en-GB" dirty="0">
                  <a:solidFill>
                    <a:srgbClr val="00B0F0"/>
                  </a:solidFill>
                </a:rPr>
                <a:t>from</a:t>
              </a:r>
            </a:p>
            <a:p>
              <a:pPr algn="ctr"/>
              <a:r>
                <a:rPr lang="en-GB" dirty="0">
                  <a:solidFill>
                    <a:srgbClr val="00B0F0"/>
                  </a:solidFill>
                </a:rPr>
                <a:t>for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B0070DF-D7F9-4B58-B9E8-E8BC71168FDB}"/>
              </a:ext>
            </a:extLst>
          </p:cNvPr>
          <p:cNvSpPr/>
          <p:nvPr/>
        </p:nvSpPr>
        <p:spPr>
          <a:xfrm>
            <a:off x="3730169" y="3687781"/>
            <a:ext cx="3940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latin typeface="+mj-lt"/>
              </a:rPr>
              <a:t>The dye is extracted </a:t>
            </a:r>
            <a:r>
              <a:rPr lang="en-GB" sz="2000" i="1" dirty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+mj-lt"/>
              </a:rPr>
              <a:t>from</a:t>
            </a:r>
            <a:r>
              <a:rPr lang="en-GB" sz="2000" i="1" dirty="0">
                <a:uFill>
                  <a:solidFill>
                    <a:schemeClr val="tx1"/>
                  </a:solidFill>
                </a:uFill>
                <a:latin typeface="+mj-lt"/>
              </a:rPr>
              <a:t> </a:t>
            </a:r>
            <a:r>
              <a:rPr lang="en-GB" sz="2000" i="1" dirty="0">
                <a:solidFill>
                  <a:srgbClr val="FF0000"/>
                </a:solidFill>
                <a:uFill>
                  <a:solidFill>
                    <a:schemeClr val="tx1"/>
                  </a:solidFill>
                </a:uFill>
                <a:latin typeface="+mj-lt"/>
              </a:rPr>
              <a:t>the leaves</a:t>
            </a:r>
            <a:r>
              <a:rPr lang="en-GB" sz="2800" i="1" dirty="0">
                <a:latin typeface="+mj-lt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BD4A4F-6A21-436F-BE6A-125E637DE606}"/>
              </a:ext>
            </a:extLst>
          </p:cNvPr>
          <p:cNvSpPr/>
          <p:nvPr/>
        </p:nvSpPr>
        <p:spPr>
          <a:xfrm>
            <a:off x="3734465" y="4474240"/>
            <a:ext cx="39357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000" i="1" dirty="0">
                <a:solidFill>
                  <a:prstClr val="black"/>
                </a:solidFill>
                <a:latin typeface="Calibri Light"/>
              </a:rPr>
              <a:t>It changes colour </a:t>
            </a:r>
            <a:r>
              <a:rPr lang="en-GB" sz="2000" i="1" dirty="0">
                <a:solidFill>
                  <a:srgbClr val="00B0F0"/>
                </a:solidFill>
                <a:uFill>
                  <a:solidFill>
                    <a:prstClr val="black"/>
                  </a:solidFill>
                </a:uFill>
                <a:latin typeface="Calibri Light"/>
              </a:rPr>
              <a:t>during</a:t>
            </a:r>
            <a:r>
              <a:rPr lang="en-GB" sz="2000" i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GB" sz="2000" i="1" dirty="0">
                <a:solidFill>
                  <a:srgbClr val="FF0000"/>
                </a:solidFill>
                <a:latin typeface="Calibri Light"/>
              </a:rPr>
              <a:t>the process</a:t>
            </a:r>
            <a:r>
              <a:rPr lang="en-GB" sz="2000" i="1" dirty="0">
                <a:solidFill>
                  <a:prstClr val="black"/>
                </a:solidFill>
                <a:latin typeface="Calibri Light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C0241A-E257-4A08-B68E-6422551A849B}"/>
              </a:ext>
            </a:extLst>
          </p:cNvPr>
          <p:cNvSpPr/>
          <p:nvPr/>
        </p:nvSpPr>
        <p:spPr>
          <a:xfrm>
            <a:off x="3910347" y="5145908"/>
            <a:ext cx="3759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i="1" dirty="0">
                <a:solidFill>
                  <a:prstClr val="black"/>
                </a:solidFill>
                <a:latin typeface="Calibri Light"/>
              </a:rPr>
              <a:t>Indigo was popular </a:t>
            </a:r>
            <a:r>
              <a:rPr lang="en-GB" sz="2000" i="1" dirty="0">
                <a:solidFill>
                  <a:srgbClr val="00B0F0"/>
                </a:solidFill>
                <a:latin typeface="Calibri Light"/>
              </a:rPr>
              <a:t>for </a:t>
            </a:r>
            <a:r>
              <a:rPr lang="en-GB" sz="2000" i="1" dirty="0">
                <a:solidFill>
                  <a:srgbClr val="FF0000"/>
                </a:solidFill>
                <a:latin typeface="Calibri Light"/>
              </a:rPr>
              <a:t>its intensity</a:t>
            </a:r>
            <a:r>
              <a:rPr lang="en-GB" sz="2000" i="1" dirty="0">
                <a:latin typeface="Calibri Light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2005" y="2431304"/>
            <a:ext cx="6243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B0F0"/>
                </a:solidFill>
              </a:rPr>
              <a:t>Prepositions</a:t>
            </a:r>
            <a:r>
              <a:rPr lang="en-GB" sz="2400" dirty="0" smtClean="0"/>
              <a:t> can express time, 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42656" y="3117280"/>
            <a:ext cx="6276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Prepositions</a:t>
            </a:r>
            <a:r>
              <a:rPr lang="en-GB" dirty="0"/>
              <a:t> often join </a:t>
            </a:r>
            <a:r>
              <a:rPr lang="en-GB" dirty="0">
                <a:solidFill>
                  <a:srgbClr val="FF0000"/>
                </a:solidFill>
              </a:rPr>
              <a:t>nouns</a:t>
            </a:r>
            <a:r>
              <a:rPr lang="en-GB" dirty="0"/>
              <a:t> or </a:t>
            </a:r>
            <a:r>
              <a:rPr lang="en-GB" dirty="0">
                <a:solidFill>
                  <a:srgbClr val="FF0000"/>
                </a:solidFill>
              </a:rPr>
              <a:t>noun phrases </a:t>
            </a:r>
            <a:r>
              <a:rPr lang="en-GB" dirty="0"/>
              <a:t>to a sentence. </a:t>
            </a:r>
          </a:p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641801" y="2427118"/>
            <a:ext cx="1196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cause</a:t>
            </a:r>
            <a:endParaRPr lang="en-GB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429189" y="2427118"/>
            <a:ext cx="2104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and place.</a:t>
            </a:r>
            <a:endParaRPr lang="en-GB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627432" y="582634"/>
            <a:ext cx="5153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B0F0"/>
                </a:solidFill>
              </a:rPr>
              <a:t>Prepositions</a:t>
            </a:r>
            <a:endParaRPr lang="en-GB" sz="2800" dirty="0"/>
          </a:p>
        </p:txBody>
      </p:sp>
      <p:pic>
        <p:nvPicPr>
          <p:cNvPr id="21" name="phra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4868" y="73409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1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76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5" grpId="0" animBg="1"/>
      <p:bldP spid="8" grpId="0"/>
      <p:bldP spid="2" grpId="0"/>
      <p:bldP spid="11" grpId="0"/>
      <p:bldP spid="12" grpId="0"/>
      <p:bldP spid="4" grpId="0"/>
      <p:bldP spid="6" grpId="0"/>
      <p:bldP spid="14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90" y="472183"/>
            <a:ext cx="11205419" cy="5913633"/>
          </a:xfrm>
          <a:prstGeom prst="rect">
            <a:avLst/>
          </a:prstGeom>
        </p:spPr>
      </p:pic>
      <p:pic>
        <p:nvPicPr>
          <p:cNvPr id="7" name="Picture 6" descr="A close up of a flower&#10;&#10;Description automatically generated">
            <a:extLst>
              <a:ext uri="{FF2B5EF4-FFF2-40B4-BE49-F238E27FC236}">
                <a16:creationId xmlns:a16="http://schemas.microsoft.com/office/drawing/2014/main" id="{1B228B0D-57A2-4571-80ED-D817FF84CD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055" y="1628891"/>
            <a:ext cx="2197509" cy="30204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0465" y="954908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B0F0"/>
                </a:solidFill>
              </a:rPr>
              <a:t>Prepositions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GB" sz="2800" dirty="0">
                <a:solidFill>
                  <a:srgbClr val="00B0F0"/>
                </a:solidFill>
              </a:rPr>
              <a:t>Prepositions</a:t>
            </a:r>
            <a:r>
              <a:rPr lang="en-GB" sz="2800" dirty="0"/>
              <a:t> help us express </a:t>
            </a:r>
            <a:r>
              <a:rPr lang="en-GB" sz="2800" b="1" dirty="0">
                <a:solidFill>
                  <a:schemeClr val="bg1"/>
                </a:solidFill>
              </a:rPr>
              <a:t>time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b="1" dirty="0">
                <a:solidFill>
                  <a:schemeClr val="bg1"/>
                </a:solidFill>
              </a:rPr>
              <a:t>place</a:t>
            </a:r>
            <a:r>
              <a:rPr lang="en-GB" sz="2800" dirty="0">
                <a:solidFill>
                  <a:schemeClr val="bg1"/>
                </a:solidFill>
              </a:rPr>
              <a:t> and </a:t>
            </a:r>
            <a:r>
              <a:rPr lang="en-GB" sz="2800" b="1" dirty="0">
                <a:solidFill>
                  <a:schemeClr val="bg1"/>
                </a:solidFill>
              </a:rPr>
              <a:t>cause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54785" y="3661151"/>
            <a:ext cx="3400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+mj-lt"/>
              </a:rPr>
              <a:t>Madder plants were used </a:t>
            </a:r>
            <a:endParaRPr lang="en-GB" sz="2800" dirty="0">
              <a:latin typeface="+mj-lt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8382255" y="612729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4537094" y="3661150"/>
            <a:ext cx="2068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4000 years.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7980" y="2586124"/>
            <a:ext cx="7338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prepositional phrase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time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76013" y="4382449"/>
            <a:ext cx="3482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dye-making process.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09253" y="5077425"/>
            <a:ext cx="2780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until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Medieval times.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30909" y="1501211"/>
            <a:ext cx="1750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and cause.</a:t>
            </a:r>
          </a:p>
        </p:txBody>
      </p:sp>
      <p:sp>
        <p:nvSpPr>
          <p:cNvPr id="9" name="Rectangle 8"/>
          <p:cNvSpPr/>
          <p:nvPr/>
        </p:nvSpPr>
        <p:spPr>
          <a:xfrm>
            <a:off x="6462771" y="1508906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time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182176" y="1493516"/>
            <a:ext cx="1149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, place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8299362" y="4553930"/>
            <a:ext cx="2197510" cy="14437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n w="0"/>
                <a:solidFill>
                  <a:srgbClr val="00B0F0"/>
                </a:solidFill>
              </a:rPr>
              <a:t>Prepositions</a:t>
            </a:r>
          </a:p>
          <a:p>
            <a:pPr algn="ctr"/>
            <a:r>
              <a:rPr lang="en-GB" dirty="0">
                <a:ln w="0"/>
                <a:solidFill>
                  <a:schemeClr val="tx1"/>
                </a:solidFill>
              </a:rPr>
              <a:t>while, since</a:t>
            </a:r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pPr algn="ctr"/>
            <a:r>
              <a:rPr lang="en-GB" dirty="0"/>
              <a:t>before, during, after, at, on, during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54785" y="4400561"/>
            <a:ext cx="3400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+mj-lt"/>
              </a:rPr>
              <a:t>Madder plants were used </a:t>
            </a:r>
            <a:endParaRPr lang="en-GB" sz="2800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54785" y="5075940"/>
            <a:ext cx="3400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+mj-lt"/>
              </a:rPr>
              <a:t>Madder plants were used </a:t>
            </a:r>
            <a:endParaRPr lang="en-GB" sz="2800" dirty="0">
              <a:latin typeface="+mj-lt"/>
            </a:endParaRPr>
          </a:p>
        </p:txBody>
      </p:sp>
      <p:pic>
        <p:nvPicPr>
          <p:cNvPr id="5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1103" y="95342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2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8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uiExpand="1" build="p"/>
      <p:bldP spid="25" grpId="0"/>
      <p:bldP spid="3" grpId="0" animBg="1"/>
      <p:bldP spid="26" grpId="0"/>
      <p:bldP spid="6" grpId="0"/>
      <p:bldP spid="11" grpId="0"/>
      <p:bldP spid="12" grpId="0"/>
      <p:bldP spid="4" grpId="0"/>
      <p:bldP spid="9" grpId="0"/>
      <p:bldP spid="10" grpId="0"/>
      <p:bldP spid="14" grpId="0" animBg="1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4184" y="1592896"/>
            <a:ext cx="2111609" cy="28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90" y="469135"/>
            <a:ext cx="11205419" cy="5919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0465" y="954908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B0F0"/>
                </a:solidFill>
              </a:rPr>
              <a:t>Prepositions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>
                <a:solidFill>
                  <a:srgbClr val="00B0F0"/>
                </a:solidFill>
              </a:rPr>
              <a:t>Prepositions</a:t>
            </a:r>
            <a:r>
              <a:rPr lang="en-GB" sz="2800" dirty="0"/>
              <a:t> help us express </a:t>
            </a:r>
            <a:r>
              <a:rPr lang="en-GB" sz="2800" b="1" dirty="0">
                <a:solidFill>
                  <a:schemeClr val="bg1"/>
                </a:solidFill>
              </a:rPr>
              <a:t>time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b="1" dirty="0">
                <a:solidFill>
                  <a:schemeClr val="bg1"/>
                </a:solidFill>
              </a:rPr>
              <a:t>place</a:t>
            </a:r>
            <a:r>
              <a:rPr lang="en-GB" sz="2800" dirty="0">
                <a:solidFill>
                  <a:schemeClr val="bg1"/>
                </a:solidFill>
              </a:rPr>
              <a:t> and </a:t>
            </a:r>
            <a:r>
              <a:rPr lang="en-GB" sz="2800" b="1" dirty="0">
                <a:solidFill>
                  <a:schemeClr val="bg1"/>
                </a:solidFill>
              </a:rPr>
              <a:t>cause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89890" y="3646651"/>
            <a:ext cx="2811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j-lt"/>
              </a:rPr>
              <a:t>The dye is produced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9160230" y="684266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Where?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3663486" y="3646650"/>
            <a:ext cx="2066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the roots.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9890" y="2669111"/>
            <a:ext cx="7502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prepositional phrase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place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8246" y="4285083"/>
            <a:ext cx="122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vat.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47309" y="4923517"/>
            <a:ext cx="2457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below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ground.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75241" y="1508906"/>
            <a:ext cx="1750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and cause.</a:t>
            </a:r>
          </a:p>
        </p:txBody>
      </p:sp>
      <p:sp>
        <p:nvSpPr>
          <p:cNvPr id="9" name="Rectangle 8"/>
          <p:cNvSpPr/>
          <p:nvPr/>
        </p:nvSpPr>
        <p:spPr>
          <a:xfrm>
            <a:off x="6462771" y="1508906"/>
            <a:ext cx="1045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time,</a:t>
            </a:r>
            <a:r>
              <a:rPr lang="en-GB" sz="2800" b="1" dirty="0">
                <a:solidFill>
                  <a:prstClr val="black"/>
                </a:solidFill>
              </a:rPr>
              <a:t>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304804" y="1508906"/>
            <a:ext cx="974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place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8201184" y="4802404"/>
            <a:ext cx="2197510" cy="14437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n w="0"/>
                <a:solidFill>
                  <a:srgbClr val="00B0F0"/>
                </a:solidFill>
              </a:rPr>
              <a:t>Prepositions</a:t>
            </a:r>
          </a:p>
          <a:p>
            <a:pPr algn="ctr"/>
            <a:r>
              <a:rPr lang="en-GB" dirty="0">
                <a:ln w="0"/>
                <a:solidFill>
                  <a:schemeClr val="tx1"/>
                </a:solidFill>
              </a:rPr>
              <a:t>above, below,</a:t>
            </a:r>
          </a:p>
          <a:p>
            <a:pPr algn="ctr"/>
            <a:r>
              <a:rPr lang="en-GB" dirty="0"/>
              <a:t>inside, outside, on, in, between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89890" y="4923517"/>
            <a:ext cx="3212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j-lt"/>
              </a:rPr>
              <a:t>The dye is produced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89891" y="4285082"/>
            <a:ext cx="32127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j-lt"/>
              </a:rPr>
              <a:t>The dye is produced</a:t>
            </a:r>
          </a:p>
        </p:txBody>
      </p:sp>
      <p:pic>
        <p:nvPicPr>
          <p:cNvPr id="15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1280" y="12764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1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67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5" grpId="0"/>
      <p:bldP spid="3" grpId="0" animBg="1"/>
      <p:bldP spid="26" grpId="0"/>
      <p:bldP spid="6" grpId="0"/>
      <p:bldP spid="11" grpId="0"/>
      <p:bldP spid="12" grpId="0"/>
      <p:bldP spid="13" grpId="0" animBg="1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90" y="469135"/>
            <a:ext cx="11205419" cy="5919729"/>
          </a:xfrm>
          <a:prstGeom prst="rect">
            <a:avLst/>
          </a:prstGeom>
        </p:spPr>
      </p:pic>
      <p:pic>
        <p:nvPicPr>
          <p:cNvPr id="5" name="Picture 4" descr="A close up of a plant&#10;&#10;Description automatically generated">
            <a:extLst>
              <a:ext uri="{FF2B5EF4-FFF2-40B4-BE49-F238E27FC236}">
                <a16:creationId xmlns:a16="http://schemas.microsoft.com/office/drawing/2014/main" id="{55BBAD55-29E3-4B45-96AA-13EA9DB002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6" y="702246"/>
            <a:ext cx="1677060" cy="216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5813" y="942258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B0F0"/>
                </a:solidFill>
              </a:rPr>
              <a:t>Prepositions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>
                <a:solidFill>
                  <a:srgbClr val="00B0F0"/>
                </a:solidFill>
              </a:rPr>
              <a:t>Prepositions</a:t>
            </a:r>
            <a:r>
              <a:rPr lang="en-GB" sz="2800" dirty="0"/>
              <a:t> help us express </a:t>
            </a:r>
            <a:r>
              <a:rPr lang="en-GB" sz="2800" b="1" dirty="0">
                <a:solidFill>
                  <a:schemeClr val="bg1"/>
                </a:solidFill>
              </a:rPr>
              <a:t>time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b="1" dirty="0">
                <a:solidFill>
                  <a:schemeClr val="bg1"/>
                </a:solidFill>
              </a:rPr>
              <a:t>place</a:t>
            </a:r>
            <a:r>
              <a:rPr lang="en-GB" sz="2800" dirty="0">
                <a:solidFill>
                  <a:schemeClr val="bg1"/>
                </a:solidFill>
              </a:rPr>
              <a:t> and </a:t>
            </a:r>
            <a:r>
              <a:rPr lang="en-GB" sz="2800" b="1" dirty="0">
                <a:solidFill>
                  <a:schemeClr val="bg1"/>
                </a:solidFill>
              </a:rPr>
              <a:t>cause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54556" y="3799579"/>
            <a:ext cx="211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+mj-lt"/>
              </a:rPr>
              <a:t>Woad was used</a:t>
            </a:r>
            <a:endParaRPr lang="en-GB" sz="2800" dirty="0"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94643" y="3799580"/>
            <a:ext cx="2765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its deep blue dye.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3188" y="2779181"/>
            <a:ext cx="7549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prepositional phrase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cause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66339" y="4449569"/>
            <a:ext cx="3396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due to </a:t>
            </a: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its easy cultivation.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94643" y="5070265"/>
            <a:ext cx="527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because of </a:t>
            </a: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range of shades it creates.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52756" y="1508906"/>
            <a:ext cx="1118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cause</a:t>
            </a:r>
            <a:r>
              <a:rPr lang="en-GB" sz="28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462771" y="1508906"/>
            <a:ext cx="1045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time,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304804" y="1508906"/>
            <a:ext cx="1606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place</a:t>
            </a:r>
            <a:r>
              <a:rPr lang="en-GB" sz="2800" b="1" dirty="0">
                <a:solidFill>
                  <a:prstClr val="black"/>
                </a:solidFill>
              </a:rPr>
              <a:t> </a:t>
            </a:r>
            <a:r>
              <a:rPr lang="en-GB" sz="2800" dirty="0">
                <a:solidFill>
                  <a:prstClr val="black"/>
                </a:solidFill>
              </a:rPr>
              <a:t>and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9312108" y="5135523"/>
            <a:ext cx="2197510" cy="108879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rgbClr val="00B0F0"/>
                </a:solidFill>
              </a:rPr>
              <a:t>Prepositions</a:t>
            </a:r>
          </a:p>
          <a:p>
            <a:pPr algn="ctr"/>
            <a:r>
              <a:rPr lang="en-GB" dirty="0" smtClean="0">
                <a:ln w="0"/>
                <a:solidFill>
                  <a:schemeClr val="tx1"/>
                </a:solidFill>
              </a:rPr>
              <a:t>because </a:t>
            </a:r>
            <a:r>
              <a:rPr lang="en-GB" dirty="0">
                <a:ln w="0"/>
                <a:solidFill>
                  <a:schemeClr val="tx1"/>
                </a:solidFill>
              </a:rPr>
              <a:t>of, due to,</a:t>
            </a:r>
          </a:p>
          <a:p>
            <a:pPr algn="ctr"/>
            <a:r>
              <a:rPr lang="en-GB" dirty="0"/>
              <a:t>from, for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54556" y="4449568"/>
            <a:ext cx="2386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j-lt"/>
              </a:rPr>
              <a:t>Woad was used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54556" y="5071518"/>
            <a:ext cx="211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+mj-lt"/>
              </a:rPr>
              <a:t>Woad was used</a:t>
            </a:r>
          </a:p>
        </p:txBody>
      </p:sp>
      <p:sp>
        <p:nvSpPr>
          <p:cNvPr id="22" name="Rounded Rectangular Callout 2">
            <a:extLst>
              <a:ext uri="{FF2B5EF4-FFF2-40B4-BE49-F238E27FC236}">
                <a16:creationId xmlns:a16="http://schemas.microsoft.com/office/drawing/2014/main" id="{F8706A59-0BF3-43C3-8941-5FD65629ABA8}"/>
              </a:ext>
            </a:extLst>
          </p:cNvPr>
          <p:cNvSpPr/>
          <p:nvPr/>
        </p:nvSpPr>
        <p:spPr>
          <a:xfrm>
            <a:off x="9113581" y="679864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pic>
        <p:nvPicPr>
          <p:cNvPr id="7" name="questio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235.337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9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7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5" grpId="0"/>
      <p:bldP spid="26" grpId="0"/>
      <p:bldP spid="6" grpId="0"/>
      <p:bldP spid="11" grpId="0"/>
      <p:bldP spid="12" grpId="0"/>
      <p:bldP spid="13" grpId="0" animBg="1"/>
      <p:bldP spid="17" grpId="0"/>
      <p:bldP spid="18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2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299</Words>
  <Application>Microsoft Office PowerPoint</Application>
  <PresentationFormat>Widescreen</PresentationFormat>
  <Paragraphs>87</Paragraphs>
  <Slides>5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Grace Woollard</dc:creator>
  <cp:lastModifiedBy>HP</cp:lastModifiedBy>
  <cp:revision>11</cp:revision>
  <dcterms:created xsi:type="dcterms:W3CDTF">2019-12-31T10:59:47Z</dcterms:created>
  <dcterms:modified xsi:type="dcterms:W3CDTF">2020-04-28T21:47:46Z</dcterms:modified>
</cp:coreProperties>
</file>