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56" r:id="rId4"/>
    <p:sldId id="266" r:id="rId5"/>
    <p:sldId id="267" r:id="rId6"/>
    <p:sldId id="269" r:id="rId7"/>
    <p:sldId id="257" r:id="rId8"/>
    <p:sldId id="258" r:id="rId9"/>
    <p:sldId id="259" r:id="rId10"/>
    <p:sldId id="264" r:id="rId11"/>
    <p:sldId id="265" r:id="rId12"/>
    <p:sldId id="260" r:id="rId13"/>
    <p:sldId id="261" r:id="rId14"/>
    <p:sldId id="270"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86" d="100"/>
          <a:sy n="86" d="100"/>
        </p:scale>
        <p:origin x="11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FA7395-FB15-44EB-8B8A-3BF649D4D5DB}"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7A2510-9CC8-41DA-93D0-900FE1DF416F}" type="slidenum">
              <a:rPr lang="en-GB" smtClean="0"/>
              <a:t>‹#›</a:t>
            </a:fld>
            <a:endParaRPr lang="en-GB"/>
          </a:p>
        </p:txBody>
      </p:sp>
    </p:spTree>
    <p:extLst>
      <p:ext uri="{BB962C8B-B14F-4D97-AF65-F5344CB8AC3E}">
        <p14:creationId xmlns:p14="http://schemas.microsoft.com/office/powerpoint/2010/main" val="422971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FA7395-FB15-44EB-8B8A-3BF649D4D5DB}"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7A2510-9CC8-41DA-93D0-900FE1DF416F}" type="slidenum">
              <a:rPr lang="en-GB" smtClean="0"/>
              <a:t>‹#›</a:t>
            </a:fld>
            <a:endParaRPr lang="en-GB"/>
          </a:p>
        </p:txBody>
      </p:sp>
    </p:spTree>
    <p:extLst>
      <p:ext uri="{BB962C8B-B14F-4D97-AF65-F5344CB8AC3E}">
        <p14:creationId xmlns:p14="http://schemas.microsoft.com/office/powerpoint/2010/main" val="243028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FA7395-FB15-44EB-8B8A-3BF649D4D5DB}"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7A2510-9CC8-41DA-93D0-900FE1DF416F}" type="slidenum">
              <a:rPr lang="en-GB" smtClean="0"/>
              <a:t>‹#›</a:t>
            </a:fld>
            <a:endParaRPr lang="en-GB"/>
          </a:p>
        </p:txBody>
      </p:sp>
    </p:spTree>
    <p:extLst>
      <p:ext uri="{BB962C8B-B14F-4D97-AF65-F5344CB8AC3E}">
        <p14:creationId xmlns:p14="http://schemas.microsoft.com/office/powerpoint/2010/main" val="1097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FA7395-FB15-44EB-8B8A-3BF649D4D5DB}"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7A2510-9CC8-41DA-93D0-900FE1DF416F}" type="slidenum">
              <a:rPr lang="en-GB" smtClean="0"/>
              <a:t>‹#›</a:t>
            </a:fld>
            <a:endParaRPr lang="en-GB"/>
          </a:p>
        </p:txBody>
      </p:sp>
    </p:spTree>
    <p:extLst>
      <p:ext uri="{BB962C8B-B14F-4D97-AF65-F5344CB8AC3E}">
        <p14:creationId xmlns:p14="http://schemas.microsoft.com/office/powerpoint/2010/main" val="349035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A7395-FB15-44EB-8B8A-3BF649D4D5DB}"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7A2510-9CC8-41DA-93D0-900FE1DF416F}" type="slidenum">
              <a:rPr lang="en-GB" smtClean="0"/>
              <a:t>‹#›</a:t>
            </a:fld>
            <a:endParaRPr lang="en-GB"/>
          </a:p>
        </p:txBody>
      </p:sp>
    </p:spTree>
    <p:extLst>
      <p:ext uri="{BB962C8B-B14F-4D97-AF65-F5344CB8AC3E}">
        <p14:creationId xmlns:p14="http://schemas.microsoft.com/office/powerpoint/2010/main" val="1520630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FA7395-FB15-44EB-8B8A-3BF649D4D5DB}"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7A2510-9CC8-41DA-93D0-900FE1DF416F}" type="slidenum">
              <a:rPr lang="en-GB" smtClean="0"/>
              <a:t>‹#›</a:t>
            </a:fld>
            <a:endParaRPr lang="en-GB"/>
          </a:p>
        </p:txBody>
      </p:sp>
    </p:spTree>
    <p:extLst>
      <p:ext uri="{BB962C8B-B14F-4D97-AF65-F5344CB8AC3E}">
        <p14:creationId xmlns:p14="http://schemas.microsoft.com/office/powerpoint/2010/main" val="294957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FA7395-FB15-44EB-8B8A-3BF649D4D5DB}" type="datetimeFigureOut">
              <a:rPr lang="en-GB" smtClean="0"/>
              <a:t>26/06/2020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7A2510-9CC8-41DA-93D0-900FE1DF416F}" type="slidenum">
              <a:rPr lang="en-GB" smtClean="0"/>
              <a:t>‹#›</a:t>
            </a:fld>
            <a:endParaRPr lang="en-GB"/>
          </a:p>
        </p:txBody>
      </p:sp>
    </p:spTree>
    <p:extLst>
      <p:ext uri="{BB962C8B-B14F-4D97-AF65-F5344CB8AC3E}">
        <p14:creationId xmlns:p14="http://schemas.microsoft.com/office/powerpoint/2010/main" val="33980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FA7395-FB15-44EB-8B8A-3BF649D4D5DB}" type="datetimeFigureOut">
              <a:rPr lang="en-GB" smtClean="0"/>
              <a:t>26/06/2020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7A2510-9CC8-41DA-93D0-900FE1DF416F}" type="slidenum">
              <a:rPr lang="en-GB" smtClean="0"/>
              <a:t>‹#›</a:t>
            </a:fld>
            <a:endParaRPr lang="en-GB"/>
          </a:p>
        </p:txBody>
      </p:sp>
    </p:spTree>
    <p:extLst>
      <p:ext uri="{BB962C8B-B14F-4D97-AF65-F5344CB8AC3E}">
        <p14:creationId xmlns:p14="http://schemas.microsoft.com/office/powerpoint/2010/main" val="386587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A7395-FB15-44EB-8B8A-3BF649D4D5DB}" type="datetimeFigureOut">
              <a:rPr lang="en-GB" smtClean="0"/>
              <a:t>26/06/2020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7A2510-9CC8-41DA-93D0-900FE1DF416F}" type="slidenum">
              <a:rPr lang="en-GB" smtClean="0"/>
              <a:t>‹#›</a:t>
            </a:fld>
            <a:endParaRPr lang="en-GB"/>
          </a:p>
        </p:txBody>
      </p:sp>
    </p:spTree>
    <p:extLst>
      <p:ext uri="{BB962C8B-B14F-4D97-AF65-F5344CB8AC3E}">
        <p14:creationId xmlns:p14="http://schemas.microsoft.com/office/powerpoint/2010/main" val="303943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A7395-FB15-44EB-8B8A-3BF649D4D5DB}"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7A2510-9CC8-41DA-93D0-900FE1DF416F}" type="slidenum">
              <a:rPr lang="en-GB" smtClean="0"/>
              <a:t>‹#›</a:t>
            </a:fld>
            <a:endParaRPr lang="en-GB"/>
          </a:p>
        </p:txBody>
      </p:sp>
    </p:spTree>
    <p:extLst>
      <p:ext uri="{BB962C8B-B14F-4D97-AF65-F5344CB8AC3E}">
        <p14:creationId xmlns:p14="http://schemas.microsoft.com/office/powerpoint/2010/main" val="67448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A7395-FB15-44EB-8B8A-3BF649D4D5DB}"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7A2510-9CC8-41DA-93D0-900FE1DF416F}" type="slidenum">
              <a:rPr lang="en-GB" smtClean="0"/>
              <a:t>‹#›</a:t>
            </a:fld>
            <a:endParaRPr lang="en-GB"/>
          </a:p>
        </p:txBody>
      </p:sp>
    </p:spTree>
    <p:extLst>
      <p:ext uri="{BB962C8B-B14F-4D97-AF65-F5344CB8AC3E}">
        <p14:creationId xmlns:p14="http://schemas.microsoft.com/office/powerpoint/2010/main" val="163503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A7395-FB15-44EB-8B8A-3BF649D4D5DB}" type="datetimeFigureOut">
              <a:rPr lang="en-GB" smtClean="0"/>
              <a:t>26/06/2020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A2510-9CC8-41DA-93D0-900FE1DF416F}" type="slidenum">
              <a:rPr lang="en-GB" smtClean="0"/>
              <a:t>‹#›</a:t>
            </a:fld>
            <a:endParaRPr lang="en-GB"/>
          </a:p>
        </p:txBody>
      </p:sp>
    </p:spTree>
    <p:extLst>
      <p:ext uri="{BB962C8B-B14F-4D97-AF65-F5344CB8AC3E}">
        <p14:creationId xmlns:p14="http://schemas.microsoft.com/office/powerpoint/2010/main" val="3948003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imgres?imgurl=http://www.donandcarla.com/StarviewRanch/TheRanch/WindProjects/Anemometers/BowlAnemometer_2_19_2002.jpg&amp;imgrefurl=http://www.donandcarla.com/StarviewRanch/TheRanch/WindProjects/Anemometers/Anemometers.shtml&amp;h=283&amp;w=289&amp;tbnid=mCSWZeffMKHYPM:&amp;zoom=1&amp;docid=IubY-7szy_SL2M&amp;ei=mVV4VcL4L66Q7AaFg4OgAQ&amp;tbm=isch&amp;ved=0CEYQMyhCMEI4ZGoVChMIgqmnwbaFxgIVLgjbCh2FwQ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uk/imgres?imgurl=http://www.arm.ac.uk/history/instruments/anemom-bertiel.jpg&amp;imgrefurl=http://www.arm.ac.uk/annrep/annrep2000/node13.html&amp;h=1600&amp;w=1200&amp;tbnid=ClafN-5bAeF72M:&amp;zoom=1&amp;docid=6XT8OtwrAbPJ1M&amp;ei=ZlV4VeeJHurR7Ab1sIP4Bg&amp;tbm=isch&amp;ved=0CCkQMygJMAlqFQoTCOfU7Ki2hcYCFeoo2wodddgAbw"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www.google.co.uk/imgres?imgurl=http://www.donandcarla.com/StarviewRanch/TheRanch/WindProjects/Anemometers/BowlAnemometer_2_19_2002.jpg&amp;imgrefurl=http://www.donandcarla.com/StarviewRanch/TheRanch/WindProjects/Anemometers/Anemometers.shtml&amp;h=283&amp;w=289&amp;tbnid=mCSWZeffMKHYPM:&amp;zoom=1&amp;docid=IubY-7szy_SL2M&amp;ei=mVV4VcL4L66Q7AaFg4OgAQ&amp;tbm=isch&amp;ved=0CEYQMyhCMEI4ZGoVChMIgqmnwbaFxgIVLgjbCh2FwQAU" TargetMode="External"/><Relationship Id="rId1" Type="http://schemas.openxmlformats.org/officeDocument/2006/relationships/slideLayout" Target="../slideLayouts/slideLayout2.xml"/><Relationship Id="rId6" Type="http://schemas.openxmlformats.org/officeDocument/2006/relationships/hyperlink" Target="http://www.google.co.uk/imgres?imgurl=http://www.probertencyclopaedia.com/photolib/misc/Anemometer%202.jpg&amp;imgrefurl=https://www.superteachertools.net/speedmatch/speedmatchfromj.php?gamefile=1393464366&amp;h=600&amp;w=528&amp;tbnid=1DaAre8CeorAEM:&amp;zoom=1&amp;docid=jqf9ofzcVg7Y1M&amp;ei=mVV4VcL4L66Q7AaFg4OgAQ&amp;tbm=isch&amp;ved=0CB4QMygaMBo4ZGoVChMIgqmnwbaFxgIVLgjbCh2FwQAU" TargetMode="External"/><Relationship Id="rId5" Type="http://schemas.openxmlformats.org/officeDocument/2006/relationships/image" Target="../media/image5.jpeg"/><Relationship Id="rId4" Type="http://schemas.openxmlformats.org/officeDocument/2006/relationships/hyperlink" Target="http://www.google.co.uk/imgres?imgurl=http://www.theenergyworkshop.co.uk/images/Anemometer-1.jpg&amp;imgrefurl=http://www.theenergyworkshop.co.uk/anenometry-masts.php&amp;h=228&amp;w=225&amp;tbnid=IQScItbupVLPmM:&amp;zoom=1&amp;docid=53l4poJHLpcyDM&amp;ei=mVV4VcL4L66Q7AaFg4OgAQ&amp;tbm=isch&amp;ved=0CBEQMygNMA04ZGoVChMIgqmnwbaFxgIVLgjbCh2FwQAU" TargetMode="Externa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6700" y="0"/>
            <a:ext cx="9144000" cy="2387600"/>
          </a:xfrm>
        </p:spPr>
        <p:txBody>
          <a:bodyPr/>
          <a:lstStyle/>
          <a:p>
            <a:r>
              <a:rPr lang="en-GB" dirty="0" smtClean="0">
                <a:solidFill>
                  <a:schemeClr val="bg1"/>
                </a:solidFill>
              </a:rPr>
              <a:t>What can you remember about wind energy?</a:t>
            </a:r>
            <a:endParaRPr lang="en-GB"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300" y="2484433"/>
            <a:ext cx="6146800" cy="3839959"/>
          </a:xfrm>
          <a:prstGeom prst="ellipse">
            <a:avLst/>
          </a:prstGeom>
          <a:ln>
            <a:noFill/>
          </a:ln>
          <a:effectLst>
            <a:softEdge rad="112500"/>
          </a:effectLst>
        </p:spPr>
      </p:pic>
    </p:spTree>
    <p:extLst>
      <p:ext uri="{BB962C8B-B14F-4D97-AF65-F5344CB8AC3E}">
        <p14:creationId xmlns:p14="http://schemas.microsoft.com/office/powerpoint/2010/main" val="1318268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GB" dirty="0" smtClean="0">
                <a:solidFill>
                  <a:schemeClr val="bg1"/>
                </a:solidFill>
                <a:latin typeface="Balloonist SF" panose="020BE200000000000000" pitchFamily="34" charset="0"/>
              </a:rPr>
              <a:t>Then…</a:t>
            </a:r>
            <a:endParaRPr lang="en-GB" dirty="0">
              <a:solidFill>
                <a:schemeClr val="bg1"/>
              </a:solidFill>
              <a:latin typeface="Balloonist SF" panose="020BE200000000000000" pitchFamily="34" charset="0"/>
            </a:endParaRPr>
          </a:p>
        </p:txBody>
      </p:sp>
      <p:sp>
        <p:nvSpPr>
          <p:cNvPr id="5" name="Content Placeholder 2"/>
          <p:cNvSpPr>
            <a:spLocks noGrp="1"/>
          </p:cNvSpPr>
          <p:nvPr>
            <p:ph idx="1"/>
          </p:nvPr>
        </p:nvSpPr>
        <p:spPr>
          <a:xfrm>
            <a:off x="838200" y="1584107"/>
            <a:ext cx="10515600" cy="4351338"/>
          </a:xfrm>
        </p:spPr>
        <p:txBody>
          <a:bodyPr/>
          <a:lstStyle/>
          <a:p>
            <a:pPr algn="ctr"/>
            <a:r>
              <a:rPr lang="en-GB" dirty="0" smtClean="0">
                <a:solidFill>
                  <a:schemeClr val="bg1"/>
                </a:solidFill>
                <a:latin typeface="Balloonist SF" panose="020BE200000000000000" pitchFamily="34" charset="0"/>
              </a:rPr>
              <a:t>Staple your two pieces of card together like a cross. You may have to double card if it is too thin!</a:t>
            </a:r>
            <a:endParaRPr lang="en-GB" dirty="0">
              <a:solidFill>
                <a:schemeClr val="bg1"/>
              </a:solidFill>
              <a:latin typeface="Balloonist SF" panose="020BE200000000000000"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489" y="2360885"/>
            <a:ext cx="5743903" cy="4307927"/>
          </a:xfrm>
          <a:prstGeom prst="rect">
            <a:avLst/>
          </a:prstGeom>
        </p:spPr>
      </p:pic>
    </p:spTree>
    <p:extLst>
      <p:ext uri="{BB962C8B-B14F-4D97-AF65-F5344CB8AC3E}">
        <p14:creationId xmlns:p14="http://schemas.microsoft.com/office/powerpoint/2010/main" val="376814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Balloonist SF" panose="020BE200000000000000" pitchFamily="34" charset="0"/>
              </a:rPr>
              <a:t>After…</a:t>
            </a:r>
            <a:endParaRPr lang="en-GB" dirty="0"/>
          </a:p>
        </p:txBody>
      </p:sp>
      <p:sp>
        <p:nvSpPr>
          <p:cNvPr id="3" name="Content Placeholder 2"/>
          <p:cNvSpPr>
            <a:spLocks noGrp="1"/>
          </p:cNvSpPr>
          <p:nvPr>
            <p:ph idx="1"/>
          </p:nvPr>
        </p:nvSpPr>
        <p:spPr/>
        <p:txBody>
          <a:bodyPr/>
          <a:lstStyle/>
          <a:p>
            <a:r>
              <a:rPr lang="en-GB" dirty="0" smtClean="0">
                <a:solidFill>
                  <a:schemeClr val="bg1"/>
                </a:solidFill>
                <a:latin typeface="Balloonist SF" panose="020BE200000000000000" pitchFamily="34" charset="0"/>
              </a:rPr>
              <a:t>Find and mark the exact CENTRE OF THE CARDBOARD STRIPS. You may wish to use a ruler.</a:t>
            </a:r>
            <a:endParaRPr lang="en-GB" dirty="0">
              <a:solidFill>
                <a:schemeClr val="bg1"/>
              </a:solidFill>
              <a:latin typeface="Balloonist SF" panose="020BE200000000000000" pitchFamily="34" charset="0"/>
            </a:endParaRP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477294"/>
            <a:ext cx="9144000" cy="3048000"/>
          </a:xfrm>
          <a:prstGeom prst="rect">
            <a:avLst/>
          </a:prstGeom>
        </p:spPr>
      </p:pic>
    </p:spTree>
    <p:extLst>
      <p:ext uri="{BB962C8B-B14F-4D97-AF65-F5344CB8AC3E}">
        <p14:creationId xmlns:p14="http://schemas.microsoft.com/office/powerpoint/2010/main" val="3061578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Balloonist SF" panose="020BE200000000000000" pitchFamily="34" charset="0"/>
              </a:rPr>
              <a:t>Next…</a:t>
            </a:r>
            <a:endParaRPr lang="en-GB" dirty="0">
              <a:solidFill>
                <a:schemeClr val="bg1"/>
              </a:solidFill>
              <a:latin typeface="Balloonist SF" panose="020BE200000000000000" pitchFamily="34" charset="0"/>
            </a:endParaRPr>
          </a:p>
        </p:txBody>
      </p:sp>
      <p:sp>
        <p:nvSpPr>
          <p:cNvPr id="3" name="Content Placeholder 2"/>
          <p:cNvSpPr>
            <a:spLocks noGrp="1"/>
          </p:cNvSpPr>
          <p:nvPr>
            <p:ph idx="1"/>
          </p:nvPr>
        </p:nvSpPr>
        <p:spPr>
          <a:xfrm>
            <a:off x="838200" y="1690688"/>
            <a:ext cx="10515600" cy="4351338"/>
          </a:xfrm>
        </p:spPr>
        <p:txBody>
          <a:bodyPr/>
          <a:lstStyle/>
          <a:p>
            <a:r>
              <a:rPr lang="en-GB" dirty="0" smtClean="0">
                <a:solidFill>
                  <a:schemeClr val="bg1"/>
                </a:solidFill>
                <a:latin typeface="Balloonist SF" panose="020BE200000000000000" pitchFamily="34" charset="0"/>
              </a:rPr>
              <a:t>Staple your cups to each end of your card. They must all be facing the same direction.</a:t>
            </a:r>
            <a:endParaRPr lang="en-GB" dirty="0">
              <a:solidFill>
                <a:schemeClr val="bg1"/>
              </a:solidFill>
              <a:latin typeface="Balloonist SF" panose="020BE200000000000000"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504" y="2618827"/>
            <a:ext cx="4924097" cy="369307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00" y="2529707"/>
            <a:ext cx="2943335" cy="3924447"/>
          </a:xfrm>
          <a:prstGeom prst="rect">
            <a:avLst/>
          </a:prstGeom>
        </p:spPr>
      </p:pic>
    </p:spTree>
    <p:extLst>
      <p:ext uri="{BB962C8B-B14F-4D97-AF65-F5344CB8AC3E}">
        <p14:creationId xmlns:p14="http://schemas.microsoft.com/office/powerpoint/2010/main" val="679083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Balloonist SF" panose="020BE200000000000000" pitchFamily="34" charset="0"/>
              </a:rPr>
              <a:t>Finally…</a:t>
            </a:r>
            <a:endParaRPr lang="en-GB" dirty="0">
              <a:solidFill>
                <a:schemeClr val="bg1"/>
              </a:solidFill>
              <a:latin typeface="Balloonist SF" panose="020BE200000000000000" pitchFamily="34" charset="0"/>
            </a:endParaRPr>
          </a:p>
        </p:txBody>
      </p:sp>
      <p:sp>
        <p:nvSpPr>
          <p:cNvPr id="3" name="Content Placeholder 2"/>
          <p:cNvSpPr>
            <a:spLocks noGrp="1"/>
          </p:cNvSpPr>
          <p:nvPr>
            <p:ph idx="1"/>
          </p:nvPr>
        </p:nvSpPr>
        <p:spPr/>
        <p:txBody>
          <a:bodyPr/>
          <a:lstStyle/>
          <a:p>
            <a:r>
              <a:rPr lang="en-GB" dirty="0" smtClean="0">
                <a:solidFill>
                  <a:schemeClr val="bg1"/>
                </a:solidFill>
                <a:latin typeface="Balloonist SF" panose="020BE200000000000000" pitchFamily="34" charset="0"/>
              </a:rPr>
              <a:t>Put your pin through the middle of your cross and attach this to the top of your dowel.. Do not push it down all the way</a:t>
            </a:r>
          </a:p>
          <a:p>
            <a:r>
              <a:rPr lang="en-GB" dirty="0" smtClean="0">
                <a:solidFill>
                  <a:schemeClr val="bg1"/>
                </a:solidFill>
                <a:latin typeface="Balloonist SF" panose="020BE200000000000000" pitchFamily="34" charset="0"/>
              </a:rPr>
              <a:t>Or it won’t spin.</a:t>
            </a:r>
            <a:endParaRPr lang="en-GB" dirty="0">
              <a:solidFill>
                <a:schemeClr val="bg1"/>
              </a:solidFill>
              <a:latin typeface="Balloonist SF" panose="020BE200000000000000"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4663" y="2681013"/>
            <a:ext cx="3002674" cy="4003565"/>
          </a:xfrm>
          <a:prstGeom prst="rect">
            <a:avLst/>
          </a:prstGeom>
        </p:spPr>
      </p:pic>
    </p:spTree>
    <p:extLst>
      <p:ext uri="{BB962C8B-B14F-4D97-AF65-F5344CB8AC3E}">
        <p14:creationId xmlns:p14="http://schemas.microsoft.com/office/powerpoint/2010/main" val="1376951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6008"/>
            <a:ext cx="10515600" cy="1325563"/>
          </a:xfrm>
        </p:spPr>
        <p:txBody>
          <a:bodyPr/>
          <a:lstStyle/>
          <a:p>
            <a:pPr algn="ctr"/>
            <a:r>
              <a:rPr lang="en-GB" dirty="0" smtClean="0">
                <a:solidFill>
                  <a:schemeClr val="bg1"/>
                </a:solidFill>
                <a:latin typeface="Balloonist SF" panose="020BE200000000000000" pitchFamily="34" charset="0"/>
              </a:rPr>
              <a:t>You should have successfully  made an anemometer!</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6690" y="2946401"/>
            <a:ext cx="3268060" cy="3322528"/>
          </a:xfrm>
          <a:prstGeom prst="rect">
            <a:avLst/>
          </a:prstGeom>
        </p:spPr>
      </p:pic>
    </p:spTree>
    <p:extLst>
      <p:ext uri="{BB962C8B-B14F-4D97-AF65-F5344CB8AC3E}">
        <p14:creationId xmlns:p14="http://schemas.microsoft.com/office/powerpoint/2010/main" val="1266893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771525"/>
            <a:ext cx="10515600" cy="1325563"/>
          </a:xfrm>
        </p:spPr>
        <p:txBody>
          <a:bodyPr>
            <a:noAutofit/>
          </a:bodyPr>
          <a:lstStyle/>
          <a:p>
            <a:pPr algn="ctr"/>
            <a:r>
              <a:rPr lang="en-GB" sz="4800" dirty="0" smtClean="0">
                <a:solidFill>
                  <a:schemeClr val="bg1"/>
                </a:solidFill>
              </a:rPr>
              <a:t>GO </a:t>
            </a:r>
            <a:r>
              <a:rPr lang="en-GB" sz="4800" dirty="0" err="1" smtClean="0">
                <a:solidFill>
                  <a:schemeClr val="bg1"/>
                </a:solidFill>
              </a:rPr>
              <a:t>GO</a:t>
            </a:r>
            <a:r>
              <a:rPr lang="en-GB" sz="4800" dirty="0" smtClean="0">
                <a:solidFill>
                  <a:schemeClr val="bg1"/>
                </a:solidFill>
              </a:rPr>
              <a:t> </a:t>
            </a:r>
            <a:r>
              <a:rPr lang="en-GB" sz="4800" dirty="0" err="1" smtClean="0">
                <a:solidFill>
                  <a:schemeClr val="bg1"/>
                </a:solidFill>
              </a:rPr>
              <a:t>GO</a:t>
            </a:r>
            <a:r>
              <a:rPr lang="en-GB" sz="4800" dirty="0">
                <a:solidFill>
                  <a:schemeClr val="bg1"/>
                </a:solidFill>
              </a:rPr>
              <a:t>!</a:t>
            </a:r>
          </a:p>
        </p:txBody>
      </p:sp>
      <p:sp>
        <p:nvSpPr>
          <p:cNvPr id="7" name="Title 1"/>
          <p:cNvSpPr txBox="1">
            <a:spLocks/>
          </p:cNvSpPr>
          <p:nvPr/>
        </p:nvSpPr>
        <p:spPr>
          <a:xfrm>
            <a:off x="1488090" y="5420450"/>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dirty="0" smtClean="0">
                <a:solidFill>
                  <a:schemeClr val="bg1"/>
                </a:solidFill>
              </a:rPr>
              <a:t>What did you notice?</a:t>
            </a:r>
            <a:endParaRPr lang="en-GB" sz="4800" dirty="0">
              <a:solidFill>
                <a:schemeClr val="bg1"/>
              </a:solidFill>
            </a:endParaRPr>
          </a:p>
        </p:txBody>
      </p:sp>
      <p:sp>
        <p:nvSpPr>
          <p:cNvPr id="8" name="Rectangle 7"/>
          <p:cNvSpPr/>
          <p:nvPr/>
        </p:nvSpPr>
        <p:spPr>
          <a:xfrm>
            <a:off x="2833287" y="2632055"/>
            <a:ext cx="7382768" cy="1146211"/>
          </a:xfrm>
          <a:prstGeom prst="rect">
            <a:avLst/>
          </a:prstGeom>
        </p:spPr>
        <p:txBody>
          <a:bodyPr wrap="square">
            <a:spAutoFit/>
          </a:bodyPr>
          <a:lstStyle/>
          <a:p>
            <a:pPr algn="ctr">
              <a:lnSpc>
                <a:spcPct val="107000"/>
              </a:lnSpc>
              <a:spcAft>
                <a:spcPts val="800"/>
              </a:spcAft>
            </a:pPr>
            <a:r>
              <a:rPr lang="en-GB"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How many times does your anemometer spin in 1 minute?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Image result for anemomet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rot="20957229">
            <a:off x="405130" y="2773295"/>
            <a:ext cx="1766570" cy="2633730"/>
          </a:xfrm>
          <a:prstGeom prst="ellipse">
            <a:avLst/>
          </a:prstGeom>
          <a:ln>
            <a:noFill/>
          </a:ln>
          <a:effectLst>
            <a:softEdge rad="112500"/>
          </a:effectLst>
        </p:spPr>
      </p:pic>
    </p:spTree>
    <p:extLst>
      <p:ext uri="{BB962C8B-B14F-4D97-AF65-F5344CB8AC3E}">
        <p14:creationId xmlns:p14="http://schemas.microsoft.com/office/powerpoint/2010/main" val="3787485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381125"/>
            <a:ext cx="10515600" cy="1325563"/>
          </a:xfrm>
        </p:spPr>
        <p:txBody>
          <a:bodyPr>
            <a:noAutofit/>
          </a:bodyPr>
          <a:lstStyle/>
          <a:p>
            <a:pPr algn="ctr"/>
            <a:r>
              <a:rPr lang="en-GB" sz="5400" dirty="0" smtClean="0">
                <a:solidFill>
                  <a:schemeClr val="bg1"/>
                </a:solidFill>
              </a:rPr>
              <a:t>If we were to build a wind turbine at school, where would be the best place and why?</a:t>
            </a:r>
            <a:endParaRPr lang="en-GB" sz="5400" dirty="0">
              <a:solidFill>
                <a:schemeClr val="bg1"/>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876800" y="3327400"/>
            <a:ext cx="2997200" cy="2997200"/>
          </a:xfrm>
          <a:prstGeom prst="rect">
            <a:avLst/>
          </a:prstGeom>
        </p:spPr>
      </p:pic>
    </p:spTree>
    <p:extLst>
      <p:ext uri="{BB962C8B-B14F-4D97-AF65-F5344CB8AC3E}">
        <p14:creationId xmlns:p14="http://schemas.microsoft.com/office/powerpoint/2010/main" val="223246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7507" y="1087329"/>
            <a:ext cx="9144000" cy="2387600"/>
          </a:xfrm>
        </p:spPr>
        <p:txBody>
          <a:bodyPr>
            <a:normAutofit fontScale="90000"/>
          </a:bodyPr>
          <a:lstStyle/>
          <a:p>
            <a:r>
              <a:rPr lang="en-GB" dirty="0" smtClean="0">
                <a:solidFill>
                  <a:schemeClr val="bg1"/>
                </a:solidFill>
                <a:latin typeface="Balloonist SF" panose="020BE200000000000000" pitchFamily="34" charset="0"/>
              </a:rPr>
              <a:t>We are learning to build and anemometer and record and compare wind speeds</a:t>
            </a:r>
            <a:endParaRPr lang="en-GB" dirty="0">
              <a:solidFill>
                <a:schemeClr val="bg1"/>
              </a:solidFill>
              <a:latin typeface="Balloonist SF" panose="020BE200000000000000"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450" y="3373329"/>
            <a:ext cx="3422650" cy="3351592"/>
          </a:xfrm>
          <a:prstGeom prst="ellipse">
            <a:avLst/>
          </a:prstGeom>
          <a:ln>
            <a:noFill/>
          </a:ln>
          <a:effectLst>
            <a:softEdge rad="112500"/>
          </a:effectLst>
        </p:spPr>
      </p:pic>
    </p:spTree>
    <p:extLst>
      <p:ext uri="{BB962C8B-B14F-4D97-AF65-F5344CB8AC3E}">
        <p14:creationId xmlns:p14="http://schemas.microsoft.com/office/powerpoint/2010/main" val="213678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625" y="5658803"/>
            <a:ext cx="10515600" cy="1325563"/>
          </a:xfrm>
        </p:spPr>
        <p:txBody>
          <a:bodyPr>
            <a:normAutofit/>
          </a:bodyPr>
          <a:lstStyle/>
          <a:p>
            <a:pPr algn="ctr"/>
            <a:r>
              <a:rPr lang="en-GB" dirty="0" smtClean="0">
                <a:solidFill>
                  <a:schemeClr val="bg1"/>
                </a:solidFill>
                <a:latin typeface="Balloonist SF" panose="020BE200000000000000" pitchFamily="34" charset="0"/>
              </a:rPr>
              <a:t>What is their job?</a:t>
            </a:r>
            <a:endParaRPr lang="en-GB" dirty="0"/>
          </a:p>
        </p:txBody>
      </p:sp>
      <p:pic>
        <p:nvPicPr>
          <p:cNvPr id="4" name="Picture 3" descr="Image result for anemomet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03530" y="1357948"/>
            <a:ext cx="2439670" cy="3116580"/>
          </a:xfrm>
          <a:prstGeom prst="ellipse">
            <a:avLst/>
          </a:prstGeom>
          <a:ln>
            <a:noFill/>
          </a:ln>
          <a:effectLst>
            <a:softEdge rad="112500"/>
          </a:effectLst>
        </p:spPr>
      </p:pic>
      <p:pic>
        <p:nvPicPr>
          <p:cNvPr id="5" name="Picture 4" descr="Image result for anemometer">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766310" y="1360487"/>
            <a:ext cx="3420110" cy="4215130"/>
          </a:xfrm>
          <a:prstGeom prst="ellipse">
            <a:avLst/>
          </a:prstGeom>
          <a:ln>
            <a:noFill/>
          </a:ln>
          <a:effectLst>
            <a:softEdge rad="112500"/>
          </a:effectLst>
        </p:spPr>
      </p:pic>
      <p:pic>
        <p:nvPicPr>
          <p:cNvPr id="6" name="Picture 5" descr="Image result for anemometer">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2443480" y="2904489"/>
            <a:ext cx="2200275" cy="2903855"/>
          </a:xfrm>
          <a:prstGeom prst="ellipse">
            <a:avLst/>
          </a:prstGeom>
          <a:ln>
            <a:noFill/>
          </a:ln>
          <a:effectLst>
            <a:softEdge rad="112500"/>
          </a:effectLst>
        </p:spPr>
      </p:pic>
      <p:pic>
        <p:nvPicPr>
          <p:cNvPr id="7" name="Picture 6" descr="Image result for anemometer">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8431530" y="1357948"/>
            <a:ext cx="3609340" cy="5335905"/>
          </a:xfrm>
          <a:prstGeom prst="ellipse">
            <a:avLst/>
          </a:prstGeom>
          <a:ln>
            <a:noFill/>
          </a:ln>
          <a:effectLst>
            <a:softEdge rad="112500"/>
          </a:effectLst>
        </p:spPr>
      </p:pic>
      <p:sp>
        <p:nvSpPr>
          <p:cNvPr id="8" name="Title 1"/>
          <p:cNvSpPr txBox="1">
            <a:spLocks/>
          </p:cNvSpPr>
          <p:nvPr/>
        </p:nvSpPr>
        <p:spPr>
          <a:xfrm>
            <a:off x="965200" y="3946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chemeClr val="bg1"/>
                </a:solidFill>
                <a:latin typeface="Balloonist SF" panose="020BE200000000000000" pitchFamily="34" charset="0"/>
              </a:rPr>
              <a:t>What is an anemometer?</a:t>
            </a:r>
            <a:endParaRPr lang="en-GB" dirty="0"/>
          </a:p>
        </p:txBody>
      </p:sp>
    </p:spTree>
    <p:extLst>
      <p:ext uri="{BB962C8B-B14F-4D97-AF65-F5344CB8AC3E}">
        <p14:creationId xmlns:p14="http://schemas.microsoft.com/office/powerpoint/2010/main" val="68831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631825"/>
            <a:ext cx="11214100" cy="5387975"/>
          </a:xfrm>
        </p:spPr>
        <p:txBody>
          <a:bodyPr>
            <a:normAutofit/>
          </a:bodyPr>
          <a:lstStyle/>
          <a:p>
            <a:pPr algn="ctr"/>
            <a:r>
              <a:rPr lang="en-GB" dirty="0" smtClean="0">
                <a:solidFill>
                  <a:schemeClr val="bg1"/>
                </a:solidFill>
                <a:latin typeface="Balloonist SF" panose="020BE200000000000000" pitchFamily="34" charset="0"/>
              </a:rPr>
              <a:t>An anemometer is used to measure how powerful the wind is in certain areas. They measure wind speed and explore weather patterns as well as ensuring wind farms are built in sufficient areas.</a:t>
            </a:r>
            <a:r>
              <a:rPr lang="en-GB" dirty="0"/>
              <a:t/>
            </a:r>
            <a:br>
              <a:rPr lang="en-GB" dirty="0"/>
            </a:br>
            <a:endParaRPr lang="en-GB" dirty="0"/>
          </a:p>
        </p:txBody>
      </p:sp>
    </p:spTree>
    <p:extLst>
      <p:ext uri="{BB962C8B-B14F-4D97-AF65-F5344CB8AC3E}">
        <p14:creationId xmlns:p14="http://schemas.microsoft.com/office/powerpoint/2010/main" val="193394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601608"/>
            <a:ext cx="10515600" cy="1325563"/>
          </a:xfrm>
        </p:spPr>
        <p:txBody>
          <a:bodyPr>
            <a:normAutofit fontScale="90000"/>
          </a:bodyPr>
          <a:lstStyle/>
          <a:p>
            <a:pPr algn="ctr"/>
            <a:r>
              <a:rPr lang="en-GB" dirty="0" smtClean="0">
                <a:solidFill>
                  <a:schemeClr val="bg1"/>
                </a:solidFill>
                <a:latin typeface="Balloonist SF" panose="020BE200000000000000" pitchFamily="34" charset="0"/>
              </a:rPr>
              <a:t>We are building An anemometer to compare wind speeds on WORTHING SEAFRONT.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156" y="2344956"/>
            <a:ext cx="5238750" cy="3933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8602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Balloonist SF" panose="020BE200000000000000" pitchFamily="34" charset="0"/>
              </a:rPr>
              <a:t>You Will Need…</a:t>
            </a:r>
            <a:endParaRPr lang="en-GB" dirty="0">
              <a:solidFill>
                <a:schemeClr val="bg1"/>
              </a:solidFill>
              <a:latin typeface="Balloonist SF" panose="020BE200000000000000" pitchFamily="34" charset="0"/>
            </a:endParaRPr>
          </a:p>
        </p:txBody>
      </p:sp>
      <p:sp>
        <p:nvSpPr>
          <p:cNvPr id="3" name="Content Placeholder 2"/>
          <p:cNvSpPr>
            <a:spLocks noGrp="1"/>
          </p:cNvSpPr>
          <p:nvPr>
            <p:ph idx="1"/>
          </p:nvPr>
        </p:nvSpPr>
        <p:spPr/>
        <p:txBody>
          <a:bodyPr/>
          <a:lstStyle/>
          <a:p>
            <a:r>
              <a:rPr lang="en-GB" dirty="0" smtClean="0">
                <a:solidFill>
                  <a:schemeClr val="bg1"/>
                </a:solidFill>
                <a:latin typeface="Balloonist SF" panose="020BE200000000000000" pitchFamily="34" charset="0"/>
              </a:rPr>
              <a:t>A Stapler</a:t>
            </a:r>
          </a:p>
          <a:p>
            <a:r>
              <a:rPr lang="en-GB" dirty="0" smtClean="0">
                <a:solidFill>
                  <a:schemeClr val="bg1"/>
                </a:solidFill>
                <a:latin typeface="Balloonist SF" panose="020BE200000000000000" pitchFamily="34" charset="0"/>
              </a:rPr>
              <a:t>A Board Pin</a:t>
            </a:r>
          </a:p>
          <a:p>
            <a:r>
              <a:rPr lang="en-GB" dirty="0" smtClean="0">
                <a:solidFill>
                  <a:schemeClr val="bg1"/>
                </a:solidFill>
                <a:latin typeface="Balloonist SF" panose="020BE200000000000000" pitchFamily="34" charset="0"/>
              </a:rPr>
              <a:t>4 Plastic Cups</a:t>
            </a:r>
          </a:p>
          <a:p>
            <a:r>
              <a:rPr lang="en-GB" dirty="0" smtClean="0">
                <a:solidFill>
                  <a:schemeClr val="bg1"/>
                </a:solidFill>
                <a:latin typeface="Balloonist SF" panose="020BE200000000000000" pitchFamily="34" charset="0"/>
              </a:rPr>
              <a:t>Some Dowell</a:t>
            </a:r>
          </a:p>
          <a:p>
            <a:r>
              <a:rPr lang="en-GB" dirty="0" smtClean="0">
                <a:solidFill>
                  <a:schemeClr val="bg1"/>
                </a:solidFill>
                <a:latin typeface="Balloonist SF" panose="020BE200000000000000" pitchFamily="34" charset="0"/>
              </a:rPr>
              <a:t>2 Strips of Card </a:t>
            </a:r>
          </a:p>
          <a:p>
            <a:pPr marL="0" indent="0">
              <a:buNone/>
            </a:pPr>
            <a:r>
              <a:rPr lang="en-GB" dirty="0" smtClean="0">
                <a:solidFill>
                  <a:schemeClr val="bg1"/>
                </a:solidFill>
                <a:latin typeface="Balloonist SF" panose="020BE200000000000000" pitchFamily="34" charset="0"/>
              </a:rPr>
              <a:t>(double if its thin)</a:t>
            </a:r>
          </a:p>
          <a:p>
            <a:r>
              <a:rPr lang="en-GB" dirty="0" smtClean="0">
                <a:solidFill>
                  <a:schemeClr val="bg1"/>
                </a:solidFill>
                <a:latin typeface="Balloonist SF" panose="020BE200000000000000" pitchFamily="34" charset="0"/>
              </a:rPr>
              <a:t>Scissors</a:t>
            </a:r>
          </a:p>
          <a:p>
            <a:r>
              <a:rPr lang="en-GB" dirty="0" smtClean="0">
                <a:solidFill>
                  <a:schemeClr val="bg1"/>
                </a:solidFill>
                <a:latin typeface="Balloonist SF" panose="020BE200000000000000" pitchFamily="34" charset="0"/>
              </a:rPr>
              <a:t>Sharpie </a:t>
            </a:r>
            <a:endParaRPr lang="en-GB" dirty="0">
              <a:solidFill>
                <a:schemeClr val="bg1"/>
              </a:solidFill>
              <a:latin typeface="Balloonist SF" panose="020BE200000000000000"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2056" y="1690688"/>
            <a:ext cx="6311462" cy="4733597"/>
          </a:xfrm>
          <a:prstGeom prst="rect">
            <a:avLst/>
          </a:prstGeom>
        </p:spPr>
      </p:pic>
    </p:spTree>
    <p:extLst>
      <p:ext uri="{BB962C8B-B14F-4D97-AF65-F5344CB8AC3E}">
        <p14:creationId xmlns:p14="http://schemas.microsoft.com/office/powerpoint/2010/main" val="40232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Balloonist SF" panose="020BE200000000000000" pitchFamily="34" charset="0"/>
              </a:rPr>
              <a:t>First…</a:t>
            </a:r>
            <a:endParaRPr lang="en-GB" dirty="0">
              <a:solidFill>
                <a:schemeClr val="bg1"/>
              </a:solidFill>
              <a:latin typeface="Balloonist SF" panose="020BE200000000000000" pitchFamily="34" charset="0"/>
            </a:endParaRPr>
          </a:p>
        </p:txBody>
      </p:sp>
      <p:sp>
        <p:nvSpPr>
          <p:cNvPr id="5" name="Content Placeholder 4"/>
          <p:cNvSpPr>
            <a:spLocks noGrp="1"/>
          </p:cNvSpPr>
          <p:nvPr>
            <p:ph idx="1"/>
          </p:nvPr>
        </p:nvSpPr>
        <p:spPr/>
        <p:txBody>
          <a:bodyPr/>
          <a:lstStyle/>
          <a:p>
            <a:r>
              <a:rPr lang="en-GB" dirty="0" smtClean="0">
                <a:solidFill>
                  <a:schemeClr val="bg1"/>
                </a:solidFill>
                <a:latin typeface="Balloonist SF" panose="020BE200000000000000" pitchFamily="34" charset="0"/>
              </a:rPr>
              <a:t>Cut </a:t>
            </a:r>
            <a:r>
              <a:rPr lang="en-GB" dirty="0">
                <a:solidFill>
                  <a:schemeClr val="bg1"/>
                </a:solidFill>
                <a:latin typeface="Balloonist SF" panose="020BE200000000000000" pitchFamily="34" charset="0"/>
              </a:rPr>
              <a:t>the top lip off of your 4 cups like so.</a:t>
            </a:r>
          </a:p>
          <a:p>
            <a:pPr marL="0" indent="0">
              <a:buNone/>
            </a:pP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3972" y="2408181"/>
            <a:ext cx="5460124" cy="4095093"/>
          </a:xfrm>
          <a:prstGeom prst="rect">
            <a:avLst/>
          </a:prstGeom>
        </p:spPr>
      </p:pic>
    </p:spTree>
    <p:extLst>
      <p:ext uri="{BB962C8B-B14F-4D97-AF65-F5344CB8AC3E}">
        <p14:creationId xmlns:p14="http://schemas.microsoft.com/office/powerpoint/2010/main" val="3575378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Balloonist SF" panose="020BE200000000000000" pitchFamily="34" charset="0"/>
              </a:rPr>
              <a:t>Second…</a:t>
            </a:r>
            <a:endParaRPr lang="en-GB" dirty="0">
              <a:solidFill>
                <a:schemeClr val="bg1"/>
              </a:solidFill>
              <a:latin typeface="Balloonist SF" panose="020BE200000000000000" pitchFamily="34" charset="0"/>
            </a:endParaRPr>
          </a:p>
        </p:txBody>
      </p:sp>
      <p:sp>
        <p:nvSpPr>
          <p:cNvPr id="3" name="Content Placeholder 2"/>
          <p:cNvSpPr>
            <a:spLocks noGrp="1"/>
          </p:cNvSpPr>
          <p:nvPr>
            <p:ph idx="1"/>
          </p:nvPr>
        </p:nvSpPr>
        <p:spPr>
          <a:xfrm>
            <a:off x="838200" y="1510315"/>
            <a:ext cx="10515600" cy="4351338"/>
          </a:xfrm>
        </p:spPr>
        <p:txBody>
          <a:bodyPr/>
          <a:lstStyle/>
          <a:p>
            <a:r>
              <a:rPr lang="en-GB" dirty="0" smtClean="0">
                <a:solidFill>
                  <a:schemeClr val="bg1"/>
                </a:solidFill>
                <a:latin typeface="Balloonist SF" panose="020BE200000000000000" pitchFamily="34" charset="0"/>
              </a:rPr>
              <a:t>Make a coloured mark on one of your cups.</a:t>
            </a:r>
            <a:endParaRPr lang="en-GB" dirty="0">
              <a:solidFill>
                <a:schemeClr val="bg1"/>
              </a:solidFill>
              <a:latin typeface="Balloonist SF" panose="020BE200000000000000" pitchFamily="34" charset="0"/>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4298" b="91041" l="6356" r="85714"/>
                    </a14:imgEffect>
                  </a14:imgLayer>
                </a14:imgProps>
              </a:ext>
              <a:ext uri="{28A0092B-C50C-407E-A947-70E740481C1C}">
                <a14:useLocalDpi xmlns:a14="http://schemas.microsoft.com/office/drawing/2010/main" val="0"/>
              </a:ext>
            </a:extLst>
          </a:blip>
          <a:stretch>
            <a:fillRect/>
          </a:stretch>
        </p:blipFill>
        <p:spPr>
          <a:xfrm>
            <a:off x="1810926" y="1862697"/>
            <a:ext cx="5317715" cy="5317715"/>
          </a:xfrm>
          <a:prstGeom prst="rect">
            <a:avLst/>
          </a:prstGeom>
        </p:spPr>
      </p:pic>
      <p:sp>
        <p:nvSpPr>
          <p:cNvPr id="5" name="Title 1"/>
          <p:cNvSpPr txBox="1">
            <a:spLocks/>
          </p:cNvSpPr>
          <p:nvPr/>
        </p:nvSpPr>
        <p:spPr>
          <a:xfrm>
            <a:off x="6844861" y="3858774"/>
            <a:ext cx="51369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solidFill>
                  <a:srgbClr val="FF0000"/>
                </a:solidFill>
                <a:latin typeface="Balloonist SF" panose="020BE200000000000000" pitchFamily="34" charset="0"/>
              </a:rPr>
              <a:t>Why do you think </a:t>
            </a:r>
          </a:p>
          <a:p>
            <a:r>
              <a:rPr lang="en-GB" sz="4000" dirty="0" smtClean="0">
                <a:solidFill>
                  <a:srgbClr val="FF0000"/>
                </a:solidFill>
                <a:latin typeface="Balloonist SF" panose="020BE200000000000000" pitchFamily="34" charset="0"/>
              </a:rPr>
              <a:t>we mark one cup?</a:t>
            </a:r>
            <a:endParaRPr lang="en-GB" sz="4000" dirty="0">
              <a:solidFill>
                <a:srgbClr val="FF0000"/>
              </a:solidFill>
              <a:latin typeface="Balloonist SF" panose="020BE200000000000000" pitchFamily="34" charset="0"/>
            </a:endParaRPr>
          </a:p>
        </p:txBody>
      </p:sp>
    </p:spTree>
    <p:extLst>
      <p:ext uri="{BB962C8B-B14F-4D97-AF65-F5344CB8AC3E}">
        <p14:creationId xmlns:p14="http://schemas.microsoft.com/office/powerpoint/2010/main" val="1909228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290</Words>
  <Application>Microsoft Office PowerPoint</Application>
  <PresentationFormat>Widescreen</PresentationFormat>
  <Paragraphs>35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Balloonist SF</vt:lpstr>
      <vt:lpstr>Calibri</vt:lpstr>
      <vt:lpstr>Calibri Light</vt:lpstr>
      <vt:lpstr>Times New Roman</vt:lpstr>
      <vt:lpstr>Office Theme</vt:lpstr>
      <vt:lpstr>What can you remember about wind energy?</vt:lpstr>
      <vt:lpstr>If we were to build a wind turbine at school, where would be the best place and why?</vt:lpstr>
      <vt:lpstr>We are learning to build and anemometer and record and compare wind speeds</vt:lpstr>
      <vt:lpstr>What is their job?</vt:lpstr>
      <vt:lpstr>An anemometer is used to measure how powerful the wind is in certain areas. They measure wind speed and explore weather patterns as well as ensuring wind farms are built in sufficient areas. </vt:lpstr>
      <vt:lpstr>We are building An anemometer to compare wind speeds on WORTHING SEAFRONT.</vt:lpstr>
      <vt:lpstr>You Will Need…</vt:lpstr>
      <vt:lpstr>First…</vt:lpstr>
      <vt:lpstr>Second…</vt:lpstr>
      <vt:lpstr>Then…</vt:lpstr>
      <vt:lpstr>After…</vt:lpstr>
      <vt:lpstr>Next…</vt:lpstr>
      <vt:lpstr>Finally…</vt:lpstr>
      <vt:lpstr>You should have successfully  made an anemometer!</vt:lpstr>
      <vt:lpstr>GO GO 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Our Wind Turbine</dc:title>
  <dc:creator>staff</dc:creator>
  <cp:lastModifiedBy>Georgia Rogers</cp:lastModifiedBy>
  <cp:revision>11</cp:revision>
  <dcterms:created xsi:type="dcterms:W3CDTF">2015-06-25T11:24:30Z</dcterms:created>
  <dcterms:modified xsi:type="dcterms:W3CDTF">2020-06-26T11:38:42Z</dcterms:modified>
</cp:coreProperties>
</file>