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6" r:id="rId2"/>
    <p:sldId id="274" r:id="rId3"/>
    <p:sldId id="263" r:id="rId4"/>
    <p:sldId id="264" r:id="rId5"/>
    <p:sldId id="291" r:id="rId6"/>
    <p:sldId id="292" r:id="rId7"/>
    <p:sldId id="293" r:id="rId8"/>
    <p:sldId id="294" r:id="rId9"/>
    <p:sldId id="295" r:id="rId10"/>
    <p:sldId id="296" r:id="rId11"/>
    <p:sldId id="297" r:id="rId12"/>
    <p:sldId id="298" r:id="rId13"/>
    <p:sldId id="299" r:id="rId14"/>
    <p:sldId id="302" r:id="rId15"/>
    <p:sldId id="303" r:id="rId16"/>
    <p:sldId id="283" r:id="rId17"/>
    <p:sldId id="267" r:id="rId18"/>
  </p:sldIdLst>
  <p:sldSz cx="9144000" cy="6858000" type="screen4x3"/>
  <p:notesSz cx="6858000" cy="9144000"/>
  <p:embeddedFontLst>
    <p:embeddedFont>
      <p:font typeface="Tuffy" panose="020B0603060100000000"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winkl" panose="020B0604020202020204" charset="0"/>
      <p:regular r:id="rId29"/>
      <p:bold r:id="rId30"/>
    </p:embeddedFont>
    <p:embeddedFont>
      <p:font typeface="Sassoon Infant Rg" panose="02000503030000020003" charset="0"/>
      <p:regular r:id="rId31"/>
      <p:bold r:id="rId32"/>
    </p:embeddedFont>
    <p:embeddedFont>
      <p:font typeface="Tuffy-TTF" panose="020B0603060100000000"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92"/>
    <a:srgbClr val="1E324F"/>
    <a:srgbClr val="3D4567"/>
    <a:srgbClr val="636974"/>
    <a:srgbClr val="EF864A"/>
    <a:srgbClr val="F08214"/>
    <a:srgbClr val="E94C14"/>
    <a:srgbClr val="EF8216"/>
    <a:srgbClr val="F0854A"/>
    <a:srgbClr val="AFD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31/03/2020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31/03/2020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4.jpeg"/><Relationship Id="rId7"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2D09-4AF4-4B12-B7B5-3D28CA8D2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Fabulous Forces | Lesson 1</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Fabulous 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BEECE-834C-4350-B300-7B11682012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96" b="27371"/>
          <a:stretch/>
        </p:blipFill>
        <p:spPr>
          <a:xfrm>
            <a:off x="755650" y="2037328"/>
            <a:ext cx="7632700" cy="4055497"/>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a16="http://schemas.microsoft.com/office/drawing/2014/main" id="{AF419D33-229C-4E20-BEBB-F52FC002A91C}"/>
              </a:ext>
            </a:extLst>
          </p:cNvPr>
          <p:cNvSpPr txBox="1"/>
          <p:nvPr/>
        </p:nvSpPr>
        <p:spPr>
          <a:xfrm>
            <a:off x="595742" y="1576641"/>
            <a:ext cx="7952514" cy="369332"/>
          </a:xfrm>
          <a:prstGeom prst="rect">
            <a:avLst/>
          </a:prstGeom>
          <a:noFill/>
        </p:spPr>
        <p:txBody>
          <a:bodyPr wrap="square" rtlCol="0">
            <a:spAutoFit/>
          </a:bodyPr>
          <a:lstStyle/>
          <a:p>
            <a:pPr>
              <a:lnSpc>
                <a:spcPct val="100000"/>
              </a:lnSpc>
              <a:spcBef>
                <a:spcPct val="0"/>
              </a:spcBef>
              <a:buFontTx/>
              <a:buNone/>
            </a:pPr>
            <a:r>
              <a:rPr lang="en-GB" altLang="en-US" dirty="0"/>
              <a:t>What forces do you think might be represented by the arrows in this image? </a:t>
            </a:r>
          </a:p>
        </p:txBody>
      </p:sp>
      <p:sp>
        <p:nvSpPr>
          <p:cNvPr id="9" name="Arrow: Right 8">
            <a:extLst>
              <a:ext uri="{FF2B5EF4-FFF2-40B4-BE49-F238E27FC236}">
                <a16:creationId xmlns:a16="http://schemas.microsoft.com/office/drawing/2014/main" id="{54F91C0A-40E3-4208-90BD-D1C49519E191}"/>
              </a:ext>
            </a:extLst>
          </p:cNvPr>
          <p:cNvSpPr/>
          <p:nvPr/>
        </p:nvSpPr>
        <p:spPr>
          <a:xfrm>
            <a:off x="2905614" y="5278097"/>
            <a:ext cx="1469877"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2DBB3215-2A14-4C1F-983D-E3DB3E80FD24}"/>
              </a:ext>
            </a:extLst>
          </p:cNvPr>
          <p:cNvSpPr txBox="1"/>
          <p:nvPr/>
        </p:nvSpPr>
        <p:spPr>
          <a:xfrm>
            <a:off x="2473235" y="5649840"/>
            <a:ext cx="2334634" cy="369332"/>
          </a:xfrm>
          <a:prstGeom prst="rect">
            <a:avLst/>
          </a:prstGeom>
          <a:noFill/>
        </p:spPr>
        <p:txBody>
          <a:bodyPr wrap="square" rtlCol="0">
            <a:spAutoFit/>
          </a:bodyPr>
          <a:lstStyle/>
          <a:p>
            <a:pPr algn="ctr">
              <a:buFont typeface="Arial" panose="020B0604020202020204" pitchFamily="34" charset="0"/>
              <a:buNone/>
            </a:pPr>
            <a:r>
              <a:rPr lang="en-GB" altLang="en-US" b="1" dirty="0"/>
              <a:t>man’s pushing force</a:t>
            </a:r>
          </a:p>
        </p:txBody>
      </p:sp>
      <p:sp>
        <p:nvSpPr>
          <p:cNvPr id="34" name="Arrow: Right 33">
            <a:extLst>
              <a:ext uri="{FF2B5EF4-FFF2-40B4-BE49-F238E27FC236}">
                <a16:creationId xmlns:a16="http://schemas.microsoft.com/office/drawing/2014/main" id="{4387E890-6980-4CEB-9016-4DA36226FA2E}"/>
              </a:ext>
            </a:extLst>
          </p:cNvPr>
          <p:cNvSpPr/>
          <p:nvPr/>
        </p:nvSpPr>
        <p:spPr>
          <a:xfrm rot="10800000">
            <a:off x="5363267" y="5278096"/>
            <a:ext cx="996903"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17D906D-B7D5-46FC-ADE6-1EDEEF75CF3F}"/>
              </a:ext>
            </a:extLst>
          </p:cNvPr>
          <p:cNvSpPr txBox="1"/>
          <p:nvPr/>
        </p:nvSpPr>
        <p:spPr>
          <a:xfrm>
            <a:off x="4872505" y="5649514"/>
            <a:ext cx="1978426" cy="369332"/>
          </a:xfrm>
          <a:prstGeom prst="rect">
            <a:avLst/>
          </a:prstGeom>
          <a:noFill/>
        </p:spPr>
        <p:txBody>
          <a:bodyPr wrap="square" rtlCol="0">
            <a:spAutoFit/>
          </a:bodyPr>
          <a:lstStyle/>
          <a:p>
            <a:pPr algn="ctr">
              <a:buFont typeface="Arial" panose="020B0604020202020204" pitchFamily="34" charset="0"/>
              <a:buNone/>
            </a:pPr>
            <a:r>
              <a:rPr lang="en-GB" altLang="en-US" b="1" dirty="0"/>
              <a:t>water resistance</a:t>
            </a:r>
          </a:p>
        </p:txBody>
      </p:sp>
    </p:spTree>
    <p:extLst>
      <p:ext uri="{BB962C8B-B14F-4D97-AF65-F5344CB8AC3E}">
        <p14:creationId xmlns:p14="http://schemas.microsoft.com/office/powerpoint/2010/main" val="42762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750"/>
                            </p:stCondLst>
                            <p:childTnLst>
                              <p:par>
                                <p:cTn id="12" presetID="22" presetClass="entr" presetSubtype="2"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p:bldP spid="34" grpId="0"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a16="http://schemas.microsoft.com/office/drawing/2014/main" id="{AF419D33-229C-4E20-BEBB-F52FC002A91C}"/>
              </a:ext>
            </a:extLst>
          </p:cNvPr>
          <p:cNvSpPr txBox="1"/>
          <p:nvPr/>
        </p:nvSpPr>
        <p:spPr>
          <a:xfrm>
            <a:off x="595742" y="1576641"/>
            <a:ext cx="7952514" cy="369332"/>
          </a:xfrm>
          <a:prstGeom prst="rect">
            <a:avLst/>
          </a:prstGeom>
          <a:noFill/>
        </p:spPr>
        <p:txBody>
          <a:bodyPr wrap="square" rtlCol="0">
            <a:spAutoFit/>
          </a:bodyPr>
          <a:lstStyle/>
          <a:p>
            <a:pPr>
              <a:lnSpc>
                <a:spcPct val="100000"/>
              </a:lnSpc>
              <a:spcBef>
                <a:spcPct val="0"/>
              </a:spcBef>
              <a:buFontTx/>
              <a:buNone/>
            </a:pPr>
            <a:r>
              <a:rPr lang="en-GB" altLang="en-US" dirty="0"/>
              <a:t>What forces do you think might be represented by the arrows in this image? </a:t>
            </a:r>
          </a:p>
        </p:txBody>
      </p:sp>
      <p:pic>
        <p:nvPicPr>
          <p:cNvPr id="4" name="Picture 3">
            <a:extLst>
              <a:ext uri="{FF2B5EF4-FFF2-40B4-BE49-F238E27FC236}">
                <a16:creationId xmlns:a16="http://schemas.microsoft.com/office/drawing/2014/main" id="{C608F1FD-4DA4-4539-8A38-BCEB6DCF42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4859"/>
          <a:stretch/>
        </p:blipFill>
        <p:spPr>
          <a:xfrm>
            <a:off x="755649" y="2037329"/>
            <a:ext cx="7632700" cy="4055496"/>
          </a:xfrm>
          <a:prstGeom prst="rect">
            <a:avLst/>
          </a:prstGeom>
        </p:spPr>
      </p:pic>
      <p:grpSp>
        <p:nvGrpSpPr>
          <p:cNvPr id="8" name="Group 7">
            <a:extLst>
              <a:ext uri="{FF2B5EF4-FFF2-40B4-BE49-F238E27FC236}">
                <a16:creationId xmlns:a16="http://schemas.microsoft.com/office/drawing/2014/main" id="{F442F752-F72C-4602-918A-DC133B2029C3}"/>
              </a:ext>
            </a:extLst>
          </p:cNvPr>
          <p:cNvGrpSpPr/>
          <p:nvPr/>
        </p:nvGrpSpPr>
        <p:grpSpPr>
          <a:xfrm>
            <a:off x="3971925" y="2655067"/>
            <a:ext cx="4238145" cy="2626292"/>
            <a:chOff x="3117253" y="2172664"/>
            <a:chExt cx="5016617" cy="3108695"/>
          </a:xfrm>
        </p:grpSpPr>
        <p:sp>
          <p:nvSpPr>
            <p:cNvPr id="7" name="Cloud 6">
              <a:extLst>
                <a:ext uri="{FF2B5EF4-FFF2-40B4-BE49-F238E27FC236}">
                  <a16:creationId xmlns:a16="http://schemas.microsoft.com/office/drawing/2014/main" id="{132B1F57-A654-4173-AE44-B1BB710F7DE6}"/>
                </a:ext>
              </a:extLst>
            </p:cNvPr>
            <p:cNvSpPr/>
            <p:nvPr/>
          </p:nvSpPr>
          <p:spPr>
            <a:xfrm>
              <a:off x="3117253" y="4899852"/>
              <a:ext cx="5016617" cy="381507"/>
            </a:xfrm>
            <a:prstGeom prst="cloud">
              <a:avLst/>
            </a:prstGeom>
            <a:solidFill>
              <a:srgbClr val="1E324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A0913E9-7BE3-407A-A7A6-7E244C82BE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54" r="9174" b="16779"/>
            <a:stretch/>
          </p:blipFill>
          <p:spPr>
            <a:xfrm>
              <a:off x="3481430" y="2172664"/>
              <a:ext cx="4563611" cy="2981068"/>
            </a:xfrm>
            <a:prstGeom prst="rect">
              <a:avLst/>
            </a:prstGeom>
          </p:spPr>
        </p:pic>
      </p:grpSp>
      <p:sp>
        <p:nvSpPr>
          <p:cNvPr id="26" name="Arrow: Right 25">
            <a:extLst>
              <a:ext uri="{FF2B5EF4-FFF2-40B4-BE49-F238E27FC236}">
                <a16:creationId xmlns:a16="http://schemas.microsoft.com/office/drawing/2014/main" id="{5F7C901B-8CD4-4197-8A2F-C8732CC9A3F8}"/>
              </a:ext>
            </a:extLst>
          </p:cNvPr>
          <p:cNvSpPr/>
          <p:nvPr/>
        </p:nvSpPr>
        <p:spPr>
          <a:xfrm rot="5400000">
            <a:off x="3047916" y="295231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473A88C-F33D-4C2B-A648-D5641CB181BA}"/>
              </a:ext>
            </a:extLst>
          </p:cNvPr>
          <p:cNvSpPr txBox="1"/>
          <p:nvPr/>
        </p:nvSpPr>
        <p:spPr>
          <a:xfrm>
            <a:off x="3039889" y="1973040"/>
            <a:ext cx="1638980" cy="400110"/>
          </a:xfrm>
          <a:prstGeom prst="rect">
            <a:avLst/>
          </a:prstGeom>
          <a:noFill/>
        </p:spPr>
        <p:txBody>
          <a:bodyPr wrap="square" rtlCol="0">
            <a:spAutoFit/>
          </a:bodyPr>
          <a:lstStyle/>
          <a:p>
            <a:pPr algn="ctr"/>
            <a:r>
              <a:rPr lang="en-GB" sz="2000" b="1" dirty="0"/>
              <a:t>gravity</a:t>
            </a:r>
          </a:p>
        </p:txBody>
      </p:sp>
      <p:sp>
        <p:nvSpPr>
          <p:cNvPr id="27" name="Arrow: Right 26">
            <a:extLst>
              <a:ext uri="{FF2B5EF4-FFF2-40B4-BE49-F238E27FC236}">
                <a16:creationId xmlns:a16="http://schemas.microsoft.com/office/drawing/2014/main" id="{30F04753-620A-4AD4-BFFD-CF034A21DFF3}"/>
              </a:ext>
            </a:extLst>
          </p:cNvPr>
          <p:cNvSpPr/>
          <p:nvPr/>
        </p:nvSpPr>
        <p:spPr>
          <a:xfrm rot="16200000">
            <a:off x="3047919" y="4641197"/>
            <a:ext cx="1622925"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CFAD914-E4A9-441E-B129-6321844BB2B5}"/>
              </a:ext>
            </a:extLst>
          </p:cNvPr>
          <p:cNvSpPr txBox="1"/>
          <p:nvPr/>
        </p:nvSpPr>
        <p:spPr>
          <a:xfrm>
            <a:off x="3040713" y="5662112"/>
            <a:ext cx="1638980" cy="400110"/>
          </a:xfrm>
          <a:prstGeom prst="rect">
            <a:avLst/>
          </a:prstGeom>
          <a:noFill/>
        </p:spPr>
        <p:txBody>
          <a:bodyPr wrap="square" rtlCol="0">
            <a:spAutoFit/>
          </a:bodyPr>
          <a:lstStyle/>
          <a:p>
            <a:pPr algn="ctr"/>
            <a:r>
              <a:rPr lang="en-GB" sz="2000" b="1" dirty="0"/>
              <a:t>buoyancy</a:t>
            </a:r>
          </a:p>
        </p:txBody>
      </p:sp>
      <p:sp>
        <p:nvSpPr>
          <p:cNvPr id="30" name="Rectangle 29">
            <a:extLst>
              <a:ext uri="{FF2B5EF4-FFF2-40B4-BE49-F238E27FC236}">
                <a16:creationId xmlns:a16="http://schemas.microsoft.com/office/drawing/2014/main" id="{E666FD42-AA54-4969-8255-D94234F66CF9}"/>
              </a:ext>
            </a:extLst>
          </p:cNvPr>
          <p:cNvSpPr/>
          <p:nvPr/>
        </p:nvSpPr>
        <p:spPr>
          <a:xfrm>
            <a:off x="755650" y="2497314"/>
            <a:ext cx="2436639" cy="31103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ct val="0"/>
              </a:spcBef>
              <a:buFontTx/>
              <a:buNone/>
            </a:pPr>
            <a:r>
              <a:rPr lang="en-GB" altLang="en-US" dirty="0">
                <a:solidFill>
                  <a:schemeClr val="tx1"/>
                </a:solidFill>
              </a:rPr>
              <a:t>In this example, the boat doesn’t sink because there is a buoyant force (</a:t>
            </a:r>
            <a:r>
              <a:rPr lang="en-GB" altLang="en-US" dirty="0" err="1">
                <a:solidFill>
                  <a:schemeClr val="tx1"/>
                </a:solidFill>
              </a:rPr>
              <a:t>upthrust</a:t>
            </a:r>
            <a:r>
              <a:rPr lang="en-GB" altLang="en-US" dirty="0">
                <a:solidFill>
                  <a:schemeClr val="tx1"/>
                </a:solidFill>
              </a:rPr>
              <a:t>) created by the volume of water. It is the balance of the gravity and the buoyancy that keeps the boat floating.</a:t>
            </a:r>
          </a:p>
        </p:txBody>
      </p:sp>
    </p:spTree>
    <p:extLst>
      <p:ext uri="{BB962C8B-B14F-4D97-AF65-F5344CB8AC3E}">
        <p14:creationId xmlns:p14="http://schemas.microsoft.com/office/powerpoint/2010/main" val="41367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7" grpId="0" animBg="1"/>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Identifying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id="{643A329E-3415-435C-9581-2A6845A763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56" t="14461" r="12956" b="21975"/>
          <a:stretch/>
        </p:blipFill>
        <p:spPr>
          <a:xfrm>
            <a:off x="755650" y="1493638"/>
            <a:ext cx="7632700" cy="4599187"/>
          </a:xfrm>
          <a:prstGeom prst="rect">
            <a:avLst/>
          </a:prstGeom>
        </p:spPr>
      </p:pic>
      <p:pic>
        <p:nvPicPr>
          <p:cNvPr id="5" name="Picture 4">
            <a:extLst>
              <a:ext uri="{FF2B5EF4-FFF2-40B4-BE49-F238E27FC236}">
                <a16:creationId xmlns:a16="http://schemas.microsoft.com/office/drawing/2014/main" id="{F431F589-0DCA-48D6-9E86-B14682AA71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681" y="1736040"/>
            <a:ext cx="5438956" cy="3492246"/>
          </a:xfrm>
          <a:prstGeom prst="rect">
            <a:avLst/>
          </a:prstGeom>
        </p:spPr>
      </p:pic>
      <p:pic>
        <p:nvPicPr>
          <p:cNvPr id="7" name="Picture 6">
            <a:extLst>
              <a:ext uri="{FF2B5EF4-FFF2-40B4-BE49-F238E27FC236}">
                <a16:creationId xmlns:a16="http://schemas.microsoft.com/office/drawing/2014/main" id="{A18C0E76-F498-41A0-91BA-F1F38366613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456"/>
          <a:stretch/>
        </p:blipFill>
        <p:spPr>
          <a:xfrm flipH="1">
            <a:off x="5706134" y="1629174"/>
            <a:ext cx="3062177" cy="4471803"/>
          </a:xfrm>
          <a:prstGeom prst="rect">
            <a:avLst/>
          </a:prstGeom>
        </p:spPr>
      </p:pic>
      <p:sp>
        <p:nvSpPr>
          <p:cNvPr id="21" name="TextBox 20">
            <a:extLst>
              <a:ext uri="{FF2B5EF4-FFF2-40B4-BE49-F238E27FC236}">
                <a16:creationId xmlns:a16="http://schemas.microsoft.com/office/drawing/2014/main" id="{AEA1C2CA-16AC-4C77-A144-EA3F2D211827}"/>
              </a:ext>
            </a:extLst>
          </p:cNvPr>
          <p:cNvSpPr txBox="1"/>
          <p:nvPr/>
        </p:nvSpPr>
        <p:spPr>
          <a:xfrm>
            <a:off x="1592343" y="2008469"/>
            <a:ext cx="4071630" cy="2862322"/>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You are going to play a game to identify different types of forces!</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Each person has an Identifying Forces Bingo Board with pictures of different actions on.</a:t>
            </a:r>
          </a:p>
          <a:p>
            <a:pPr algn="ctr">
              <a:lnSpc>
                <a:spcPct val="100000"/>
              </a:lnSpc>
              <a:buFont typeface="Arial" panose="020B0604020202020204" pitchFamily="34" charset="0"/>
              <a:buNone/>
            </a:pPr>
            <a:endParaRPr lang="en-GB" altLang="en-US" dirty="0"/>
          </a:p>
          <a:p>
            <a:pPr algn="ctr"/>
            <a:r>
              <a:rPr lang="en-GB" altLang="en-US" dirty="0"/>
              <a:t>The actions have arrows to show the forces acting on the object pictured but some names of forces are missing.</a:t>
            </a:r>
          </a:p>
        </p:txBody>
      </p:sp>
      <p:sp>
        <p:nvSpPr>
          <p:cNvPr id="23" name="TextBox 22">
            <a:extLst>
              <a:ext uri="{FF2B5EF4-FFF2-40B4-BE49-F238E27FC236}">
                <a16:creationId xmlns:a16="http://schemas.microsoft.com/office/drawing/2014/main" id="{30AAB353-495B-4A83-9CC0-2694CEAC5DB2}"/>
              </a:ext>
            </a:extLst>
          </p:cNvPr>
          <p:cNvSpPr txBox="1"/>
          <p:nvPr/>
        </p:nvSpPr>
        <p:spPr>
          <a:xfrm>
            <a:off x="1347073" y="1869970"/>
            <a:ext cx="4562171" cy="3139321"/>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Your teacher will choose a Force Card and say the name of a force. </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If you have this force missing on one of your pictures, you can write the name of the force next to the correct arrow. You may be able to choose from more than one picture when writing the missing force.</a:t>
            </a:r>
          </a:p>
          <a:p>
            <a:pPr algn="ctr">
              <a:lnSpc>
                <a:spcPct val="100000"/>
              </a:lnSpc>
              <a:buFont typeface="Arial" panose="020B0604020202020204" pitchFamily="34" charset="0"/>
              <a:buNone/>
            </a:pPr>
            <a:endParaRPr lang="en-GB" altLang="en-US" dirty="0"/>
          </a:p>
          <a:p>
            <a:pPr algn="ctr">
              <a:lnSpc>
                <a:spcPct val="100000"/>
              </a:lnSpc>
              <a:buFont typeface="Arial" panose="020B0604020202020204" pitchFamily="34" charset="0"/>
              <a:buNone/>
            </a:pPr>
            <a:r>
              <a:rPr lang="en-GB" altLang="en-US" dirty="0"/>
              <a:t>When you have completed three pictures in a row, you should shout ‘Bingo!’.</a:t>
            </a:r>
          </a:p>
        </p:txBody>
      </p:sp>
    </p:spTree>
    <p:extLst>
      <p:ext uri="{BB962C8B-B14F-4D97-AF65-F5344CB8AC3E}">
        <p14:creationId xmlns:p14="http://schemas.microsoft.com/office/powerpoint/2010/main" val="14804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wipe(left)">
                                      <p:cBhvr>
                                        <p:cTn id="17" dur="500"/>
                                        <p:tgtEl>
                                          <p:spTgt spid="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21">
                                            <p:txEl>
                                              <p:pRg st="0" end="0"/>
                                            </p:txEl>
                                          </p:spTgt>
                                        </p:tgtEl>
                                      </p:cBhvr>
                                    </p:animEffect>
                                    <p:set>
                                      <p:cBhvr>
                                        <p:cTn id="22" dur="1" fill="hold">
                                          <p:stCondLst>
                                            <p:cond delay="499"/>
                                          </p:stCondLst>
                                        </p:cTn>
                                        <p:tgtEl>
                                          <p:spTgt spid="21">
                                            <p:txEl>
                                              <p:pRg st="0" end="0"/>
                                            </p:txEl>
                                          </p:spTgt>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21">
                                            <p:txEl>
                                              <p:pRg st="2" end="2"/>
                                            </p:txEl>
                                          </p:spTgt>
                                        </p:tgtEl>
                                      </p:cBhvr>
                                    </p:animEffect>
                                    <p:set>
                                      <p:cBhvr>
                                        <p:cTn id="25" dur="1" fill="hold">
                                          <p:stCondLst>
                                            <p:cond delay="499"/>
                                          </p:stCondLst>
                                        </p:cTn>
                                        <p:tgtEl>
                                          <p:spTgt spid="21">
                                            <p:txEl>
                                              <p:pRg st="2" end="2"/>
                                            </p:txEl>
                                          </p:spTgt>
                                        </p:tgtEl>
                                        <p:attrNameLst>
                                          <p:attrName>style.visibility</p:attrName>
                                        </p:attrNameLst>
                                      </p:cBhvr>
                                      <p:to>
                                        <p:strVal val="hidden"/>
                                      </p:to>
                                    </p:set>
                                  </p:childTnLst>
                                </p:cTn>
                              </p:par>
                              <p:par>
                                <p:cTn id="26" presetID="22" presetClass="exit" presetSubtype="2" fill="hold" grpId="0" nodeType="withEffect">
                                  <p:stCondLst>
                                    <p:cond delay="0"/>
                                  </p:stCondLst>
                                  <p:childTnLst>
                                    <p:animEffect transition="out" filter="wipe(right)">
                                      <p:cBhvr>
                                        <p:cTn id="27" dur="500"/>
                                        <p:tgtEl>
                                          <p:spTgt spid="21">
                                            <p:txEl>
                                              <p:pRg st="4" end="4"/>
                                            </p:txEl>
                                          </p:spTgt>
                                        </p:tgtEl>
                                      </p:cBhvr>
                                    </p:animEffect>
                                    <p:set>
                                      <p:cBhvr>
                                        <p:cTn id="28" dur="1" fill="hold">
                                          <p:stCondLst>
                                            <p:cond delay="499"/>
                                          </p:stCondLst>
                                        </p:cTn>
                                        <p:tgtEl>
                                          <p:spTgt spid="21">
                                            <p:txEl>
                                              <p:pRg st="4" end="4"/>
                                            </p:txEl>
                                          </p:spTgt>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Effect transition="in" filter="wipe(left)">
                                      <p:cBhvr>
                                        <p:cTn id="37" dur="500"/>
                                        <p:tgtEl>
                                          <p:spTgt spid="2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wipe(left)">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0CBEE-2039-4A64-9F22-6B2E4F265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4" y="1953799"/>
            <a:ext cx="5234729" cy="370072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B071688-95B6-41FF-9860-3EB9ADBF2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68" y="1953799"/>
            <a:ext cx="5234729" cy="370072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5E6FB04-E097-4C18-84C4-57687E6B8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053" y="1953799"/>
            <a:ext cx="5234729" cy="3700720"/>
          </a:xfrm>
          <a:prstGeom prst="rect">
            <a:avLst/>
          </a:prstGeom>
          <a:effectLst>
            <a:outerShdw blurRad="63500" sx="102000" sy="102000" algn="ctr" rotWithShape="0">
              <a:prstClr val="black">
                <a:alpha val="40000"/>
              </a:prstClr>
            </a:outerShdw>
          </a:effectLst>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Identifying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a:extLst>
              <a:ext uri="{FF2B5EF4-FFF2-40B4-BE49-F238E27FC236}">
                <a16:creationId xmlns:a16="http://schemas.microsoft.com/office/drawing/2014/main" id="{85DD666D-C014-4171-9906-687F4E0BE8CA}"/>
              </a:ext>
            </a:extLst>
          </p:cNvPr>
          <p:cNvSpPr/>
          <p:nvPr/>
        </p:nvSpPr>
        <p:spPr>
          <a:xfrm>
            <a:off x="444381" y="5076921"/>
            <a:ext cx="2382709" cy="10159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buFont typeface="Arial" panose="020B0604020202020204" pitchFamily="34" charset="0"/>
              <a:buNone/>
            </a:pPr>
            <a:r>
              <a:rPr lang="en-GB" altLang="en-US" dirty="0">
                <a:solidFill>
                  <a:schemeClr val="tx1"/>
                </a:solidFill>
              </a:rPr>
              <a:t>Which forces did you identify in the game? </a:t>
            </a:r>
            <a:endParaRPr lang="en-GB" altLang="en-US" dirty="0">
              <a:solidFill>
                <a:srgbClr val="FF0000"/>
              </a:solidFill>
            </a:endParaRPr>
          </a:p>
        </p:txBody>
      </p:sp>
    </p:spTree>
    <p:extLst>
      <p:ext uri="{BB962C8B-B14F-4D97-AF65-F5344CB8AC3E}">
        <p14:creationId xmlns:p14="http://schemas.microsoft.com/office/powerpoint/2010/main" val="269376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Forces in Action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a16="http://schemas.microsoft.com/office/drawing/2014/main" id="{C62210AF-EF0A-4ADC-A40D-48A2F7B1A29A}"/>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Complete the </a:t>
            </a:r>
            <a:r>
              <a:rPr lang="en-GB" altLang="en-US" b="1" dirty="0">
                <a:solidFill>
                  <a:schemeClr val="tx1"/>
                </a:solidFill>
              </a:rPr>
              <a:t>Forces in Action Activity Sheet</a:t>
            </a:r>
            <a:r>
              <a:rPr lang="en-GB" altLang="en-US" dirty="0">
                <a:solidFill>
                  <a:schemeClr val="tx1"/>
                </a:solidFill>
              </a:rPr>
              <a:t>. For each picture, name the forces acting on the objects and draw an arrow for each force to show the direction it is acting in. Then, draw your own examples of forces acting on objects, drawing arrows and labelling     the forces.</a:t>
            </a:r>
          </a:p>
        </p:txBody>
      </p:sp>
      <p:grpSp>
        <p:nvGrpSpPr>
          <p:cNvPr id="4" name="Group 3">
            <a:extLst>
              <a:ext uri="{FF2B5EF4-FFF2-40B4-BE49-F238E27FC236}">
                <a16:creationId xmlns:a16="http://schemas.microsoft.com/office/drawing/2014/main" id="{884BF1F7-4954-48DB-AE80-A4B0D9013C15}"/>
              </a:ext>
            </a:extLst>
          </p:cNvPr>
          <p:cNvGrpSpPr/>
          <p:nvPr/>
        </p:nvGrpSpPr>
        <p:grpSpPr>
          <a:xfrm>
            <a:off x="3708875" y="1589518"/>
            <a:ext cx="4679474" cy="4503308"/>
            <a:chOff x="3708875" y="1589518"/>
            <a:chExt cx="4679474" cy="4503308"/>
          </a:xfrm>
        </p:grpSpPr>
        <p:sp>
          <p:nvSpPr>
            <p:cNvPr id="2" name="Rectangle 1">
              <a:extLst>
                <a:ext uri="{FF2B5EF4-FFF2-40B4-BE49-F238E27FC236}">
                  <a16:creationId xmlns:a16="http://schemas.microsoft.com/office/drawing/2014/main" id="{6EE90515-D2BC-4CCA-965F-723292944DA7}"/>
                </a:ext>
              </a:extLst>
            </p:cNvPr>
            <p:cNvSpPr/>
            <p:nvPr/>
          </p:nvSpPr>
          <p:spPr>
            <a:xfrm>
              <a:off x="3708875" y="1589518"/>
              <a:ext cx="4679474" cy="4503307"/>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FF8FBAF-B5EB-447F-A5FA-06BD606421DD}"/>
                </a:ext>
              </a:extLst>
            </p:cNvPr>
            <p:cNvPicPr>
              <a:picLocks noChangeAspect="1"/>
            </p:cNvPicPr>
            <p:nvPr/>
          </p:nvPicPr>
          <p:blipFill rotWithShape="1">
            <a:blip r:embed="rId9"/>
            <a:srcRect b="27849"/>
            <a:stretch/>
          </p:blipFill>
          <p:spPr>
            <a:xfrm>
              <a:off x="3863006" y="1672128"/>
              <a:ext cx="4371211" cy="4420698"/>
            </a:xfrm>
            <a:prstGeom prst="rect">
              <a:avLst/>
            </a:prstGeom>
          </p:spPr>
        </p:pic>
      </p:grpSp>
    </p:spTree>
    <p:extLst>
      <p:ext uri="{BB962C8B-B14F-4D97-AF65-F5344CB8AC3E}">
        <p14:creationId xmlns:p14="http://schemas.microsoft.com/office/powerpoint/2010/main" val="352764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Forces Examples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a:extLst>
              <a:ext uri="{FF2B5EF4-FFF2-40B4-BE49-F238E27FC236}">
                <a16:creationId xmlns:a16="http://schemas.microsoft.com/office/drawing/2014/main" id="{C62210AF-EF0A-4ADC-A40D-48A2F7B1A29A}"/>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buFont typeface="Arial" panose="020B0604020202020204" pitchFamily="34" charset="0"/>
              <a:buNone/>
            </a:pPr>
            <a:r>
              <a:rPr lang="en-GB" altLang="en-US" dirty="0">
                <a:solidFill>
                  <a:schemeClr val="tx1"/>
                </a:solidFill>
              </a:rPr>
              <a:t>Share your own examples of forces acting on objects with a partner.</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Can you identify some different kinds of forces and talk about how these forces act on objects?</a:t>
            </a:r>
          </a:p>
        </p:txBody>
      </p:sp>
      <p:grpSp>
        <p:nvGrpSpPr>
          <p:cNvPr id="5" name="Group 4">
            <a:extLst>
              <a:ext uri="{FF2B5EF4-FFF2-40B4-BE49-F238E27FC236}">
                <a16:creationId xmlns:a16="http://schemas.microsoft.com/office/drawing/2014/main" id="{27C72A69-C103-4F38-977A-426829A1E0A6}"/>
              </a:ext>
            </a:extLst>
          </p:cNvPr>
          <p:cNvGrpSpPr/>
          <p:nvPr/>
        </p:nvGrpSpPr>
        <p:grpSpPr>
          <a:xfrm>
            <a:off x="3708875" y="1589518"/>
            <a:ext cx="4679474" cy="4503307"/>
            <a:chOff x="3708875" y="1589518"/>
            <a:chExt cx="4679474" cy="4503307"/>
          </a:xfrm>
        </p:grpSpPr>
        <p:sp>
          <p:nvSpPr>
            <p:cNvPr id="2" name="Rectangle 1">
              <a:extLst>
                <a:ext uri="{FF2B5EF4-FFF2-40B4-BE49-F238E27FC236}">
                  <a16:creationId xmlns:a16="http://schemas.microsoft.com/office/drawing/2014/main" id="{6EE90515-D2BC-4CCA-965F-723292944DA7}"/>
                </a:ext>
              </a:extLst>
            </p:cNvPr>
            <p:cNvSpPr/>
            <p:nvPr/>
          </p:nvSpPr>
          <p:spPr>
            <a:xfrm>
              <a:off x="3708875" y="1589518"/>
              <a:ext cx="4679474" cy="4503307"/>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7C21BF2-B6A1-4E07-885D-E69708AD4664}"/>
                </a:ext>
              </a:extLst>
            </p:cNvPr>
            <p:cNvPicPr>
              <a:picLocks noChangeAspect="1"/>
            </p:cNvPicPr>
            <p:nvPr/>
          </p:nvPicPr>
          <p:blipFill rotWithShape="1">
            <a:blip r:embed="rId9"/>
            <a:srcRect t="7339"/>
            <a:stretch/>
          </p:blipFill>
          <p:spPr>
            <a:xfrm>
              <a:off x="3859958" y="1589518"/>
              <a:ext cx="4377307" cy="4378055"/>
            </a:xfrm>
            <a:prstGeom prst="rect">
              <a:avLst/>
            </a:prstGeom>
          </p:spPr>
        </p:pic>
      </p:grpSp>
    </p:spTree>
    <p:extLst>
      <p:ext uri="{BB962C8B-B14F-4D97-AF65-F5344CB8AC3E}">
        <p14:creationId xmlns:p14="http://schemas.microsoft.com/office/powerpoint/2010/main" val="10742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3" name="Content Placeholder 15">
            <a:extLst>
              <a:ext uri="{FF2B5EF4-FFF2-40B4-BE49-F238E27FC236}">
                <a16:creationId xmlns:a16="http://schemas.microsoft.com/office/drawing/2014/main" id="{F331F062-41EB-4F98-B964-A2DAF0DAE6EA}"/>
              </a:ext>
            </a:extLst>
          </p:cNvPr>
          <p:cNvSpPr>
            <a:spLocks noGrp="1"/>
          </p:cNvSpPr>
          <p:nvPr>
            <p:ph idx="1"/>
          </p:nvPr>
        </p:nvSpPr>
        <p:spPr>
          <a:xfrm>
            <a:off x="628650" y="1127760"/>
            <a:ext cx="7886700" cy="1409700"/>
          </a:xfrm>
        </p:spPr>
        <p:txBody>
          <a:bodyPr>
            <a:normAutofit/>
          </a:bodyPr>
          <a:lstStyle/>
          <a:p>
            <a:r>
              <a:rPr lang="en-GB" altLang="en-US" dirty="0"/>
              <a:t>To identify forces acting on objects.</a:t>
            </a:r>
            <a:endParaRPr lang="en-GB" dirty="0"/>
          </a:p>
        </p:txBody>
      </p:sp>
      <p:sp>
        <p:nvSpPr>
          <p:cNvPr id="14" name="Content Placeholder 15">
            <a:extLst>
              <a:ext uri="{FF2B5EF4-FFF2-40B4-BE49-F238E27FC236}">
                <a16:creationId xmlns:a16="http://schemas.microsoft.com/office/drawing/2014/main" id="{5745A54B-A1F4-45B7-9406-40EECAD27C99}"/>
              </a:ext>
            </a:extLst>
          </p:cNvPr>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0"/>
              </a:rPr>
              <a:t>I can identify forces as pushes and pulls.</a:t>
            </a:r>
          </a:p>
          <a:p>
            <a:r>
              <a:rPr lang="en-GB" altLang="en-US" dirty="0">
                <a:latin typeface="Twinkl" pitchFamily="2" charset="0"/>
              </a:rPr>
              <a:t>I can identify and explain the different forces acting on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altLang="en-US" dirty="0"/>
              <a:t>To identify forces acting on objects.</a:t>
            </a:r>
            <a:endParaRPr lang="en-GB" dirty="0">
              <a:latin typeface="Twinkl" pitchFamily="50" charset="0"/>
            </a:endParaRP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Twinkl" pitchFamily="2" charset="0"/>
              </a:rPr>
              <a:t>I can identify forces as pushes and pulls.</a:t>
            </a:r>
          </a:p>
          <a:p>
            <a:r>
              <a:rPr lang="en-GB" altLang="en-US" dirty="0">
                <a:latin typeface="Twinkl" pitchFamily="2" charset="0"/>
              </a:rPr>
              <a:t>I can identify and explain the different forces acting on objects.</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a16="http://schemas.microsoft.com/office/drawing/2014/main" id="{AF419D33-229C-4E20-BEBB-F52FC002A91C}"/>
              </a:ext>
            </a:extLst>
          </p:cNvPr>
          <p:cNvSpPr txBox="1"/>
          <p:nvPr/>
        </p:nvSpPr>
        <p:spPr>
          <a:xfrm>
            <a:off x="755650" y="1577130"/>
            <a:ext cx="7632700" cy="1200329"/>
          </a:xfrm>
          <a:prstGeom prst="rect">
            <a:avLst/>
          </a:prstGeom>
          <a:noFill/>
        </p:spPr>
        <p:txBody>
          <a:bodyPr wrap="square" rtlCol="0">
            <a:spAutoFit/>
          </a:bodyPr>
          <a:lstStyle/>
          <a:p>
            <a:pPr>
              <a:buFont typeface="Arial" panose="020B0604020202020204" pitchFamily="34" charset="0"/>
              <a:buNone/>
            </a:pPr>
            <a:r>
              <a:rPr lang="en-GB" altLang="en-US" dirty="0"/>
              <a:t>Forces are often referred to as </a:t>
            </a:r>
            <a:r>
              <a:rPr lang="en-GB" altLang="en-US" b="1" dirty="0"/>
              <a:t>pushes</a:t>
            </a:r>
            <a:r>
              <a:rPr lang="en-GB" altLang="en-US" dirty="0"/>
              <a:t> and </a:t>
            </a:r>
            <a:r>
              <a:rPr lang="en-GB" altLang="en-US" b="1" dirty="0"/>
              <a:t>pulls</a:t>
            </a:r>
            <a:r>
              <a:rPr lang="en-GB" altLang="en-US" dirty="0"/>
              <a:t>.</a:t>
            </a:r>
          </a:p>
          <a:p>
            <a:pPr>
              <a:buFont typeface="Arial" panose="020B0604020202020204" pitchFamily="34" charset="0"/>
              <a:buNone/>
            </a:pPr>
            <a:endParaRPr lang="en-GB" altLang="en-US" dirty="0"/>
          </a:p>
          <a:p>
            <a:pPr>
              <a:buFont typeface="Arial" panose="020B0604020202020204" pitchFamily="34" charset="0"/>
              <a:buNone/>
            </a:pPr>
            <a:r>
              <a:rPr lang="en-GB" altLang="en-US" dirty="0"/>
              <a:t>Look at the pictures below and talk to your partner about whether each picture shows an example of a pushing or pulling force.</a:t>
            </a:r>
          </a:p>
        </p:txBody>
      </p:sp>
      <p:grpSp>
        <p:nvGrpSpPr>
          <p:cNvPr id="40" name="Group 39">
            <a:extLst>
              <a:ext uri="{FF2B5EF4-FFF2-40B4-BE49-F238E27FC236}">
                <a16:creationId xmlns:a16="http://schemas.microsoft.com/office/drawing/2014/main" id="{FD732B2A-1403-4677-8075-8EB60E5EB378}"/>
              </a:ext>
            </a:extLst>
          </p:cNvPr>
          <p:cNvGrpSpPr/>
          <p:nvPr/>
        </p:nvGrpSpPr>
        <p:grpSpPr>
          <a:xfrm>
            <a:off x="604007" y="2975744"/>
            <a:ext cx="1946246" cy="3271706"/>
            <a:chOff x="604007" y="2975744"/>
            <a:chExt cx="1946246" cy="3271706"/>
          </a:xfrm>
        </p:grpSpPr>
        <p:sp>
          <p:nvSpPr>
            <p:cNvPr id="4" name="Rectangle 3">
              <a:extLst>
                <a:ext uri="{FF2B5EF4-FFF2-40B4-BE49-F238E27FC236}">
                  <a16:creationId xmlns:a16="http://schemas.microsoft.com/office/drawing/2014/main" id="{01DDE722-035D-4B9F-8FF4-1D0670AC56AA}"/>
                </a:ext>
              </a:extLst>
            </p:cNvPr>
            <p:cNvSpPr/>
            <p:nvPr/>
          </p:nvSpPr>
          <p:spPr>
            <a:xfrm>
              <a:off x="604007" y="2975744"/>
              <a:ext cx="1946246" cy="3271706"/>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3EA48AC7-9E15-48A2-BBA2-1D08532250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4671"/>
            <a:stretch/>
          </p:blipFill>
          <p:spPr>
            <a:xfrm>
              <a:off x="628778" y="3405429"/>
              <a:ext cx="1921475" cy="2842021"/>
            </a:xfrm>
            <a:prstGeom prst="rect">
              <a:avLst/>
            </a:prstGeom>
          </p:spPr>
        </p:pic>
        <p:pic>
          <p:nvPicPr>
            <p:cNvPr id="13" name="Picture 12">
              <a:extLst>
                <a:ext uri="{FF2B5EF4-FFF2-40B4-BE49-F238E27FC236}">
                  <a16:creationId xmlns:a16="http://schemas.microsoft.com/office/drawing/2014/main" id="{66240A88-7692-4AF0-B899-8503A010F1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01" y="4049784"/>
              <a:ext cx="262156" cy="262156"/>
            </a:xfrm>
            <a:prstGeom prst="rect">
              <a:avLst/>
            </a:prstGeom>
          </p:spPr>
        </p:pic>
      </p:grpSp>
      <p:grpSp>
        <p:nvGrpSpPr>
          <p:cNvPr id="41" name="Group 40">
            <a:extLst>
              <a:ext uri="{FF2B5EF4-FFF2-40B4-BE49-F238E27FC236}">
                <a16:creationId xmlns:a16="http://schemas.microsoft.com/office/drawing/2014/main" id="{71943A91-C0ED-498C-AA60-B4BAD43156CD}"/>
              </a:ext>
            </a:extLst>
          </p:cNvPr>
          <p:cNvGrpSpPr/>
          <p:nvPr/>
        </p:nvGrpSpPr>
        <p:grpSpPr>
          <a:xfrm>
            <a:off x="2600719" y="2975744"/>
            <a:ext cx="1946246" cy="3271706"/>
            <a:chOff x="2600719" y="2975744"/>
            <a:chExt cx="1946246" cy="3271706"/>
          </a:xfrm>
        </p:grpSpPr>
        <p:sp>
          <p:nvSpPr>
            <p:cNvPr id="31" name="Rectangle 30">
              <a:extLst>
                <a:ext uri="{FF2B5EF4-FFF2-40B4-BE49-F238E27FC236}">
                  <a16:creationId xmlns:a16="http://schemas.microsoft.com/office/drawing/2014/main" id="{C13D104B-AE6B-42B8-8E91-CCBE3A6320A0}"/>
                </a:ext>
              </a:extLst>
            </p:cNvPr>
            <p:cNvSpPr/>
            <p:nvPr/>
          </p:nvSpPr>
          <p:spPr>
            <a:xfrm>
              <a:off x="2600719" y="2975744"/>
              <a:ext cx="1946246" cy="3271706"/>
            </a:xfrm>
            <a:prstGeom prst="rect">
              <a:avLst/>
            </a:prstGeom>
            <a:solidFill>
              <a:srgbClr val="F08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A59089AF-881D-417F-9AF2-975680265E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4525"/>
            <a:stretch/>
          </p:blipFill>
          <p:spPr>
            <a:xfrm>
              <a:off x="2708384" y="3087149"/>
              <a:ext cx="1838186" cy="3160301"/>
            </a:xfrm>
            <a:prstGeom prst="rect">
              <a:avLst/>
            </a:prstGeom>
          </p:spPr>
        </p:pic>
      </p:grpSp>
      <p:grpSp>
        <p:nvGrpSpPr>
          <p:cNvPr id="42" name="Group 41">
            <a:extLst>
              <a:ext uri="{FF2B5EF4-FFF2-40B4-BE49-F238E27FC236}">
                <a16:creationId xmlns:a16="http://schemas.microsoft.com/office/drawing/2014/main" id="{82301C72-5A7D-4B3E-8D86-19FB2469D244}"/>
              </a:ext>
            </a:extLst>
          </p:cNvPr>
          <p:cNvGrpSpPr/>
          <p:nvPr/>
        </p:nvGrpSpPr>
        <p:grpSpPr>
          <a:xfrm>
            <a:off x="4597431" y="2975744"/>
            <a:ext cx="1946247" cy="3271706"/>
            <a:chOff x="4597431" y="2975744"/>
            <a:chExt cx="1946247" cy="3271706"/>
          </a:xfrm>
        </p:grpSpPr>
        <p:sp>
          <p:nvSpPr>
            <p:cNvPr id="33" name="Rectangle 32">
              <a:extLst>
                <a:ext uri="{FF2B5EF4-FFF2-40B4-BE49-F238E27FC236}">
                  <a16:creationId xmlns:a16="http://schemas.microsoft.com/office/drawing/2014/main" id="{893BD6E7-469F-4AD0-8BA7-50FC5CAF5882}"/>
                </a:ext>
              </a:extLst>
            </p:cNvPr>
            <p:cNvSpPr/>
            <p:nvPr/>
          </p:nvSpPr>
          <p:spPr>
            <a:xfrm>
              <a:off x="4597431" y="2975744"/>
              <a:ext cx="1946246" cy="3271706"/>
            </a:xfrm>
            <a:prstGeom prst="rect">
              <a:avLst/>
            </a:prstGeom>
            <a:solidFill>
              <a:srgbClr val="EF8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4DA79C58-F1CE-48E0-96C9-717CD50656C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3735" b="9869"/>
            <a:stretch/>
          </p:blipFill>
          <p:spPr>
            <a:xfrm>
              <a:off x="4654236" y="3084801"/>
              <a:ext cx="1889442" cy="3162649"/>
            </a:xfrm>
            <a:prstGeom prst="rect">
              <a:avLst/>
            </a:prstGeom>
          </p:spPr>
        </p:pic>
      </p:grpSp>
      <p:grpSp>
        <p:nvGrpSpPr>
          <p:cNvPr id="43" name="Group 42">
            <a:extLst>
              <a:ext uri="{FF2B5EF4-FFF2-40B4-BE49-F238E27FC236}">
                <a16:creationId xmlns:a16="http://schemas.microsoft.com/office/drawing/2014/main" id="{BC4E2431-917F-4FC5-ADB8-30931F119665}"/>
              </a:ext>
            </a:extLst>
          </p:cNvPr>
          <p:cNvGrpSpPr/>
          <p:nvPr/>
        </p:nvGrpSpPr>
        <p:grpSpPr>
          <a:xfrm>
            <a:off x="6594142" y="2975744"/>
            <a:ext cx="1946247" cy="3271706"/>
            <a:chOff x="6594142" y="2975744"/>
            <a:chExt cx="1946247" cy="3271706"/>
          </a:xfrm>
        </p:grpSpPr>
        <p:sp>
          <p:nvSpPr>
            <p:cNvPr id="35" name="Rectangle 34">
              <a:extLst>
                <a:ext uri="{FF2B5EF4-FFF2-40B4-BE49-F238E27FC236}">
                  <a16:creationId xmlns:a16="http://schemas.microsoft.com/office/drawing/2014/main" id="{179D74FD-1E5F-4AB7-95FC-7A2C3041DC26}"/>
                </a:ext>
              </a:extLst>
            </p:cNvPr>
            <p:cNvSpPr/>
            <p:nvPr/>
          </p:nvSpPr>
          <p:spPr>
            <a:xfrm>
              <a:off x="6594143" y="2975744"/>
              <a:ext cx="1946246" cy="3271706"/>
            </a:xfrm>
            <a:prstGeom prst="rect">
              <a:avLst/>
            </a:prstGeom>
            <a:solidFill>
              <a:srgbClr val="E94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20CA6171-2DCA-414A-A5DE-0DEEE6F7650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126" r="16552"/>
            <a:stretch/>
          </p:blipFill>
          <p:spPr>
            <a:xfrm>
              <a:off x="6594142" y="3743941"/>
              <a:ext cx="1945851" cy="2302745"/>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750"/>
                                        <p:tgtEl>
                                          <p:spTgt spid="40"/>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50"/>
                                        <p:tgtEl>
                                          <p:spTgt spid="42"/>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Forces affect the movement or shape of an object. They can make an object start to move, stop moving, move faster or move more slowly. They could also make an object change its shape or cause a moving object to change direction.</a:t>
            </a: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pic>
        <p:nvPicPr>
          <p:cNvPr id="9" name="Picture 8">
            <a:extLst>
              <a:ext uri="{FF2B5EF4-FFF2-40B4-BE49-F238E27FC236}">
                <a16:creationId xmlns:a16="http://schemas.microsoft.com/office/drawing/2014/main" id="{6E8C8010-FE0C-43AF-929C-252DE6D3E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128" y="2470191"/>
            <a:ext cx="2571944" cy="1698653"/>
          </a:xfrm>
          <a:prstGeom prst="rect">
            <a:avLst/>
          </a:prstGeom>
        </p:spPr>
      </p:pic>
      <p:sp>
        <p:nvSpPr>
          <p:cNvPr id="34" name="Rectangle 33">
            <a:extLst>
              <a:ext uri="{FF2B5EF4-FFF2-40B4-BE49-F238E27FC236}">
                <a16:creationId xmlns:a16="http://schemas.microsoft.com/office/drawing/2014/main" id="{6EF3C927-FDCA-4BCE-B08E-44EDFADDA67E}"/>
              </a:ext>
            </a:extLst>
          </p:cNvPr>
          <p:cNvSpPr/>
          <p:nvPr/>
        </p:nvSpPr>
        <p:spPr>
          <a:xfrm>
            <a:off x="5051755" y="5049517"/>
            <a:ext cx="3350704" cy="784462"/>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ysClr val="windowText" lastClr="000000"/>
                </a:solidFill>
              </a:rPr>
              <a:t>What is the name of the force pulling the skydivers down?</a:t>
            </a:r>
          </a:p>
        </p:txBody>
      </p:sp>
      <p:sp>
        <p:nvSpPr>
          <p:cNvPr id="10" name="Arrow: Down 9">
            <a:extLst>
              <a:ext uri="{FF2B5EF4-FFF2-40B4-BE49-F238E27FC236}">
                <a16:creationId xmlns:a16="http://schemas.microsoft.com/office/drawing/2014/main" id="{6556B9AA-B638-466F-81D3-DA27AE5F15F6}"/>
              </a:ext>
            </a:extLst>
          </p:cNvPr>
          <p:cNvSpPr/>
          <p:nvPr/>
        </p:nvSpPr>
        <p:spPr>
          <a:xfrm>
            <a:off x="4366901" y="1820255"/>
            <a:ext cx="752030" cy="2948300"/>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86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0" presetClass="path" presetSubtype="0" accel="5000" decel="5000" fill="hold" nodeType="withEffect">
                                  <p:stCondLst>
                                    <p:cond delay="0"/>
                                  </p:stCondLst>
                                  <p:childTnLst>
                                    <p:animMotion origin="layout" path="M -0.00174 0.00416 L -0.00174 0.0044 L 0.00573 0.00046 C 0.00677 2.22222E-6 0.00763 -0.00023 0.0085 -0.00093 C 0.00954 -0.00162 0.01041 -0.00255 0.01128 -0.00324 C 0.01163 -0.00463 0.01319 -0.00672 0.01232 -0.00718 C 0.00382 -0.00972 0.00399 -0.00787 0.00104 -0.00209 C 0.00138 0.00162 0.00069 0.00578 0.00208 0.00926 C 0.00243 0.01041 0.00399 0.00856 0.00486 0.00787 C 0.0059 0.00717 0.00677 0.00625 0.00763 0.00532 L 0.00954 -0.00209 L 0.01041 -0.00579 C 0.00954 -0.01158 0.01007 -0.01875 0.00208 -0.00949 C 0.00104 -0.00857 0.00225 -0.00602 0.00295 -0.00463 C 0.00364 -0.00301 0.00486 -0.00209 0.00573 -0.00093 C 0.00642 0.00023 0.00694 0.00162 0.00763 0.00301 C 0.00781 0.00347 0.00885 0.01157 0.01041 0.01157 C 0.01145 0.01157 0.01111 0.00926 0.01128 0.00787 C 0.01111 0.00532 0.01215 0.00116 0.01041 0.00046 C 0.00625 -0.00139 -0.00695 0.00162 -0.00261 0.00162 C 0.0026 0.00162 0.00798 0.00092 0.01319 0.00046 C 0.01388 -0.00093 0.01562 -0.00209 0.0151 -0.00324 C 0.01388 -0.00602 0.00954 -0.00834 0.00954 -0.0081 C 0.00833 -0.00787 0.00625 -0.00857 0.00573 -0.00718 C 0.00434 -0.00347 0.00972 0.00509 0.01041 0.00671 L 0.01232 0.01041 C 0.01128 0.01134 0.01059 0.01273 0.00954 0.01296 C 0.0085 0.01319 0.00763 0.01227 0.00677 0.01157 C -0.00139 0.00694 0.00677 0.01088 0.00017 0.00787 C 0.00052 0.00671 0.00052 0.00509 0.00104 0.00416 C 0.00243 0.00185 0.00486 0.00116 0.00677 0.00046 C 0.00694 0.00162 0.00781 0.00278 0.00763 0.00416 C 0.00711 0.0081 0.0052 0.0081 0.00295 0.00926 C 0.00243 0.00787 0.00173 0.00671 0.00104 0.00532 C 0.00034 0.0037 0.00017 0.00185 -0.0007 0.00046 C -0.00157 -0.0007 -0.00261 -0.00116 -0.00348 -0.00209 C -0.00209 -0.00278 0.00347 -0.00602 0.00382 -0.00093 C 0.00416 0.00208 0.00017 0.00671 0.00017 0.00694 C 0.00052 0.00787 0.00017 0.01088 0.00104 0.01041 C 0.00243 0.00972 0.00329 0.00324 0.00382 0.00162 C 0.00746 -0.00695 0.01024 -0.00672 0.00382 -0.00463 C 0.00416 -0.00324 0.00399 -0.00162 0.00486 -0.00093 C 0.0059 0.00023 0.00746 -0.00047 0.0085 0.00046 C 0.01944 0.01065 0.01458 0.0081 0.01041 0.00671 C 0.00954 0.00578 0.00868 0.00486 0.00763 0.00416 C 0.00399 0.00162 0.00295 0.00324 -0.00174 0.00416 C -0.00122 0.00671 -0.00087 0.01111 0.00104 0.01296 C 0.00208 0.01389 0.00364 0.01366 0.00486 0.01412 C 0.00573 0.01458 0.00677 0.01504 0.00763 0.01551 C 0.00885 0.01504 0.01059 0.01551 0.01128 0.01412 C 0.01198 0.01296 0.00868 0.00694 0.0085 0.00671 C 0.00833 0.00509 0.00833 0.00324 0.00763 0.00162 C 0.0059 -0.00209 0.00468 -0.00209 0.00208 -0.00324 C 0.00138 -0.00301 -0.00348 -0.00116 -0.00348 0.00046 C -0.00348 0.00254 0.0026 0.00393 0.00295 0.00416 C 0.00416 0.00324 0.00555 0.00254 0.00677 0.00162 C 0.00798 0.00046 0.0092 -0.00093 0.01041 -0.00209 C 0.01128 -0.00301 0.01232 -0.00371 0.01319 -0.00463 C 0.01128 0.0081 0.01319 -0.00347 0.01128 0.00532 C 0.00902 0.01643 0.0118 0.00509 0.00954 0.01412 L 0.00763 0.00671 C 0.00729 0.00532 0.00694 0.00416 0.00677 0.00301 C 0.00642 0.00092 0.00607 -0.00116 0.00573 -0.00324 C 0.00555 -0.00509 0.00555 -0.00695 0.00486 -0.00834 C 0.00416 -0.00926 0.00295 -0.00926 0.00208 -0.00949 C 0.00138 -0.00834 0.00034 -0.00741 0.00017 -0.00579 C -0.00018 -0.00023 0.00086 0.00324 0.00208 0.00787 C 0.00833 0.00509 0.00677 0.00787 0.0085 0.00301 " pathEditMode="relative" rAng="0" ptsTypes="AAAAAAAAAAAAAAAAAAAAAAAAAAAAAAAAAAAAAAAAAAAAAAAAAAAAAAAAAAAAAAAAAAAA">
                                      <p:cBhvr>
                                        <p:cTn id="23" dur="25000" fill="hold"/>
                                        <p:tgtEl>
                                          <p:spTgt spid="9"/>
                                        </p:tgtEl>
                                        <p:attrNameLst>
                                          <p:attrName>ppt_x</p:attrName>
                                          <p:attrName>ppt_y</p:attrName>
                                        </p:attrNameLst>
                                      </p:cBhvr>
                                      <p:rCtr x="74700" y="-3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b="1" dirty="0">
                <a:solidFill>
                  <a:schemeClr val="tx1"/>
                </a:solidFill>
              </a:rPr>
              <a:t>Gravity</a:t>
            </a:r>
            <a:r>
              <a:rPr lang="en-GB" altLang="en-US" dirty="0">
                <a:solidFill>
                  <a:schemeClr val="tx1"/>
                </a:solidFill>
              </a:rPr>
              <a:t> is a </a:t>
            </a:r>
            <a:r>
              <a:rPr lang="en-GB" altLang="en-US" b="1" dirty="0">
                <a:solidFill>
                  <a:schemeClr val="tx1"/>
                </a:solidFill>
              </a:rPr>
              <a:t>pulling</a:t>
            </a:r>
            <a:r>
              <a:rPr lang="en-GB" altLang="en-US" dirty="0">
                <a:solidFill>
                  <a:schemeClr val="tx1"/>
                </a:solidFill>
              </a:rPr>
              <a:t> force exerted by the Earth. The gravitational force from the Earth pulls in a direction towards the centre of the Earth.</a:t>
            </a:r>
          </a:p>
          <a:p>
            <a:pPr algn="ctr">
              <a:buFont typeface="Arial" panose="020B0604020202020204" pitchFamily="34" charset="0"/>
              <a:buNone/>
            </a:pPr>
            <a:r>
              <a:rPr lang="en-GB" altLang="en-US" dirty="0">
                <a:solidFill>
                  <a:schemeClr val="tx1"/>
                </a:solidFill>
              </a:rPr>
              <a:t>Gravity is pulling the skydivers towards         the Earth.</a:t>
            </a:r>
          </a:p>
          <a:p>
            <a:pPr algn="ctr">
              <a:buFont typeface="Arial" panose="020B0604020202020204" pitchFamily="34" charset="0"/>
              <a:buNone/>
            </a:pPr>
            <a:endParaRPr lang="en-GB" altLang="en-US" dirty="0">
              <a:solidFill>
                <a:schemeClr val="tx1"/>
              </a:solidFill>
            </a:endParaRP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pic>
        <p:nvPicPr>
          <p:cNvPr id="9" name="Picture 8">
            <a:extLst>
              <a:ext uri="{FF2B5EF4-FFF2-40B4-BE49-F238E27FC236}">
                <a16:creationId xmlns:a16="http://schemas.microsoft.com/office/drawing/2014/main" id="{6E8C8010-FE0C-43AF-929C-252DE6D3E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128" y="3242779"/>
            <a:ext cx="2571944" cy="1698653"/>
          </a:xfrm>
          <a:prstGeom prst="rect">
            <a:avLst/>
          </a:prstGeom>
        </p:spPr>
      </p:pic>
      <p:sp>
        <p:nvSpPr>
          <p:cNvPr id="10" name="Arrow: Down 9">
            <a:extLst>
              <a:ext uri="{FF2B5EF4-FFF2-40B4-BE49-F238E27FC236}">
                <a16:creationId xmlns:a16="http://schemas.microsoft.com/office/drawing/2014/main" id="{6556B9AA-B638-466F-81D3-DA27AE5F15F6}"/>
              </a:ext>
            </a:extLst>
          </p:cNvPr>
          <p:cNvSpPr/>
          <p:nvPr/>
        </p:nvSpPr>
        <p:spPr>
          <a:xfrm>
            <a:off x="4299724" y="2885679"/>
            <a:ext cx="752030" cy="2948300"/>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6F47620-9753-4E08-A4C0-FD30F8AC8A07}"/>
              </a:ext>
            </a:extLst>
          </p:cNvPr>
          <p:cNvSpPr txBox="1"/>
          <p:nvPr/>
        </p:nvSpPr>
        <p:spPr>
          <a:xfrm>
            <a:off x="3718391" y="2119564"/>
            <a:ext cx="1922804" cy="646331"/>
          </a:xfrm>
          <a:prstGeom prst="rect">
            <a:avLst/>
          </a:prstGeom>
          <a:noFill/>
        </p:spPr>
        <p:txBody>
          <a:bodyPr wrap="square" rtlCol="0">
            <a:spAutoFit/>
          </a:bodyPr>
          <a:lstStyle/>
          <a:p>
            <a:pPr algn="ctr"/>
            <a:r>
              <a:rPr lang="en-GB" sz="3600" b="1" dirty="0"/>
              <a:t>gravity</a:t>
            </a:r>
          </a:p>
        </p:txBody>
      </p:sp>
    </p:spTree>
    <p:extLst>
      <p:ext uri="{BB962C8B-B14F-4D97-AF65-F5344CB8AC3E}">
        <p14:creationId xmlns:p14="http://schemas.microsoft.com/office/powerpoint/2010/main" val="41511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0" presetClass="path" presetSubtype="0" accel="5000" decel="5000" fill="hold" nodeType="withEffect">
                                  <p:stCondLst>
                                    <p:cond delay="0"/>
                                  </p:stCondLst>
                                  <p:childTnLst>
                                    <p:animMotion origin="layout" path="M -0.00174 0.00417 L -0.00174 0.0044 L 0.00573 0.00046 C 0.00677 7.40741E-7 0.00763 -0.00023 0.0085 -0.00093 C 0.00954 -0.00162 0.01041 -0.00255 0.01128 -0.00324 C 0.01163 -0.00463 0.01319 -0.00671 0.01232 -0.00718 C 0.00382 -0.00972 0.00399 -0.00787 0.00104 -0.00208 C 0.00138 0.00162 0.00069 0.00579 0.00208 0.00926 C 0.00243 0.01042 0.00399 0.00856 0.00486 0.00787 C 0.0059 0.00718 0.00677 0.00625 0.00763 0.00532 L 0.00954 -0.00208 L 0.01041 -0.00579 C 0.00954 -0.01157 0.01007 -0.01875 0.00208 -0.00949 C 0.00104 -0.00857 0.00225 -0.00602 0.00295 -0.00463 C 0.00364 -0.00301 0.00486 -0.00208 0.00573 -0.00093 C 0.00642 0.00023 0.00694 0.00162 0.00763 0.00301 C 0.00781 0.00347 0.00885 0.01157 0.01041 0.01157 C 0.01145 0.01157 0.01111 0.00926 0.01128 0.00787 C 0.01111 0.00532 0.01215 0.00116 0.01041 0.00046 C 0.00625 -0.00139 -0.00695 0.00162 -0.00261 0.00162 C 0.0026 0.00162 0.00798 0.00093 0.01319 0.00046 C 0.01388 -0.00093 0.01562 -0.00208 0.0151 -0.00324 C 0.01388 -0.00602 0.00954 -0.00833 0.00954 -0.0081 C 0.00833 -0.00787 0.00625 -0.00857 0.00573 -0.00718 C 0.00434 -0.00347 0.00972 0.00509 0.01041 0.00671 L 0.01232 0.01042 C 0.01128 0.01134 0.01059 0.01273 0.00954 0.01296 C 0.0085 0.01319 0.00763 0.01227 0.00677 0.01157 C -0.00139 0.00694 0.00677 0.01088 0.00017 0.00787 C 0.00052 0.00671 0.00052 0.00509 0.00104 0.00417 C 0.00243 0.00185 0.00486 0.00116 0.00677 0.00046 C 0.00694 0.00162 0.00781 0.00278 0.00763 0.00417 C 0.00711 0.0081 0.0052 0.0081 0.00295 0.00926 C 0.00243 0.00787 0.00173 0.00671 0.00104 0.00532 C 0.00034 0.0037 0.00017 0.00185 -0.0007 0.00046 C -0.00157 -0.0007 -0.00261 -0.00116 -0.00348 -0.00208 C -0.00209 -0.00278 0.00347 -0.00602 0.00382 -0.00093 C 0.00416 0.00208 0.00017 0.00671 0.00017 0.00694 C 0.00052 0.00787 0.00017 0.01088 0.00104 0.01042 C 0.00243 0.00972 0.00329 0.00324 0.00382 0.00162 C 0.00746 -0.00695 0.01024 -0.00671 0.00382 -0.00463 C 0.00416 -0.00324 0.00399 -0.00162 0.00486 -0.00093 C 0.0059 0.00023 0.00746 -0.00046 0.0085 0.00046 C 0.01944 0.01065 0.01458 0.0081 0.01041 0.00671 C 0.00954 0.00579 0.00868 0.00486 0.00763 0.00417 C 0.00399 0.00162 0.00295 0.00324 -0.00174 0.00417 C -0.00122 0.00671 -0.00087 0.01111 0.00104 0.01296 C 0.00208 0.01389 0.00364 0.01366 0.00486 0.01412 C 0.00573 0.01458 0.00677 0.01505 0.00763 0.01551 C 0.00885 0.01505 0.01059 0.01551 0.01128 0.01412 C 0.01198 0.01296 0.00868 0.00694 0.0085 0.00671 C 0.00833 0.00509 0.00833 0.00324 0.00763 0.00162 C 0.0059 -0.00208 0.00468 -0.00208 0.00208 -0.00324 C 0.00138 -0.00301 -0.00348 -0.00116 -0.00348 0.00046 C -0.00348 0.00255 0.0026 0.00393 0.00295 0.00417 C 0.00416 0.00324 0.00555 0.00255 0.00677 0.00162 C 0.00798 0.00046 0.0092 -0.00093 0.01041 -0.00208 C 0.01128 -0.00301 0.01232 -0.0037 0.01319 -0.00463 C 0.01128 0.0081 0.01319 -0.00347 0.01128 0.00532 C 0.00902 0.01643 0.0118 0.00509 0.00954 0.01412 L 0.00763 0.00671 C 0.00729 0.00532 0.00694 0.00417 0.00677 0.00301 C 0.00642 0.00093 0.00607 -0.00116 0.00573 -0.00324 C 0.00555 -0.00509 0.00555 -0.00695 0.00486 -0.00833 C 0.00416 -0.00926 0.00295 -0.00926 0.00208 -0.00949 C 0.00138 -0.00833 0.00034 -0.00741 0.00017 -0.00579 C -0.00018 -0.00023 0.00086 0.00324 0.00208 0.00787 C 0.00833 0.00509 0.00677 0.00787 0.0085 0.00301 " pathEditMode="relative" rAng="0" ptsTypes="AAAAAAAAAAAAAAAAAAAAAAAAAAAAAAAAAAAAAAAAAAAAAAAAAAAAAAAAAAAAAAAAAAAA">
                                      <p:cBhvr>
                                        <p:cTn id="23" dur="25000" fill="hold"/>
                                        <p:tgtEl>
                                          <p:spTgt spid="9"/>
                                        </p:tgtEl>
                                        <p:attrNameLst>
                                          <p:attrName>ppt_x</p:attrName>
                                          <p:attrName>ppt_y</p:attrName>
                                        </p:attrNameLst>
                                      </p:cBhvr>
                                      <p:rCtr x="74700" y="-34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chemeClr val="tx1"/>
                </a:solidFill>
              </a:rPr>
              <a:t>In this image, you can see that a force is slowing the skydivers down.</a:t>
            </a:r>
          </a:p>
          <a:p>
            <a:pPr algn="ctr">
              <a:buFont typeface="Arial" panose="020B0604020202020204" pitchFamily="34" charset="0"/>
              <a:buNone/>
            </a:pPr>
            <a:endParaRPr lang="en-GB" altLang="en-US" dirty="0">
              <a:solidFill>
                <a:schemeClr val="tx1"/>
              </a:solidFill>
            </a:endParaRPr>
          </a:p>
          <a:p>
            <a:pPr algn="ctr">
              <a:buFont typeface="Arial" panose="020B0604020202020204" pitchFamily="34" charset="0"/>
              <a:buNone/>
            </a:pPr>
            <a:r>
              <a:rPr lang="en-GB" altLang="en-US" dirty="0">
                <a:solidFill>
                  <a:schemeClr val="tx1"/>
                </a:solidFill>
              </a:rPr>
              <a:t>This force is pushing in the opposite direction to gravity. </a:t>
            </a:r>
          </a:p>
          <a:p>
            <a:pPr algn="ctr">
              <a:buFont typeface="Arial" panose="020B0604020202020204" pitchFamily="34" charset="0"/>
              <a:buNone/>
            </a:pPr>
            <a:endParaRPr lang="en-GB" altLang="en-US" dirty="0">
              <a:solidFill>
                <a:schemeClr val="tx1"/>
              </a:solidFill>
            </a:endParaRPr>
          </a:p>
          <a:p>
            <a:pPr algn="ctr">
              <a:buFont typeface="Arial" panose="020B0604020202020204" pitchFamily="34" charset="0"/>
              <a:buNone/>
            </a:pPr>
            <a:r>
              <a:rPr lang="en-GB" altLang="en-US" dirty="0">
                <a:solidFill>
                  <a:schemeClr val="tx1"/>
                </a:solidFill>
              </a:rPr>
              <a:t>Talk to your partner about what is happening in    this picture. </a:t>
            </a: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sp>
        <p:nvSpPr>
          <p:cNvPr id="10" name="Arrow: Down 9">
            <a:extLst>
              <a:ext uri="{FF2B5EF4-FFF2-40B4-BE49-F238E27FC236}">
                <a16:creationId xmlns:a16="http://schemas.microsoft.com/office/drawing/2014/main" id="{6556B9AA-B638-466F-81D3-DA27AE5F15F6}"/>
              </a:ext>
            </a:extLst>
          </p:cNvPr>
          <p:cNvSpPr/>
          <p:nvPr/>
        </p:nvSpPr>
        <p:spPr>
          <a:xfrm rot="10800000">
            <a:off x="4127616"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7C2F8E0C-A788-401B-8A68-9FE52232FE3B}"/>
              </a:ext>
            </a:extLst>
          </p:cNvPr>
          <p:cNvGrpSpPr/>
          <p:nvPr/>
        </p:nvGrpSpPr>
        <p:grpSpPr>
          <a:xfrm>
            <a:off x="5171360" y="1878681"/>
            <a:ext cx="3111492" cy="3990496"/>
            <a:chOff x="5171360" y="1793221"/>
            <a:chExt cx="3111492" cy="3990496"/>
          </a:xfrm>
        </p:grpSpPr>
        <p:pic>
          <p:nvPicPr>
            <p:cNvPr id="5" name="Picture 4">
              <a:extLst>
                <a:ext uri="{FF2B5EF4-FFF2-40B4-BE49-F238E27FC236}">
                  <a16:creationId xmlns:a16="http://schemas.microsoft.com/office/drawing/2014/main" id="{74DAAE58-938A-4040-AA41-AA870EDAE4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9" name="Picture 8">
              <a:extLst>
                <a:ext uri="{FF2B5EF4-FFF2-40B4-BE49-F238E27FC236}">
                  <a16:creationId xmlns:a16="http://schemas.microsoft.com/office/drawing/2014/main" id="{6E8C8010-FE0C-43AF-929C-252DE6D3E7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spTree>
    <p:extLst>
      <p:ext uri="{BB962C8B-B14F-4D97-AF65-F5344CB8AC3E}">
        <p14:creationId xmlns:p14="http://schemas.microsoft.com/office/powerpoint/2010/main" val="28433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0" presetClass="path" presetSubtype="0" accel="4000" decel="4000" fill="hold" nodeType="withEffect">
                                  <p:stCondLst>
                                    <p:cond delay="0"/>
                                  </p:stCondLst>
                                  <p:childTnLst>
                                    <p:animMotion origin="layout" path="M -0.0059 -0.02291 L -0.0059 -0.02268 C -0.00434 -0.01921 -0.00364 -0.01458 -0.00121 -0.01157 C -0.00052 -0.01064 -0.00017 -0.01412 -0.00034 -0.01527 C -0.00052 -0.01689 -0.00156 -0.01782 -0.00225 -0.01921 C -0.00382 -0.01875 -0.00538 -0.01782 -0.00694 -0.01782 C -0.00781 -0.01782 -0.00503 -0.01921 -0.00416 -0.01921 C -0.00295 -0.01875 -0.00225 -0.01736 -0.00121 -0.01666 C -0.00069 -0.01782 -0.00052 -0.02037 0.00052 -0.02037 C 0.00157 -0.02037 0.00243 -0.01712 0.00157 -0.01666 C -0.00052 -0.01574 -0.00277 -0.01736 -0.00503 -0.01782 C -0.00538 -0.01944 -0.00694 -0.02152 -0.0059 -0.02291 C -0.0052 -0.02384 -0.0052 -0.01921 -0.00416 -0.01921 C -0.00208 -0.01875 0.00157 -0.02152 0.00157 -0.02129 C 0.00052 -0.02245 -0.00017 -0.02453 -0.00121 -0.02407 C -0.00659 -0.02175 -0.00191 -0.01458 -0.0059 -0.02291 C -0.00625 -0.02407 -0.00625 -0.02754 -0.00694 -0.02662 C -0.00902 -0.02384 -0.00711 -0.01527 -0.00694 -0.01296 C -0.00625 -0.01527 -0.0059 -0.01921 -0.00312 -0.01921 C -0.00208 -0.01921 -0.00121 -0.01736 -0.00034 -0.01666 C 0.00018 -0.01412 0.0007 -0.00671 0.00157 -0.00902 C 0.00157 -0.00949 0.00521 -0.01805 0.00434 -0.01921 C 0.00348 -0.02013 0.00243 -0.01736 0.00157 -0.01666 C 0.00052 -0.01736 -0.00052 -0.01805 -0.00121 -0.01921 C -0.00208 -0.02013 -0.00225 -0.02384 -0.00312 -0.02291 C -0.00468 -0.02129 -0.00434 -0.01782 -0.00503 -0.01527 L -0.0059 -0.01157 C -0.00625 -0.01296 -0.00694 -0.01412 -0.00694 -0.01527 C -0.00694 -0.01666 -0.00555 -0.01782 -0.0059 -0.01921 C -0.00642 -0.0206 -0.00781 -0.02083 -0.00868 -0.02152 C -0.00972 -0.02083 -0.01076 -0.02013 -0.01163 -0.01921 C -0.01319 -0.01689 -0.01475 -0.01342 -0.0125 -0.01041 C -0.01163 -0.00925 -0.01007 -0.00949 -0.00868 -0.00902 C -0.00451 -0.01759 -0.00573 -0.01365 -0.00416 -0.02037 C 0.00174 -0.01898 0.00122 -0.02129 0.00243 -0.01527 C 0.00243 -0.01504 0.00243 -0.01458 0.00243 -0.01412 " pathEditMode="relative" rAng="0" ptsTypes="AAAAAAAAAAAAAAAAAAAAAAAAAAAAAAAAAAAA">
                                      <p:cBhvr>
                                        <p:cTn id="20" dur="25000" fill="hold"/>
                                        <p:tgtEl>
                                          <p:spTgt spid="6"/>
                                        </p:tgtEl>
                                        <p:attrNameLst>
                                          <p:attrName>ppt_x</p:attrName>
                                          <p:attrName>ppt_y</p:attrName>
                                        </p:attrNameLst>
                                      </p:cBhvr>
                                      <p:rCtr x="12200" y="50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3" name="Rectangle 2">
            <a:extLst>
              <a:ext uri="{FF2B5EF4-FFF2-40B4-BE49-F238E27FC236}">
                <a16:creationId xmlns:a16="http://schemas.microsoft.com/office/drawing/2014/main" id="{D3BF435A-3FD8-44AE-BB6E-21E9C231B04D}"/>
              </a:ext>
            </a:extLst>
          </p:cNvPr>
          <p:cNvSpPr/>
          <p:nvPr/>
        </p:nvSpPr>
        <p:spPr>
          <a:xfrm>
            <a:off x="755650" y="1589518"/>
            <a:ext cx="2953225" cy="4503307"/>
          </a:xfrm>
          <a:prstGeom prst="rect">
            <a:avLst/>
          </a:prstGeom>
          <a:solidFill>
            <a:srgbClr val="EF8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tx1"/>
                </a:solidFill>
              </a:rPr>
              <a:t>Air resistance is the name of the force that is pushing up against the parachute. </a:t>
            </a:r>
          </a:p>
          <a:p>
            <a:pPr algn="ctr">
              <a:defRPr/>
            </a:pPr>
            <a:endParaRPr lang="en-GB" dirty="0">
              <a:solidFill>
                <a:schemeClr val="tx1"/>
              </a:solidFill>
            </a:endParaRPr>
          </a:p>
          <a:p>
            <a:pPr algn="ctr">
              <a:defRPr/>
            </a:pPr>
            <a:r>
              <a:rPr lang="en-GB" dirty="0">
                <a:solidFill>
                  <a:schemeClr val="tx1"/>
                </a:solidFill>
              </a:rPr>
              <a:t>Gravity is pulling the skydivers towards the ground. However, they are slowed down because a force (air resistance) pushes against the inside of the parachute and they descend more slowly. </a:t>
            </a:r>
          </a:p>
          <a:p>
            <a:pPr algn="ctr">
              <a:defRPr/>
            </a:pPr>
            <a:endParaRPr lang="en-GB" dirty="0">
              <a:solidFill>
                <a:schemeClr val="tx1"/>
              </a:solidFill>
            </a:endParaRPr>
          </a:p>
          <a:p>
            <a:pPr algn="ctr">
              <a:defRPr/>
            </a:pPr>
            <a:r>
              <a:rPr lang="en-GB" dirty="0">
                <a:solidFill>
                  <a:schemeClr val="tx1"/>
                </a:solidFill>
              </a:rPr>
              <a:t>Gravity and air resistance are </a:t>
            </a:r>
            <a:r>
              <a:rPr lang="en-GB" b="1" dirty="0">
                <a:solidFill>
                  <a:schemeClr val="tx1"/>
                </a:solidFill>
              </a:rPr>
              <a:t>opposing</a:t>
            </a:r>
            <a:r>
              <a:rPr lang="en-GB" dirty="0">
                <a:solidFill>
                  <a:schemeClr val="tx1"/>
                </a:solidFill>
              </a:rPr>
              <a:t> forces in   this situation. </a:t>
            </a:r>
          </a:p>
        </p:txBody>
      </p:sp>
      <p:pic>
        <p:nvPicPr>
          <p:cNvPr id="7" name="Picture 6">
            <a:extLst>
              <a:ext uri="{FF2B5EF4-FFF2-40B4-BE49-F238E27FC236}">
                <a16:creationId xmlns:a16="http://schemas.microsoft.com/office/drawing/2014/main" id="{B8AD8E2A-E70D-41A3-B2D7-2B911F20AC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01"/>
          <a:stretch/>
        </p:blipFill>
        <p:spPr>
          <a:xfrm>
            <a:off x="3708875" y="1589517"/>
            <a:ext cx="4693583" cy="4503307"/>
          </a:xfrm>
          <a:prstGeom prst="rect">
            <a:avLst/>
          </a:prstGeom>
        </p:spPr>
      </p:pic>
      <p:grpSp>
        <p:nvGrpSpPr>
          <p:cNvPr id="4" name="Group 3">
            <a:extLst>
              <a:ext uri="{FF2B5EF4-FFF2-40B4-BE49-F238E27FC236}">
                <a16:creationId xmlns:a16="http://schemas.microsoft.com/office/drawing/2014/main" id="{12F463C7-1067-4EEA-8D4C-8B66B2E23DFD}"/>
              </a:ext>
            </a:extLst>
          </p:cNvPr>
          <p:cNvGrpSpPr/>
          <p:nvPr/>
        </p:nvGrpSpPr>
        <p:grpSpPr>
          <a:xfrm>
            <a:off x="3685047" y="2705484"/>
            <a:ext cx="1638980" cy="1791788"/>
            <a:chOff x="3685047" y="2705484"/>
            <a:chExt cx="1638980" cy="1791788"/>
          </a:xfrm>
        </p:grpSpPr>
        <p:sp>
          <p:nvSpPr>
            <p:cNvPr id="2" name="TextBox 1">
              <a:extLst>
                <a:ext uri="{FF2B5EF4-FFF2-40B4-BE49-F238E27FC236}">
                  <a16:creationId xmlns:a16="http://schemas.microsoft.com/office/drawing/2014/main" id="{A6F47620-9753-4E08-A4C0-FD30F8AC8A07}"/>
                </a:ext>
              </a:extLst>
            </p:cNvPr>
            <p:cNvSpPr txBox="1"/>
            <p:nvPr/>
          </p:nvSpPr>
          <p:spPr>
            <a:xfrm>
              <a:off x="3685047" y="4127940"/>
              <a:ext cx="1638980" cy="369332"/>
            </a:xfrm>
            <a:prstGeom prst="rect">
              <a:avLst/>
            </a:prstGeom>
            <a:noFill/>
          </p:spPr>
          <p:txBody>
            <a:bodyPr wrap="square" rtlCol="0">
              <a:spAutoFit/>
            </a:bodyPr>
            <a:lstStyle/>
            <a:p>
              <a:pPr algn="ctr"/>
              <a:r>
                <a:rPr lang="en-GB" b="1" dirty="0"/>
                <a:t>air resistance</a:t>
              </a:r>
            </a:p>
          </p:txBody>
        </p:sp>
        <p:sp>
          <p:nvSpPr>
            <p:cNvPr id="21" name="Arrow: Down 20">
              <a:extLst>
                <a:ext uri="{FF2B5EF4-FFF2-40B4-BE49-F238E27FC236}">
                  <a16:creationId xmlns:a16="http://schemas.microsoft.com/office/drawing/2014/main" id="{864F5AB2-64EC-47F5-8325-0DA56A60AAB6}"/>
                </a:ext>
              </a:extLst>
            </p:cNvPr>
            <p:cNvSpPr/>
            <p:nvPr/>
          </p:nvSpPr>
          <p:spPr>
            <a:xfrm rot="10800000">
              <a:off x="4127616" y="2705484"/>
              <a:ext cx="752030" cy="1344002"/>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395E1DC7-ABD4-4694-B86C-CDBB80A3273B}"/>
              </a:ext>
            </a:extLst>
          </p:cNvPr>
          <p:cNvGrpSpPr/>
          <p:nvPr/>
        </p:nvGrpSpPr>
        <p:grpSpPr>
          <a:xfrm>
            <a:off x="5051754" y="2334754"/>
            <a:ext cx="2354139" cy="3019189"/>
            <a:chOff x="5171360" y="1793221"/>
            <a:chExt cx="3111492" cy="3990496"/>
          </a:xfrm>
        </p:grpSpPr>
        <p:pic>
          <p:nvPicPr>
            <p:cNvPr id="25" name="Picture 24">
              <a:extLst>
                <a:ext uri="{FF2B5EF4-FFF2-40B4-BE49-F238E27FC236}">
                  <a16:creationId xmlns:a16="http://schemas.microsoft.com/office/drawing/2014/main" id="{A80383DA-1CF1-49CC-B778-6D2B1A6CB5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177"/>
            <a:stretch/>
          </p:blipFill>
          <p:spPr>
            <a:xfrm>
              <a:off x="5171360" y="1793221"/>
              <a:ext cx="3111492" cy="3227684"/>
            </a:xfrm>
            <a:prstGeom prst="rect">
              <a:avLst/>
            </a:prstGeom>
          </p:spPr>
        </p:pic>
        <p:pic>
          <p:nvPicPr>
            <p:cNvPr id="26" name="Picture 25">
              <a:extLst>
                <a:ext uri="{FF2B5EF4-FFF2-40B4-BE49-F238E27FC236}">
                  <a16:creationId xmlns:a16="http://schemas.microsoft.com/office/drawing/2014/main" id="{C978A78B-0A19-48E9-AC54-CA0395942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5496" y="4889984"/>
              <a:ext cx="1353208" cy="893733"/>
            </a:xfrm>
            <a:prstGeom prst="rect">
              <a:avLst/>
            </a:prstGeom>
          </p:spPr>
        </p:pic>
      </p:grpSp>
      <p:grpSp>
        <p:nvGrpSpPr>
          <p:cNvPr id="5" name="Group 4">
            <a:extLst>
              <a:ext uri="{FF2B5EF4-FFF2-40B4-BE49-F238E27FC236}">
                <a16:creationId xmlns:a16="http://schemas.microsoft.com/office/drawing/2014/main" id="{C1E7178B-2D2F-4490-9A93-174389EC53A3}"/>
              </a:ext>
            </a:extLst>
          </p:cNvPr>
          <p:cNvGrpSpPr/>
          <p:nvPr/>
        </p:nvGrpSpPr>
        <p:grpSpPr>
          <a:xfrm>
            <a:off x="7312410" y="2705484"/>
            <a:ext cx="1023830" cy="2192386"/>
            <a:chOff x="7312410" y="2705484"/>
            <a:chExt cx="1023830" cy="2192386"/>
          </a:xfrm>
        </p:grpSpPr>
        <p:sp>
          <p:nvSpPr>
            <p:cNvPr id="27" name="Arrow: Down 26">
              <a:extLst>
                <a:ext uri="{FF2B5EF4-FFF2-40B4-BE49-F238E27FC236}">
                  <a16:creationId xmlns:a16="http://schemas.microsoft.com/office/drawing/2014/main" id="{CFD2047E-F59F-4E78-A307-1ABA0BC257D2}"/>
                </a:ext>
              </a:extLst>
            </p:cNvPr>
            <p:cNvSpPr/>
            <p:nvPr/>
          </p:nvSpPr>
          <p:spPr>
            <a:xfrm>
              <a:off x="7448310" y="2705484"/>
              <a:ext cx="752030" cy="1823054"/>
            </a:xfrm>
            <a:prstGeom prst="downArrow">
              <a:avLst/>
            </a:prstGeom>
            <a:solidFill>
              <a:srgbClr val="EF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8240EC26-678C-45AE-82B1-0996C95DA261}"/>
                </a:ext>
              </a:extLst>
            </p:cNvPr>
            <p:cNvSpPr txBox="1"/>
            <p:nvPr/>
          </p:nvSpPr>
          <p:spPr>
            <a:xfrm>
              <a:off x="7312410" y="4528538"/>
              <a:ext cx="1023830" cy="369332"/>
            </a:xfrm>
            <a:prstGeom prst="rect">
              <a:avLst/>
            </a:prstGeom>
            <a:noFill/>
          </p:spPr>
          <p:txBody>
            <a:bodyPr wrap="square" rtlCol="0">
              <a:spAutoFit/>
            </a:bodyPr>
            <a:lstStyle/>
            <a:p>
              <a:pPr algn="ctr"/>
              <a:r>
                <a:rPr lang="en-GB" b="1" dirty="0">
                  <a:solidFill>
                    <a:sysClr val="windowText" lastClr="000000"/>
                  </a:solidFill>
                </a:rPr>
                <a:t>gravity</a:t>
              </a:r>
            </a:p>
          </p:txBody>
        </p:sp>
      </p:grpSp>
    </p:spTree>
    <p:extLst>
      <p:ext uri="{BB962C8B-B14F-4D97-AF65-F5344CB8AC3E}">
        <p14:creationId xmlns:p14="http://schemas.microsoft.com/office/powerpoint/2010/main" val="21979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0" presetClass="path" presetSubtype="0" accel="4000" decel="4000" fill="hold" nodeType="withEffect">
                                  <p:stCondLst>
                                    <p:cond delay="0"/>
                                  </p:stCondLst>
                                  <p:childTnLst>
                                    <p:animMotion origin="layout" path="M -0.00591 -0.02292 L -0.00591 -0.02269 C -0.00434 -0.01921 -0.00365 -0.01459 -0.00122 -0.01158 C -0.00052 -0.01065 -0.00018 -0.01412 -0.00035 -0.01528 C -0.00052 -0.0169 -0.00157 -0.01783 -0.00226 -0.01921 C -0.00382 -0.01875 -0.00539 -0.01783 -0.00695 -0.01783 C -0.00782 -0.01783 -0.00504 -0.01921 -0.00417 -0.01921 C -0.00295 -0.01875 -0.00226 -0.01736 -0.00122 -0.01667 C -0.0007 -0.01783 -0.00052 -0.02037 0.00052 -0.02037 C 0.00156 -0.02037 0.00243 -0.01713 0.00156 -0.01667 C -0.00052 -0.01574 -0.00278 -0.01736 -0.00504 -0.01783 C -0.00539 -0.01945 -0.00695 -0.02153 -0.00591 -0.02292 C -0.00521 -0.02384 -0.00521 -0.01921 -0.00417 -0.01921 C -0.00209 -0.01875 0.00156 -0.02153 0.00156 -0.0213 C 0.00052 -0.02246 -0.00018 -0.02454 -0.00122 -0.02408 C -0.0066 -0.02176 -0.00191 -0.01459 -0.00591 -0.02292 C -0.00625 -0.02408 -0.00625 -0.02755 -0.00695 -0.02662 C -0.00903 -0.02384 -0.00712 -0.01528 -0.00695 -0.01296 C -0.00625 -0.01528 -0.00591 -0.01921 -0.00313 -0.01921 C -0.00209 -0.01921 -0.00122 -0.01736 -0.00035 -0.01667 C 0.00017 -0.01412 0.00069 -0.00671 0.00156 -0.00903 C 0.00156 -0.00949 0.0052 -0.01806 0.00434 -0.01921 C 0.00347 -0.02014 0.00243 -0.01736 0.00156 -0.01667 C 0.00052 -0.01736 -0.00052 -0.01806 -0.00122 -0.01921 C -0.00209 -0.02014 -0.00226 -0.02384 -0.00313 -0.02292 C -0.00469 -0.0213 -0.00434 -0.01783 -0.00504 -0.01528 L -0.00591 -0.01158 C -0.00625 -0.01296 -0.00695 -0.01412 -0.00695 -0.01528 C -0.00695 -0.01667 -0.00556 -0.01783 -0.00591 -0.01921 C -0.00643 -0.0206 -0.00782 -0.02084 -0.00868 -0.02153 C -0.00973 -0.02084 -0.01077 -0.02014 -0.01164 -0.01921 C -0.0132 -0.0169 -0.01476 -0.01343 -0.0125 -0.01042 C -0.01164 -0.00926 -0.01007 -0.00949 -0.00868 -0.00903 C -0.00452 -0.01759 -0.00573 -0.01366 -0.00417 -0.02037 C 0.00173 -0.01898 0.00121 -0.0213 0.00243 -0.01528 C 0.00243 -0.01505 0.00243 -0.01459 0.00243 -0.01412 " pathEditMode="relative" rAng="0" ptsTypes="AAAAAAAAAAAAAAAAAAAAAAAAAAAAAAAAAAAA">
                                      <p:cBhvr>
                                        <p:cTn id="17" dur="25000" fill="hold"/>
                                        <p:tgtEl>
                                          <p:spTgt spid="23"/>
                                        </p:tgtEl>
                                        <p:attrNameLst>
                                          <p:attrName>ppt_x</p:attrName>
                                          <p:attrName>ppt_y</p:attrName>
                                        </p:attrNameLst>
                                      </p:cBhvr>
                                      <p:rCtr x="12200" y="50900"/>
                                    </p:animMotion>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Are Forces?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64" name="Talking Partners">
            <a:extLst>
              <a:ext uri="{FF2B5EF4-FFF2-40B4-BE49-F238E27FC236}">
                <a16:creationId xmlns:a16="http://schemas.microsoft.com/office/drawing/2014/main" id="{5E6958AF-DE9B-4228-BDB3-4F9BC3AC8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286"/>
            <a:ext cx="864000" cy="864000"/>
          </a:xfrm>
          <a:prstGeom prst="rect">
            <a:avLst/>
          </a:prstGeom>
        </p:spPr>
      </p:pic>
      <p:sp>
        <p:nvSpPr>
          <p:cNvPr id="2" name="TextBox 1">
            <a:extLst>
              <a:ext uri="{FF2B5EF4-FFF2-40B4-BE49-F238E27FC236}">
                <a16:creationId xmlns:a16="http://schemas.microsoft.com/office/drawing/2014/main" id="{AF419D33-229C-4E20-BEBB-F52FC002A91C}"/>
              </a:ext>
            </a:extLst>
          </p:cNvPr>
          <p:cNvSpPr txBox="1"/>
          <p:nvPr/>
        </p:nvSpPr>
        <p:spPr>
          <a:xfrm>
            <a:off x="755650" y="1577130"/>
            <a:ext cx="7632700" cy="646331"/>
          </a:xfrm>
          <a:prstGeom prst="rect">
            <a:avLst/>
          </a:prstGeom>
          <a:noFill/>
        </p:spPr>
        <p:txBody>
          <a:bodyPr wrap="square" rtlCol="0">
            <a:spAutoFit/>
          </a:bodyPr>
          <a:lstStyle/>
          <a:p>
            <a:pPr>
              <a:buFont typeface="Arial" panose="020B0604020202020204" pitchFamily="34" charset="0"/>
              <a:buNone/>
            </a:pPr>
            <a:r>
              <a:rPr lang="en-GB" altLang="en-US" dirty="0"/>
              <a:t>As well as gravity and air resistance, there are other forces that can act on objects.</a:t>
            </a:r>
          </a:p>
        </p:txBody>
      </p:sp>
      <p:pic>
        <p:nvPicPr>
          <p:cNvPr id="5" name="Picture 4">
            <a:extLst>
              <a:ext uri="{FF2B5EF4-FFF2-40B4-BE49-F238E27FC236}">
                <a16:creationId xmlns:a16="http://schemas.microsoft.com/office/drawing/2014/main" id="{65B13CAD-1DA6-4691-9DAE-C3745549F5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904"/>
          <a:stretch/>
        </p:blipFill>
        <p:spPr>
          <a:xfrm>
            <a:off x="755650" y="2315305"/>
            <a:ext cx="7632700" cy="3777520"/>
          </a:xfrm>
          <a:prstGeom prst="rect">
            <a:avLst/>
          </a:prstGeom>
        </p:spPr>
      </p:pic>
      <p:sp>
        <p:nvSpPr>
          <p:cNvPr id="29" name="Rectangle 28">
            <a:extLst>
              <a:ext uri="{FF2B5EF4-FFF2-40B4-BE49-F238E27FC236}">
                <a16:creationId xmlns:a16="http://schemas.microsoft.com/office/drawing/2014/main" id="{B4634CD7-D8BE-402E-A9F5-D898B4127A3B}"/>
              </a:ext>
            </a:extLst>
          </p:cNvPr>
          <p:cNvSpPr/>
          <p:nvPr/>
        </p:nvSpPr>
        <p:spPr>
          <a:xfrm>
            <a:off x="5037645" y="4238717"/>
            <a:ext cx="3350704" cy="1015904"/>
          </a:xfrm>
          <a:prstGeom prst="rect">
            <a:avLst/>
          </a:prstGeom>
          <a:solidFill>
            <a:srgbClr val="F6B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What forces do you think might be represented by the arrows in this image? </a:t>
            </a:r>
          </a:p>
        </p:txBody>
      </p:sp>
      <p:pic>
        <p:nvPicPr>
          <p:cNvPr id="8" name="Picture 7">
            <a:extLst>
              <a:ext uri="{FF2B5EF4-FFF2-40B4-BE49-F238E27FC236}">
                <a16:creationId xmlns:a16="http://schemas.microsoft.com/office/drawing/2014/main" id="{C4C33E4F-ABC7-4B3E-80A7-792D5C7B8B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5083" y="2520688"/>
            <a:ext cx="2560800" cy="2571537"/>
          </a:xfrm>
          <a:prstGeom prst="rect">
            <a:avLst/>
          </a:prstGeom>
        </p:spPr>
      </p:pic>
      <p:sp>
        <p:nvSpPr>
          <p:cNvPr id="9" name="Arrow: Right 8">
            <a:extLst>
              <a:ext uri="{FF2B5EF4-FFF2-40B4-BE49-F238E27FC236}">
                <a16:creationId xmlns:a16="http://schemas.microsoft.com/office/drawing/2014/main" id="{54F91C0A-40E3-4208-90BD-D1C49519E191}"/>
              </a:ext>
            </a:extLst>
          </p:cNvPr>
          <p:cNvSpPr/>
          <p:nvPr/>
        </p:nvSpPr>
        <p:spPr>
          <a:xfrm>
            <a:off x="991312" y="5199718"/>
            <a:ext cx="1469877"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2DBB3215-2A14-4C1F-983D-E3DB3E80FD24}"/>
              </a:ext>
            </a:extLst>
          </p:cNvPr>
          <p:cNvSpPr txBox="1"/>
          <p:nvPr/>
        </p:nvSpPr>
        <p:spPr>
          <a:xfrm>
            <a:off x="927798" y="5437841"/>
            <a:ext cx="1705537" cy="646331"/>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cyclist’s driving force</a:t>
            </a:r>
          </a:p>
        </p:txBody>
      </p:sp>
      <p:sp>
        <p:nvSpPr>
          <p:cNvPr id="34" name="Arrow: Right 33">
            <a:extLst>
              <a:ext uri="{FF2B5EF4-FFF2-40B4-BE49-F238E27FC236}">
                <a16:creationId xmlns:a16="http://schemas.microsoft.com/office/drawing/2014/main" id="{4387E890-6980-4CEB-9016-4DA36226FA2E}"/>
              </a:ext>
            </a:extLst>
          </p:cNvPr>
          <p:cNvSpPr/>
          <p:nvPr/>
        </p:nvSpPr>
        <p:spPr>
          <a:xfrm rot="10800000">
            <a:off x="3160072" y="5199717"/>
            <a:ext cx="996359" cy="371743"/>
          </a:xfrm>
          <a:prstGeom prst="rightArrow">
            <a:avLst/>
          </a:prstGeom>
          <a:solidFill>
            <a:srgbClr val="F6BB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17D906D-B7D5-46FC-ADE6-1EDEEF75CF3F}"/>
              </a:ext>
            </a:extLst>
          </p:cNvPr>
          <p:cNvSpPr txBox="1"/>
          <p:nvPr/>
        </p:nvSpPr>
        <p:spPr>
          <a:xfrm>
            <a:off x="2805483" y="5576340"/>
            <a:ext cx="1705537" cy="369332"/>
          </a:xfrm>
          <a:prstGeom prst="rect">
            <a:avLst/>
          </a:prstGeom>
          <a:noFill/>
        </p:spPr>
        <p:txBody>
          <a:bodyPr wrap="square" rtlCol="0">
            <a:spAutoFit/>
          </a:bodyPr>
          <a:lstStyle/>
          <a:p>
            <a:pPr algn="ctr">
              <a:buFont typeface="Arial" panose="020B0604020202020204" pitchFamily="34" charset="0"/>
              <a:buNone/>
            </a:pPr>
            <a:r>
              <a:rPr lang="en-GB" altLang="en-US" b="1" dirty="0">
                <a:solidFill>
                  <a:schemeClr val="bg1"/>
                </a:solidFill>
              </a:rPr>
              <a:t>friction</a:t>
            </a:r>
          </a:p>
        </p:txBody>
      </p:sp>
    </p:spTree>
    <p:extLst>
      <p:ext uri="{BB962C8B-B14F-4D97-AF65-F5344CB8AC3E}">
        <p14:creationId xmlns:p14="http://schemas.microsoft.com/office/powerpoint/2010/main" val="42447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37" grpId="0"/>
      <p:bldP spid="34" grpId="0" animBg="1"/>
      <p:bldP spid="4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727</TotalTime>
  <Words>690</Words>
  <Application>Microsoft Office PowerPoint</Application>
  <PresentationFormat>On-screen Show (4:3)</PresentationFormat>
  <Paragraphs>76</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Tuffy</vt:lpstr>
      <vt:lpstr>Calibri</vt:lpstr>
      <vt:lpstr>Twinkl</vt:lpstr>
      <vt:lpstr>Sassoon Infant Rg</vt:lpstr>
      <vt:lpstr>Arial</vt:lpstr>
      <vt:lpstr>Tuffy-TTF</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Kelsey Larney</cp:lastModifiedBy>
  <cp:revision>162</cp:revision>
  <dcterms:created xsi:type="dcterms:W3CDTF">2019-03-20T11:43:57Z</dcterms:created>
  <dcterms:modified xsi:type="dcterms:W3CDTF">2020-03-31T11:18:08Z</dcterms:modified>
</cp:coreProperties>
</file>