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76" r:id="rId2"/>
    <p:sldId id="274" r:id="rId3"/>
    <p:sldId id="263" r:id="rId4"/>
    <p:sldId id="264" r:id="rId5"/>
    <p:sldId id="297" r:id="rId6"/>
    <p:sldId id="298" r:id="rId7"/>
    <p:sldId id="299" r:id="rId8"/>
    <p:sldId id="300" r:id="rId9"/>
    <p:sldId id="301" r:id="rId10"/>
    <p:sldId id="302" r:id="rId11"/>
    <p:sldId id="303" r:id="rId12"/>
    <p:sldId id="304" r:id="rId13"/>
    <p:sldId id="305" r:id="rId14"/>
    <p:sldId id="294" r:id="rId15"/>
    <p:sldId id="307" r:id="rId16"/>
    <p:sldId id="267" r:id="rId17"/>
  </p:sldIdLst>
  <p:sldSz cx="9144000" cy="6858000" type="screen4x3"/>
  <p:notesSz cx="6858000" cy="9144000"/>
  <p:embeddedFontLst>
    <p:embeddedFont>
      <p:font typeface="Tuffy-TTF" panose="020B0603060100000000" charset="0"/>
      <p:regular r:id="rId20"/>
      <p:bold r:id="rId21"/>
      <p:italic r:id="rId22"/>
      <p:boldItalic r:id="rId23"/>
    </p:embeddedFon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
      <p:font typeface="Tuffy" panose="020B0603060100000000" charset="0"/>
      <p:regular r:id="rId30"/>
      <p:bold r:id="rId31"/>
      <p:italic r:id="rId32"/>
      <p:boldItalic r:id="rId33"/>
    </p:embeddedFont>
    <p:embeddedFont>
      <p:font typeface="Sassoon Infant Rg" panose="02000503030000020003"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68" userDrawn="1">
          <p15:clr>
            <a:srgbClr val="A4A3A4"/>
          </p15:clr>
        </p15:guide>
        <p15:guide id="8" pos="476" userDrawn="1">
          <p15:clr>
            <a:srgbClr val="A4A3A4"/>
          </p15:clr>
        </p15:guide>
        <p15:guide id="9" orient="horz" pos="504" userDrawn="1">
          <p15:clr>
            <a:srgbClr val="A4A3A4"/>
          </p15:clr>
        </p15:guide>
        <p15:guide id="10" orient="horz" pos="1162"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64A"/>
    <a:srgbClr val="F7BB95"/>
    <a:srgbClr val="FFE001"/>
    <a:srgbClr val="2CB7BC"/>
    <a:srgbClr val="4DB1E3"/>
    <a:srgbClr val="18A0DB"/>
    <a:srgbClr val="32B3A2"/>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3" autoAdjust="0"/>
    <p:restoredTop sz="94660"/>
  </p:normalViewPr>
  <p:slideViewPr>
    <p:cSldViewPr snapToGrid="0" showGuides="1">
      <p:cViewPr varScale="1">
        <p:scale>
          <a:sx n="73" d="100"/>
          <a:sy n="73" d="100"/>
        </p:scale>
        <p:origin x="432" y="78"/>
      </p:cViewPr>
      <p:guideLst>
        <p:guide orient="horz" pos="2137"/>
        <p:guide pos="2880"/>
        <p:guide pos="363"/>
        <p:guide orient="horz" pos="3974"/>
        <p:guide pos="5420"/>
        <p:guide orient="horz" pos="368"/>
        <p:guide pos="476"/>
        <p:guide orient="horz" pos="504"/>
        <p:guide orient="horz" pos="1162"/>
        <p:guide pos="5284"/>
      </p:guideLst>
    </p:cSldViewPr>
  </p:slideViewPr>
  <p:notesTextViewPr>
    <p:cViewPr>
      <p:scale>
        <a:sx n="3" d="2"/>
        <a:sy n="3" d="2"/>
      </p:scale>
      <p:origin x="0" y="0"/>
    </p:cViewPr>
  </p:notesTextViewPr>
  <p:sorterViewPr>
    <p:cViewPr>
      <p:scale>
        <a:sx n="100" d="100"/>
        <a:sy n="100" d="100"/>
      </p:scale>
      <p:origin x="0" y="-552"/>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2D09-4AF4-4B12-B7B5-3D28CA8D2A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Air Resistance | Lesson 3</a:t>
            </a:r>
          </a:p>
        </p:txBody>
      </p:sp>
      <p:sp>
        <p:nvSpPr>
          <p:cNvPr id="17" name="Text Placeholder 16"/>
          <p:cNvSpPr>
            <a:spLocks noGrp="1"/>
          </p:cNvSpPr>
          <p:nvPr>
            <p:ph type="body" sz="quarter" idx="10"/>
          </p:nvPr>
        </p:nvSpPr>
        <p:spPr/>
        <p:txBody>
          <a:bodyPr/>
          <a:lstStyle/>
          <a:p>
            <a:r>
              <a:rPr lang="en-GB">
                <a:latin typeface="Tuffy-TTF" panose="020B0603060100000000" pitchFamily="34" charset="0"/>
                <a:cs typeface="Arial" panose="020B0604020202020204" pitchFamily="34" charset="0"/>
              </a:rPr>
              <a:t>Forces</a:t>
            </a:r>
            <a:endParaRPr lang="en-GB" dirty="0">
              <a:latin typeface="Tuffy-TTF" panose="020B0603060100000000" pitchFamily="34" charset="0"/>
              <a:cs typeface="Arial" panose="020B0604020202020204" pitchFamily="34" charset="0"/>
            </a:endParaRP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E270A-E3AD-47F0-9518-73508F6D4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97"/>
          <a:stretch/>
        </p:blipFill>
        <p:spPr>
          <a:xfrm>
            <a:off x="755648" y="1629175"/>
            <a:ext cx="7632700" cy="467955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Air Resistance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5" name="Picture 4">
            <a:extLst>
              <a:ext uri="{FF2B5EF4-FFF2-40B4-BE49-F238E27FC236}">
                <a16:creationId xmlns:a16="http://schemas.microsoft.com/office/drawing/2014/main" id="{7210A0BD-12CE-4C5C-973E-076E3FF0334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4661"/>
          <a:stretch/>
        </p:blipFill>
        <p:spPr>
          <a:xfrm>
            <a:off x="755650" y="4941116"/>
            <a:ext cx="7632700" cy="1367609"/>
          </a:xfrm>
          <a:prstGeom prst="rect">
            <a:avLst/>
          </a:prstGeom>
        </p:spPr>
      </p:pic>
      <p:pic>
        <p:nvPicPr>
          <p:cNvPr id="23" name="Picture 22">
            <a:extLst>
              <a:ext uri="{FF2B5EF4-FFF2-40B4-BE49-F238E27FC236}">
                <a16:creationId xmlns:a16="http://schemas.microsoft.com/office/drawing/2014/main" id="{E5D0D776-406A-44E4-8CB6-D733630105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9154" y="2194648"/>
            <a:ext cx="1681252" cy="1986335"/>
          </a:xfrm>
          <a:prstGeom prst="rect">
            <a:avLst/>
          </a:prstGeom>
        </p:spPr>
      </p:pic>
      <p:pic>
        <p:nvPicPr>
          <p:cNvPr id="10" name="Picture 9">
            <a:extLst>
              <a:ext uri="{FF2B5EF4-FFF2-40B4-BE49-F238E27FC236}">
                <a16:creationId xmlns:a16="http://schemas.microsoft.com/office/drawing/2014/main" id="{EF04052E-69BB-4676-A035-E2934E54E6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649" y="3070370"/>
            <a:ext cx="2869399" cy="2881430"/>
          </a:xfrm>
          <a:prstGeom prst="rect">
            <a:avLst/>
          </a:prstGeom>
        </p:spPr>
      </p:pic>
      <p:sp>
        <p:nvSpPr>
          <p:cNvPr id="16" name="Rectangle 15">
            <a:extLst>
              <a:ext uri="{FF2B5EF4-FFF2-40B4-BE49-F238E27FC236}">
                <a16:creationId xmlns:a16="http://schemas.microsoft.com/office/drawing/2014/main" id="{CABE5D97-206A-4A0F-B1EC-D56565D2D720}"/>
              </a:ext>
            </a:extLst>
          </p:cNvPr>
          <p:cNvSpPr/>
          <p:nvPr/>
        </p:nvSpPr>
        <p:spPr>
          <a:xfrm>
            <a:off x="755646" y="1901168"/>
            <a:ext cx="3388515" cy="100104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buFont typeface="Arial" panose="020B0604020202020204" pitchFamily="34" charset="0"/>
              <a:buNone/>
            </a:pPr>
            <a:r>
              <a:rPr lang="en-GB" altLang="en-US" dirty="0">
                <a:solidFill>
                  <a:schemeClr val="tx1"/>
                </a:solidFill>
              </a:rPr>
              <a:t>Air resistance can be a useful force, but it can also be unhelpful in certain situations.</a:t>
            </a:r>
          </a:p>
        </p:txBody>
      </p:sp>
      <p:sp>
        <p:nvSpPr>
          <p:cNvPr id="25" name="Rectangle 24">
            <a:extLst>
              <a:ext uri="{FF2B5EF4-FFF2-40B4-BE49-F238E27FC236}">
                <a16:creationId xmlns:a16="http://schemas.microsoft.com/office/drawing/2014/main" id="{749E2AD6-4815-46F1-B9B3-6340DFE3B5B1}"/>
              </a:ext>
            </a:extLst>
          </p:cNvPr>
          <p:cNvSpPr/>
          <p:nvPr/>
        </p:nvSpPr>
        <p:spPr>
          <a:xfrm>
            <a:off x="4311941" y="4741402"/>
            <a:ext cx="4080573" cy="135943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buFont typeface="Arial" panose="020B0604020202020204" pitchFamily="34" charset="0"/>
              <a:buNone/>
            </a:pPr>
            <a:r>
              <a:rPr lang="en-GB" altLang="en-US" dirty="0">
                <a:solidFill>
                  <a:schemeClr val="tx1"/>
                </a:solidFill>
              </a:rPr>
              <a:t>Look at the two diagrams below. Which one shows a </a:t>
            </a:r>
            <a:r>
              <a:rPr lang="en-GB" altLang="en-US" b="1" dirty="0">
                <a:solidFill>
                  <a:schemeClr val="tx1"/>
                </a:solidFill>
              </a:rPr>
              <a:t>useful</a:t>
            </a:r>
            <a:r>
              <a:rPr lang="en-GB" altLang="en-US" dirty="0">
                <a:solidFill>
                  <a:schemeClr val="tx1"/>
                </a:solidFill>
              </a:rPr>
              <a:t> effect of air resistance, and which one shows an </a:t>
            </a:r>
            <a:r>
              <a:rPr lang="en-GB" altLang="en-US" b="1" dirty="0">
                <a:solidFill>
                  <a:schemeClr val="tx1"/>
                </a:solidFill>
              </a:rPr>
              <a:t>unhelpful</a:t>
            </a:r>
            <a:r>
              <a:rPr lang="en-GB" altLang="en-US" dirty="0">
                <a:solidFill>
                  <a:schemeClr val="tx1"/>
                </a:solidFill>
              </a:rPr>
              <a:t> effect of air resistance?</a:t>
            </a:r>
          </a:p>
        </p:txBody>
      </p:sp>
      <p:sp>
        <p:nvSpPr>
          <p:cNvPr id="26" name="Arrow: Down 25">
            <a:extLst>
              <a:ext uri="{FF2B5EF4-FFF2-40B4-BE49-F238E27FC236}">
                <a16:creationId xmlns:a16="http://schemas.microsoft.com/office/drawing/2014/main" id="{7CA3E68B-D50C-44DE-8A27-D146C306D619}"/>
              </a:ext>
            </a:extLst>
          </p:cNvPr>
          <p:cNvSpPr/>
          <p:nvPr/>
        </p:nvSpPr>
        <p:spPr>
          <a:xfrm>
            <a:off x="7399090" y="2004066"/>
            <a:ext cx="251670" cy="146058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5F455F13-5EB8-45FD-A5CB-2F0C54F4C813}"/>
              </a:ext>
            </a:extLst>
          </p:cNvPr>
          <p:cNvSpPr/>
          <p:nvPr/>
        </p:nvSpPr>
        <p:spPr>
          <a:xfrm rot="10800000">
            <a:off x="7399090" y="3568075"/>
            <a:ext cx="251670" cy="77229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230521A2-44D8-4141-A2F5-82BB9402BE91}"/>
              </a:ext>
            </a:extLst>
          </p:cNvPr>
          <p:cNvSpPr txBox="1"/>
          <p:nvPr/>
        </p:nvSpPr>
        <p:spPr>
          <a:xfrm>
            <a:off x="6627302" y="1634734"/>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gravity</a:t>
            </a:r>
          </a:p>
        </p:txBody>
      </p:sp>
      <p:sp>
        <p:nvSpPr>
          <p:cNvPr id="29" name="TextBox 28">
            <a:extLst>
              <a:ext uri="{FF2B5EF4-FFF2-40B4-BE49-F238E27FC236}">
                <a16:creationId xmlns:a16="http://schemas.microsoft.com/office/drawing/2014/main" id="{BB00E3EB-A608-47B9-9085-688B56A86034}"/>
              </a:ext>
            </a:extLst>
          </p:cNvPr>
          <p:cNvSpPr txBox="1"/>
          <p:nvPr/>
        </p:nvSpPr>
        <p:spPr>
          <a:xfrm>
            <a:off x="6627302" y="4347860"/>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air resistance</a:t>
            </a:r>
          </a:p>
        </p:txBody>
      </p:sp>
      <p:sp>
        <p:nvSpPr>
          <p:cNvPr id="30" name="Arrow: Down 29">
            <a:extLst>
              <a:ext uri="{FF2B5EF4-FFF2-40B4-BE49-F238E27FC236}">
                <a16:creationId xmlns:a16="http://schemas.microsoft.com/office/drawing/2014/main" id="{63AC8831-9EA0-46CD-AB1D-E34F62BFF84A}"/>
              </a:ext>
            </a:extLst>
          </p:cNvPr>
          <p:cNvSpPr/>
          <p:nvPr/>
        </p:nvSpPr>
        <p:spPr>
          <a:xfrm rot="16200000">
            <a:off x="3108123" y="5473912"/>
            <a:ext cx="251670" cy="12667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E2CAD1B-62F1-4463-943B-029912750BC7}"/>
              </a:ext>
            </a:extLst>
          </p:cNvPr>
          <p:cNvSpPr txBox="1"/>
          <p:nvPr/>
        </p:nvSpPr>
        <p:spPr>
          <a:xfrm>
            <a:off x="889232" y="5914226"/>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driving force</a:t>
            </a:r>
          </a:p>
        </p:txBody>
      </p:sp>
      <p:sp>
        <p:nvSpPr>
          <p:cNvPr id="32" name="TextBox 31">
            <a:extLst>
              <a:ext uri="{FF2B5EF4-FFF2-40B4-BE49-F238E27FC236}">
                <a16:creationId xmlns:a16="http://schemas.microsoft.com/office/drawing/2014/main" id="{7EE8361B-2670-48F3-ACC0-6E0F400097C6}"/>
              </a:ext>
            </a:extLst>
          </p:cNvPr>
          <p:cNvSpPr txBox="1"/>
          <p:nvPr/>
        </p:nvSpPr>
        <p:spPr>
          <a:xfrm>
            <a:off x="3528778" y="3635300"/>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air resistance</a:t>
            </a:r>
          </a:p>
        </p:txBody>
      </p:sp>
      <p:sp>
        <p:nvSpPr>
          <p:cNvPr id="33" name="Arrow: Down 32">
            <a:extLst>
              <a:ext uri="{FF2B5EF4-FFF2-40B4-BE49-F238E27FC236}">
                <a16:creationId xmlns:a16="http://schemas.microsoft.com/office/drawing/2014/main" id="{64D1F10F-24A2-49A3-BF8A-BA08F02F6C3E}"/>
              </a:ext>
            </a:extLst>
          </p:cNvPr>
          <p:cNvSpPr/>
          <p:nvPr/>
        </p:nvSpPr>
        <p:spPr>
          <a:xfrm rot="5400000">
            <a:off x="3154447" y="3543317"/>
            <a:ext cx="251670" cy="55329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8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28" grpId="0"/>
      <p:bldP spid="29" grpId="0"/>
      <p:bldP spid="30" grpId="0" animBg="1"/>
      <p:bldP spid="31" grpId="0"/>
      <p:bldP spid="32"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E270A-E3AD-47F0-9518-73508F6D4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97"/>
          <a:stretch/>
        </p:blipFill>
        <p:spPr>
          <a:xfrm>
            <a:off x="755648" y="1629175"/>
            <a:ext cx="7632700" cy="467955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Air Resistance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5" name="Picture 4">
            <a:extLst>
              <a:ext uri="{FF2B5EF4-FFF2-40B4-BE49-F238E27FC236}">
                <a16:creationId xmlns:a16="http://schemas.microsoft.com/office/drawing/2014/main" id="{7210A0BD-12CE-4C5C-973E-076E3FF0334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4661"/>
          <a:stretch/>
        </p:blipFill>
        <p:spPr>
          <a:xfrm>
            <a:off x="755650" y="4941116"/>
            <a:ext cx="7632700" cy="1367609"/>
          </a:xfrm>
          <a:prstGeom prst="rect">
            <a:avLst/>
          </a:prstGeom>
        </p:spPr>
      </p:pic>
      <p:pic>
        <p:nvPicPr>
          <p:cNvPr id="23" name="Picture 22">
            <a:extLst>
              <a:ext uri="{FF2B5EF4-FFF2-40B4-BE49-F238E27FC236}">
                <a16:creationId xmlns:a16="http://schemas.microsoft.com/office/drawing/2014/main" id="{E5D0D776-406A-44E4-8CB6-D733630105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9154" y="2194648"/>
            <a:ext cx="1681252" cy="1986335"/>
          </a:xfrm>
          <a:prstGeom prst="rect">
            <a:avLst/>
          </a:prstGeom>
        </p:spPr>
      </p:pic>
      <p:pic>
        <p:nvPicPr>
          <p:cNvPr id="10" name="Picture 9">
            <a:extLst>
              <a:ext uri="{FF2B5EF4-FFF2-40B4-BE49-F238E27FC236}">
                <a16:creationId xmlns:a16="http://schemas.microsoft.com/office/drawing/2014/main" id="{EF04052E-69BB-4676-A035-E2934E54E6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649" y="3070370"/>
            <a:ext cx="2869399" cy="2881430"/>
          </a:xfrm>
          <a:prstGeom prst="rect">
            <a:avLst/>
          </a:prstGeom>
        </p:spPr>
      </p:pic>
      <p:sp>
        <p:nvSpPr>
          <p:cNvPr id="16" name="Rectangle 15">
            <a:extLst>
              <a:ext uri="{FF2B5EF4-FFF2-40B4-BE49-F238E27FC236}">
                <a16:creationId xmlns:a16="http://schemas.microsoft.com/office/drawing/2014/main" id="{CABE5D97-206A-4A0F-B1EC-D56565D2D720}"/>
              </a:ext>
            </a:extLst>
          </p:cNvPr>
          <p:cNvSpPr/>
          <p:nvPr/>
        </p:nvSpPr>
        <p:spPr>
          <a:xfrm>
            <a:off x="755646" y="1694575"/>
            <a:ext cx="4679310" cy="1291797"/>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buFont typeface="Arial" panose="020B0604020202020204" pitchFamily="34" charset="0"/>
              <a:buNone/>
            </a:pPr>
            <a:r>
              <a:rPr lang="en-GB" altLang="en-US" b="1" dirty="0">
                <a:solidFill>
                  <a:schemeClr val="tx1"/>
                </a:solidFill>
              </a:rPr>
              <a:t>Air resistance </a:t>
            </a:r>
            <a:r>
              <a:rPr lang="en-GB" altLang="en-US" dirty="0">
                <a:solidFill>
                  <a:schemeClr val="tx1"/>
                </a:solidFill>
              </a:rPr>
              <a:t>pushes up on the parachute, </a:t>
            </a:r>
            <a:r>
              <a:rPr lang="en-GB" altLang="en-US" b="1" dirty="0">
                <a:solidFill>
                  <a:schemeClr val="tx1"/>
                </a:solidFill>
              </a:rPr>
              <a:t>opposing</a:t>
            </a:r>
            <a:r>
              <a:rPr lang="en-GB" altLang="en-US" dirty="0">
                <a:solidFill>
                  <a:schemeClr val="tx1"/>
                </a:solidFill>
              </a:rPr>
              <a:t> the force of </a:t>
            </a:r>
            <a:r>
              <a:rPr lang="en-GB" altLang="en-US" b="1" dirty="0">
                <a:solidFill>
                  <a:schemeClr val="tx1"/>
                </a:solidFill>
              </a:rPr>
              <a:t>gravity</a:t>
            </a:r>
            <a:r>
              <a:rPr lang="en-GB" altLang="en-US" dirty="0">
                <a:solidFill>
                  <a:schemeClr val="tx1"/>
                </a:solidFill>
              </a:rPr>
              <a:t> and making the parachute and the person fall more slowly. This is a </a:t>
            </a:r>
            <a:r>
              <a:rPr lang="en-GB" altLang="en-US" b="1" dirty="0">
                <a:solidFill>
                  <a:schemeClr val="tx1"/>
                </a:solidFill>
              </a:rPr>
              <a:t>useful</a:t>
            </a:r>
            <a:r>
              <a:rPr lang="en-GB" altLang="en-US" dirty="0">
                <a:solidFill>
                  <a:schemeClr val="tx1"/>
                </a:solidFill>
              </a:rPr>
              <a:t> effect.</a:t>
            </a:r>
          </a:p>
        </p:txBody>
      </p:sp>
      <p:sp>
        <p:nvSpPr>
          <p:cNvPr id="25" name="Rectangle 24">
            <a:extLst>
              <a:ext uri="{FF2B5EF4-FFF2-40B4-BE49-F238E27FC236}">
                <a16:creationId xmlns:a16="http://schemas.microsoft.com/office/drawing/2014/main" id="{749E2AD6-4815-46F1-B9B3-6340DFE3B5B1}"/>
              </a:ext>
            </a:extLst>
          </p:cNvPr>
          <p:cNvSpPr/>
          <p:nvPr/>
        </p:nvSpPr>
        <p:spPr>
          <a:xfrm>
            <a:off x="4199899" y="4741402"/>
            <a:ext cx="4192616" cy="1495112"/>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buFont typeface="Arial" panose="020B0604020202020204" pitchFamily="34" charset="0"/>
              <a:buNone/>
            </a:pPr>
            <a:r>
              <a:rPr lang="en-GB" altLang="en-US" dirty="0">
                <a:solidFill>
                  <a:schemeClr val="tx1"/>
                </a:solidFill>
              </a:rPr>
              <a:t>But </a:t>
            </a:r>
            <a:r>
              <a:rPr lang="en-GB" altLang="en-US" b="1" dirty="0">
                <a:solidFill>
                  <a:schemeClr val="tx1"/>
                </a:solidFill>
              </a:rPr>
              <a:t>air resistance</a:t>
            </a:r>
            <a:r>
              <a:rPr lang="en-GB" altLang="en-US" dirty="0">
                <a:solidFill>
                  <a:schemeClr val="tx1"/>
                </a:solidFill>
              </a:rPr>
              <a:t> pushes the cyclist back, </a:t>
            </a:r>
            <a:r>
              <a:rPr lang="en-GB" altLang="en-US" b="1" dirty="0">
                <a:solidFill>
                  <a:schemeClr val="tx1"/>
                </a:solidFill>
              </a:rPr>
              <a:t>opposing</a:t>
            </a:r>
            <a:r>
              <a:rPr lang="en-GB" altLang="en-US" dirty="0">
                <a:solidFill>
                  <a:schemeClr val="tx1"/>
                </a:solidFill>
              </a:rPr>
              <a:t> the </a:t>
            </a:r>
            <a:r>
              <a:rPr lang="en-GB" altLang="en-US" b="1" dirty="0">
                <a:solidFill>
                  <a:schemeClr val="tx1"/>
                </a:solidFill>
              </a:rPr>
              <a:t>cyclist’s force</a:t>
            </a:r>
            <a:r>
              <a:rPr lang="en-GB" altLang="en-US" dirty="0">
                <a:solidFill>
                  <a:schemeClr val="tx1"/>
                </a:solidFill>
              </a:rPr>
              <a:t> from them pedalling the bicycle and making the bicycle travel more slowly. This is an </a:t>
            </a:r>
            <a:r>
              <a:rPr lang="en-GB" altLang="en-US" b="1" dirty="0">
                <a:solidFill>
                  <a:schemeClr val="tx1"/>
                </a:solidFill>
              </a:rPr>
              <a:t>unhelpful</a:t>
            </a:r>
            <a:r>
              <a:rPr lang="en-GB" altLang="en-US" dirty="0">
                <a:solidFill>
                  <a:schemeClr val="tx1"/>
                </a:solidFill>
              </a:rPr>
              <a:t> effect.</a:t>
            </a:r>
          </a:p>
        </p:txBody>
      </p:sp>
      <p:sp>
        <p:nvSpPr>
          <p:cNvPr id="26" name="Arrow: Down 25">
            <a:extLst>
              <a:ext uri="{FF2B5EF4-FFF2-40B4-BE49-F238E27FC236}">
                <a16:creationId xmlns:a16="http://schemas.microsoft.com/office/drawing/2014/main" id="{7CA3E68B-D50C-44DE-8A27-D146C306D619}"/>
              </a:ext>
            </a:extLst>
          </p:cNvPr>
          <p:cNvSpPr/>
          <p:nvPr/>
        </p:nvSpPr>
        <p:spPr>
          <a:xfrm>
            <a:off x="7399090" y="2004066"/>
            <a:ext cx="251670" cy="146058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5F455F13-5EB8-45FD-A5CB-2F0C54F4C813}"/>
              </a:ext>
            </a:extLst>
          </p:cNvPr>
          <p:cNvSpPr/>
          <p:nvPr/>
        </p:nvSpPr>
        <p:spPr>
          <a:xfrm rot="10800000">
            <a:off x="7399090" y="3568075"/>
            <a:ext cx="251670" cy="77229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230521A2-44D8-4141-A2F5-82BB9402BE91}"/>
              </a:ext>
            </a:extLst>
          </p:cNvPr>
          <p:cNvSpPr txBox="1"/>
          <p:nvPr/>
        </p:nvSpPr>
        <p:spPr>
          <a:xfrm>
            <a:off x="6627302" y="1634734"/>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gravity</a:t>
            </a:r>
          </a:p>
        </p:txBody>
      </p:sp>
      <p:sp>
        <p:nvSpPr>
          <p:cNvPr id="29" name="TextBox 28">
            <a:extLst>
              <a:ext uri="{FF2B5EF4-FFF2-40B4-BE49-F238E27FC236}">
                <a16:creationId xmlns:a16="http://schemas.microsoft.com/office/drawing/2014/main" id="{BB00E3EB-A608-47B9-9085-688B56A86034}"/>
              </a:ext>
            </a:extLst>
          </p:cNvPr>
          <p:cNvSpPr txBox="1"/>
          <p:nvPr/>
        </p:nvSpPr>
        <p:spPr>
          <a:xfrm>
            <a:off x="6627302" y="4347860"/>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air resistance</a:t>
            </a:r>
          </a:p>
        </p:txBody>
      </p:sp>
      <p:sp>
        <p:nvSpPr>
          <p:cNvPr id="30" name="Arrow: Down 29">
            <a:extLst>
              <a:ext uri="{FF2B5EF4-FFF2-40B4-BE49-F238E27FC236}">
                <a16:creationId xmlns:a16="http://schemas.microsoft.com/office/drawing/2014/main" id="{63AC8831-9EA0-46CD-AB1D-E34F62BFF84A}"/>
              </a:ext>
            </a:extLst>
          </p:cNvPr>
          <p:cNvSpPr/>
          <p:nvPr/>
        </p:nvSpPr>
        <p:spPr>
          <a:xfrm rot="16200000">
            <a:off x="3108123" y="5465523"/>
            <a:ext cx="251670" cy="12667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E2CAD1B-62F1-4463-943B-029912750BC7}"/>
              </a:ext>
            </a:extLst>
          </p:cNvPr>
          <p:cNvSpPr txBox="1"/>
          <p:nvPr/>
        </p:nvSpPr>
        <p:spPr>
          <a:xfrm>
            <a:off x="889232" y="5914226"/>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driving force</a:t>
            </a:r>
          </a:p>
        </p:txBody>
      </p:sp>
      <p:sp>
        <p:nvSpPr>
          <p:cNvPr id="32" name="TextBox 31">
            <a:extLst>
              <a:ext uri="{FF2B5EF4-FFF2-40B4-BE49-F238E27FC236}">
                <a16:creationId xmlns:a16="http://schemas.microsoft.com/office/drawing/2014/main" id="{7EE8361B-2670-48F3-ACC0-6E0F400097C6}"/>
              </a:ext>
            </a:extLst>
          </p:cNvPr>
          <p:cNvSpPr txBox="1"/>
          <p:nvPr/>
        </p:nvSpPr>
        <p:spPr>
          <a:xfrm>
            <a:off x="4199898" y="3635300"/>
            <a:ext cx="1795244" cy="369332"/>
          </a:xfrm>
          <a:prstGeom prst="rect">
            <a:avLst/>
          </a:prstGeom>
          <a:noFill/>
        </p:spPr>
        <p:txBody>
          <a:bodyPr wrap="square" rtlCol="0">
            <a:spAutoFit/>
          </a:bodyPr>
          <a:lstStyle/>
          <a:p>
            <a:pPr algn="ctr"/>
            <a:r>
              <a:rPr lang="en-GB" b="1" dirty="0">
                <a:ln>
                  <a:solidFill>
                    <a:sysClr val="windowText" lastClr="000000"/>
                  </a:solidFill>
                </a:ln>
                <a:solidFill>
                  <a:schemeClr val="bg1"/>
                </a:solidFill>
              </a:rPr>
              <a:t>air resistance</a:t>
            </a:r>
          </a:p>
        </p:txBody>
      </p:sp>
      <p:sp>
        <p:nvSpPr>
          <p:cNvPr id="33" name="Arrow: Down 32">
            <a:extLst>
              <a:ext uri="{FF2B5EF4-FFF2-40B4-BE49-F238E27FC236}">
                <a16:creationId xmlns:a16="http://schemas.microsoft.com/office/drawing/2014/main" id="{64D1F10F-24A2-49A3-BF8A-BA08F02F6C3E}"/>
              </a:ext>
            </a:extLst>
          </p:cNvPr>
          <p:cNvSpPr/>
          <p:nvPr/>
        </p:nvSpPr>
        <p:spPr>
          <a:xfrm rot="5400000">
            <a:off x="3511167" y="3186597"/>
            <a:ext cx="251670" cy="12667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71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The Perfect Parachute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a16="http://schemas.microsoft.com/office/drawing/2014/main" id="{CABE5D97-206A-4A0F-B1EC-D56565D2D720}"/>
              </a:ext>
            </a:extLst>
          </p:cNvPr>
          <p:cNvSpPr/>
          <p:nvPr/>
        </p:nvSpPr>
        <p:spPr>
          <a:xfrm>
            <a:off x="755646" y="1629175"/>
            <a:ext cx="5192148" cy="4679550"/>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The Super Skydiving Company are redesigning the parachute they use to allow people to perform skydives from aeroplanes. They want to make sure that the parachute they use allows their customers to fall from the aeroplane as </a:t>
            </a:r>
            <a:r>
              <a:rPr lang="en-GB" altLang="en-US" b="1" dirty="0">
                <a:solidFill>
                  <a:schemeClr val="tx1"/>
                </a:solidFill>
              </a:rPr>
              <a:t>slowly</a:t>
            </a:r>
            <a:r>
              <a:rPr lang="en-GB" altLang="en-US" dirty="0">
                <a:solidFill>
                  <a:schemeClr val="tx1"/>
                </a:solidFill>
              </a:rPr>
              <a:t> and </a:t>
            </a:r>
            <a:r>
              <a:rPr lang="en-GB" altLang="en-US" b="1" dirty="0">
                <a:solidFill>
                  <a:schemeClr val="tx1"/>
                </a:solidFill>
              </a:rPr>
              <a:t>safely</a:t>
            </a:r>
            <a:r>
              <a:rPr lang="en-GB" altLang="en-US" dirty="0">
                <a:solidFill>
                  <a:schemeClr val="tx1"/>
                </a:solidFill>
              </a:rPr>
              <a:t> as possible.</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You are going to investigate a helpful effect of </a:t>
            </a:r>
            <a:r>
              <a:rPr lang="en-GB" altLang="en-US" b="1" dirty="0">
                <a:solidFill>
                  <a:schemeClr val="tx1"/>
                </a:solidFill>
              </a:rPr>
              <a:t>air resistance</a:t>
            </a:r>
            <a:r>
              <a:rPr lang="en-GB" altLang="en-US" dirty="0">
                <a:solidFill>
                  <a:schemeClr val="tx1"/>
                </a:solidFill>
              </a:rPr>
              <a:t> by finding the best design for their new parachute.</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The perfect parachute will be the one that makes a person fall the </a:t>
            </a:r>
            <a:r>
              <a:rPr lang="en-GB" altLang="en-US" b="1" dirty="0">
                <a:solidFill>
                  <a:schemeClr val="tx1"/>
                </a:solidFill>
              </a:rPr>
              <a:t>slowest</a:t>
            </a:r>
            <a:r>
              <a:rPr lang="en-GB" altLang="en-US" dirty="0">
                <a:solidFill>
                  <a:schemeClr val="tx1"/>
                </a:solidFill>
              </a:rPr>
              <a:t>. It will cause </a:t>
            </a:r>
            <a:r>
              <a:rPr lang="en-GB" altLang="en-US" b="1" dirty="0">
                <a:solidFill>
                  <a:schemeClr val="tx1"/>
                </a:solidFill>
              </a:rPr>
              <a:t>air resistance</a:t>
            </a:r>
            <a:r>
              <a:rPr lang="en-GB" altLang="en-US" dirty="0">
                <a:solidFill>
                  <a:schemeClr val="tx1"/>
                </a:solidFill>
              </a:rPr>
              <a:t> to push it up with the </a:t>
            </a:r>
            <a:r>
              <a:rPr lang="en-GB" altLang="en-US" b="1" dirty="0">
                <a:solidFill>
                  <a:schemeClr val="tx1"/>
                </a:solidFill>
              </a:rPr>
              <a:t>biggest force</a:t>
            </a:r>
            <a:r>
              <a:rPr lang="en-GB" altLang="en-US" dirty="0">
                <a:solidFill>
                  <a:schemeClr val="tx1"/>
                </a:solidFill>
              </a:rPr>
              <a:t>.</a:t>
            </a:r>
          </a:p>
        </p:txBody>
      </p:sp>
      <p:grpSp>
        <p:nvGrpSpPr>
          <p:cNvPr id="4" name="Group 3">
            <a:extLst>
              <a:ext uri="{FF2B5EF4-FFF2-40B4-BE49-F238E27FC236}">
                <a16:creationId xmlns:a16="http://schemas.microsoft.com/office/drawing/2014/main" id="{766DF0E3-646D-4654-A12A-2BABACA32528}"/>
              </a:ext>
            </a:extLst>
          </p:cNvPr>
          <p:cNvGrpSpPr/>
          <p:nvPr/>
        </p:nvGrpSpPr>
        <p:grpSpPr>
          <a:xfrm>
            <a:off x="5947794" y="1629175"/>
            <a:ext cx="2440554" cy="4679550"/>
            <a:chOff x="5947794" y="1629175"/>
            <a:chExt cx="2440554" cy="4679550"/>
          </a:xfrm>
        </p:grpSpPr>
        <p:pic>
          <p:nvPicPr>
            <p:cNvPr id="8" name="Picture 7">
              <a:extLst>
                <a:ext uri="{FF2B5EF4-FFF2-40B4-BE49-F238E27FC236}">
                  <a16:creationId xmlns:a16="http://schemas.microsoft.com/office/drawing/2014/main" id="{8B3E270A-E3AD-47F0-9518-73508F6D40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8025" t="13297"/>
            <a:stretch/>
          </p:blipFill>
          <p:spPr>
            <a:xfrm>
              <a:off x="5947794" y="1629175"/>
              <a:ext cx="2440554" cy="4679550"/>
            </a:xfrm>
            <a:prstGeom prst="rect">
              <a:avLst/>
            </a:prstGeom>
          </p:spPr>
        </p:pic>
        <p:pic>
          <p:nvPicPr>
            <p:cNvPr id="3" name="Picture 2">
              <a:extLst>
                <a:ext uri="{FF2B5EF4-FFF2-40B4-BE49-F238E27FC236}">
                  <a16:creationId xmlns:a16="http://schemas.microsoft.com/office/drawing/2014/main" id="{ECA7EB05-C494-4505-AF13-3538555902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40740" y="2801319"/>
              <a:ext cx="2054662" cy="2427506"/>
            </a:xfrm>
            <a:prstGeom prst="rect">
              <a:avLst/>
            </a:prstGeom>
          </p:spPr>
        </p:pic>
      </p:grpSp>
    </p:spTree>
    <p:extLst>
      <p:ext uri="{BB962C8B-B14F-4D97-AF65-F5344CB8AC3E}">
        <p14:creationId xmlns:p14="http://schemas.microsoft.com/office/powerpoint/2010/main" val="293105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03478" y="502279"/>
            <a:ext cx="7632699" cy="584775"/>
          </a:xfrm>
          <a:prstGeom prst="rect">
            <a:avLst/>
          </a:prstGeom>
        </p:spPr>
        <p:txBody>
          <a:bodyPr wrap="square">
            <a:spAutoFit/>
          </a:bodyPr>
          <a:lstStyle/>
          <a:p>
            <a:pPr algn="ctr"/>
            <a:r>
              <a:rPr lang="en-GB" sz="3200" b="1" dirty="0">
                <a:latin typeface="+mj-lt"/>
              </a:rPr>
              <a:t>The Perfect Parachute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a16="http://schemas.microsoft.com/office/drawing/2014/main" id="{CABE5D97-206A-4A0F-B1EC-D56565D2D720}"/>
              </a:ext>
            </a:extLst>
          </p:cNvPr>
          <p:cNvSpPr/>
          <p:nvPr/>
        </p:nvSpPr>
        <p:spPr>
          <a:xfrm>
            <a:off x="564564" y="1053486"/>
            <a:ext cx="5806649" cy="5221671"/>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smtClean="0">
                <a:solidFill>
                  <a:schemeClr val="tx1"/>
                </a:solidFill>
              </a:rPr>
              <a:t>You will make a parachute/s </a:t>
            </a:r>
            <a:r>
              <a:rPr lang="en-GB" altLang="en-US" dirty="0">
                <a:solidFill>
                  <a:schemeClr val="tx1"/>
                </a:solidFill>
              </a:rPr>
              <a:t>and drop them from a height. </a:t>
            </a:r>
            <a:r>
              <a:rPr lang="en-GB" altLang="en-US" dirty="0" smtClean="0">
                <a:solidFill>
                  <a:schemeClr val="tx1"/>
                </a:solidFill>
              </a:rPr>
              <a:t>If you are testing out more than one design, each </a:t>
            </a:r>
            <a:r>
              <a:rPr lang="en-GB" altLang="en-US" dirty="0">
                <a:solidFill>
                  <a:schemeClr val="tx1"/>
                </a:solidFill>
              </a:rPr>
              <a:t>of </a:t>
            </a:r>
            <a:r>
              <a:rPr lang="en-GB" altLang="en-US" dirty="0" smtClean="0">
                <a:solidFill>
                  <a:schemeClr val="tx1"/>
                </a:solidFill>
              </a:rPr>
              <a:t>the </a:t>
            </a:r>
            <a:r>
              <a:rPr lang="en-GB" altLang="en-US" dirty="0">
                <a:solidFill>
                  <a:schemeClr val="tx1"/>
                </a:solidFill>
              </a:rPr>
              <a:t>parachutes should be slightly different</a:t>
            </a:r>
            <a:r>
              <a:rPr lang="en-GB" altLang="en-US" dirty="0" smtClean="0">
                <a:solidFill>
                  <a:schemeClr val="tx1"/>
                </a:solidFill>
              </a:rPr>
              <a:t>.</a:t>
            </a:r>
          </a:p>
          <a:p>
            <a:pPr algn="ctr">
              <a:lnSpc>
                <a:spcPct val="100000"/>
              </a:lnSpc>
              <a:buFont typeface="Arial" panose="020B0604020202020204" pitchFamily="34" charset="0"/>
              <a:buNone/>
            </a:pPr>
            <a:endParaRPr lang="en-GB" altLang="en-US" dirty="0" smtClean="0">
              <a:solidFill>
                <a:schemeClr val="tx1"/>
              </a:solidFill>
            </a:endParaRPr>
          </a:p>
          <a:p>
            <a:pPr algn="ctr"/>
            <a:r>
              <a:rPr lang="en-GB" altLang="en-US" dirty="0">
                <a:solidFill>
                  <a:schemeClr val="tx1"/>
                </a:solidFill>
              </a:rPr>
              <a:t>If you only have the materials to make one parachute, test it by seeing if you can carry an egg to safety!</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You will observe which of your parachutes falls the </a:t>
            </a:r>
            <a:r>
              <a:rPr lang="en-GB" altLang="en-US" b="1" dirty="0">
                <a:solidFill>
                  <a:schemeClr val="tx1"/>
                </a:solidFill>
              </a:rPr>
              <a:t>most slowly</a:t>
            </a:r>
            <a:r>
              <a:rPr lang="en-GB" altLang="en-US" dirty="0">
                <a:solidFill>
                  <a:schemeClr val="tx1"/>
                </a:solidFill>
              </a:rPr>
              <a:t>. This parachute will have the most </a:t>
            </a:r>
            <a:r>
              <a:rPr lang="en-GB" altLang="en-US" b="1" dirty="0">
                <a:solidFill>
                  <a:schemeClr val="tx1"/>
                </a:solidFill>
              </a:rPr>
              <a:t>air resistance</a:t>
            </a:r>
            <a:r>
              <a:rPr lang="en-GB" altLang="en-US" dirty="0">
                <a:solidFill>
                  <a:schemeClr val="tx1"/>
                </a:solidFill>
              </a:rPr>
              <a:t> pushing it up.</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Construct your parachutes using a sheet of plastic or card. Tie or tape string to the corners, and tie or tape the four pieces of string to an object such as a toy figure, </a:t>
            </a:r>
            <a:r>
              <a:rPr lang="en-GB" altLang="en-US" dirty="0" smtClean="0">
                <a:solidFill>
                  <a:schemeClr val="tx1"/>
                </a:solidFill>
              </a:rPr>
              <a:t>an egg, paper </a:t>
            </a:r>
            <a:r>
              <a:rPr lang="en-GB" altLang="en-US" dirty="0">
                <a:solidFill>
                  <a:schemeClr val="tx1"/>
                </a:solidFill>
              </a:rPr>
              <a:t>clip or piece of modelling clay</a:t>
            </a:r>
            <a:r>
              <a:rPr lang="en-GB" altLang="en-US" dirty="0" smtClean="0">
                <a:solidFill>
                  <a:schemeClr val="tx1"/>
                </a:solidFill>
              </a:rPr>
              <a:t>.</a:t>
            </a:r>
          </a:p>
          <a:p>
            <a:pPr algn="ctr">
              <a:lnSpc>
                <a:spcPct val="100000"/>
              </a:lnSpc>
              <a:buFont typeface="Arial" panose="020B0604020202020204" pitchFamily="34" charset="0"/>
              <a:buNone/>
            </a:pPr>
            <a:endParaRPr lang="en-GB" altLang="en-US" dirty="0">
              <a:solidFill>
                <a:schemeClr val="tx1"/>
              </a:solidFill>
            </a:endParaRPr>
          </a:p>
        </p:txBody>
      </p:sp>
      <p:grpSp>
        <p:nvGrpSpPr>
          <p:cNvPr id="6" name="Group 5">
            <a:extLst>
              <a:ext uri="{FF2B5EF4-FFF2-40B4-BE49-F238E27FC236}">
                <a16:creationId xmlns:a16="http://schemas.microsoft.com/office/drawing/2014/main" id="{ED77E0E8-BF1E-4085-93E7-587F819F74D3}"/>
              </a:ext>
            </a:extLst>
          </p:cNvPr>
          <p:cNvGrpSpPr/>
          <p:nvPr/>
        </p:nvGrpSpPr>
        <p:grpSpPr>
          <a:xfrm>
            <a:off x="6505303" y="1629176"/>
            <a:ext cx="1883046" cy="3726595"/>
            <a:chOff x="5360565" y="1629176"/>
            <a:chExt cx="3027784" cy="4679549"/>
          </a:xfrm>
        </p:grpSpPr>
        <p:pic>
          <p:nvPicPr>
            <p:cNvPr id="8" name="Picture 7">
              <a:extLst>
                <a:ext uri="{FF2B5EF4-FFF2-40B4-BE49-F238E27FC236}">
                  <a16:creationId xmlns:a16="http://schemas.microsoft.com/office/drawing/2014/main" id="{8B3E270A-E3AD-47F0-9518-73508F6D4020}"/>
                </a:ext>
              </a:extLst>
            </p:cNvPr>
            <p:cNvPicPr>
              <a:picLocks noChangeAspect="1"/>
            </p:cNvPicPr>
            <p:nvPr/>
          </p:nvPicPr>
          <p:blipFill rotWithShape="1">
            <a:blip r:embed="rId9">
              <a:extLst>
                <a:ext uri="{28A0092B-C50C-407E-A947-70E740481C1C}">
                  <a14:useLocalDpi xmlns:a14="http://schemas.microsoft.com/office/drawing/2010/main" val="0"/>
                </a:ext>
              </a:extLst>
            </a:blip>
            <a:srcRect l="26793" t="2631" r="29336" b="1346"/>
            <a:stretch/>
          </p:blipFill>
          <p:spPr>
            <a:xfrm>
              <a:off x="5360565" y="1629176"/>
              <a:ext cx="3027784" cy="4679549"/>
            </a:xfrm>
            <a:prstGeom prst="rect">
              <a:avLst/>
            </a:prstGeom>
          </p:spPr>
        </p:pic>
        <p:pic>
          <p:nvPicPr>
            <p:cNvPr id="5" name="Picture 4">
              <a:extLst>
                <a:ext uri="{FF2B5EF4-FFF2-40B4-BE49-F238E27FC236}">
                  <a16:creationId xmlns:a16="http://schemas.microsoft.com/office/drawing/2014/main" id="{8CCAAF73-3CAC-416A-9EE4-CCDDA9C1EA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2203" y="1783384"/>
              <a:ext cx="2852257" cy="4375650"/>
            </a:xfrm>
            <a:prstGeom prst="rect">
              <a:avLst/>
            </a:prstGeom>
          </p:spPr>
        </p:pic>
      </p:grpSp>
    </p:spTree>
    <p:extLst>
      <p:ext uri="{BB962C8B-B14F-4D97-AF65-F5344CB8AC3E}">
        <p14:creationId xmlns:p14="http://schemas.microsoft.com/office/powerpoint/2010/main" val="14360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7A8ED33-5789-4B06-BF47-3F5F22B99D1D}"/>
              </a:ext>
            </a:extLst>
          </p:cNvPr>
          <p:cNvPicPr>
            <a:picLocks noChangeAspect="1"/>
          </p:cNvPicPr>
          <p:nvPr/>
        </p:nvPicPr>
        <p:blipFill rotWithShape="1">
          <a:blip r:embed="rId2">
            <a:extLst>
              <a:ext uri="{28A0092B-C50C-407E-A947-70E740481C1C}">
                <a14:useLocalDpi xmlns:a14="http://schemas.microsoft.com/office/drawing/2010/main"/>
              </a:ext>
            </a:extLst>
          </a:blip>
          <a:srcRect l="8265" t="4324" r="8262" b="23201"/>
          <a:stretch/>
        </p:blipFill>
        <p:spPr>
          <a:xfrm>
            <a:off x="755650" y="1629175"/>
            <a:ext cx="7632699" cy="467955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The Perfect Parachute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7" name="Arc 6">
            <a:extLst>
              <a:ext uri="{FF2B5EF4-FFF2-40B4-BE49-F238E27FC236}">
                <a16:creationId xmlns:a16="http://schemas.microsoft.com/office/drawing/2014/main" id="{4C5198B5-A164-4570-8168-38893E080D39}"/>
              </a:ext>
            </a:extLst>
          </p:cNvPr>
          <p:cNvSpPr/>
          <p:nvPr/>
        </p:nvSpPr>
        <p:spPr>
          <a:xfrm rot="3382285">
            <a:off x="814126" y="2624776"/>
            <a:ext cx="1505608" cy="1505608"/>
          </a:xfrm>
          <a:prstGeom prst="arc">
            <a:avLst/>
          </a:prstGeom>
          <a:ln w="57150">
            <a:solidFill>
              <a:srgbClr val="FFE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0" name="Picture 29">
            <a:extLst>
              <a:ext uri="{FF2B5EF4-FFF2-40B4-BE49-F238E27FC236}">
                <a16:creationId xmlns:a16="http://schemas.microsoft.com/office/drawing/2014/main" id="{BFEBE335-EE70-47DE-B4C0-5117CA3FCB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758" b="62898"/>
          <a:stretch/>
        </p:blipFill>
        <p:spPr>
          <a:xfrm>
            <a:off x="753935" y="3764699"/>
            <a:ext cx="1725538" cy="2537455"/>
          </a:xfrm>
          <a:prstGeom prst="rect">
            <a:avLst/>
          </a:prstGeom>
        </p:spPr>
      </p:pic>
      <p:sp>
        <p:nvSpPr>
          <p:cNvPr id="2" name="Rectangle 1">
            <a:extLst>
              <a:ext uri="{FF2B5EF4-FFF2-40B4-BE49-F238E27FC236}">
                <a16:creationId xmlns:a16="http://schemas.microsoft.com/office/drawing/2014/main" id="{AB629426-35D8-42A5-8953-80F9E882824C}"/>
              </a:ext>
            </a:extLst>
          </p:cNvPr>
          <p:cNvSpPr/>
          <p:nvPr/>
        </p:nvSpPr>
        <p:spPr>
          <a:xfrm>
            <a:off x="934364" y="2414263"/>
            <a:ext cx="1296831" cy="116643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Object attached to the parachute</a:t>
            </a:r>
          </a:p>
        </p:txBody>
      </p:sp>
      <p:sp>
        <p:nvSpPr>
          <p:cNvPr id="37" name="Arc 36">
            <a:extLst>
              <a:ext uri="{FF2B5EF4-FFF2-40B4-BE49-F238E27FC236}">
                <a16:creationId xmlns:a16="http://schemas.microsoft.com/office/drawing/2014/main" id="{DEC0E11E-1466-47E3-A017-2567C640E582}"/>
              </a:ext>
            </a:extLst>
          </p:cNvPr>
          <p:cNvSpPr/>
          <p:nvPr/>
        </p:nvSpPr>
        <p:spPr>
          <a:xfrm rot="3176757">
            <a:off x="2440084" y="2584120"/>
            <a:ext cx="1948157" cy="1948157"/>
          </a:xfrm>
          <a:prstGeom prst="arc">
            <a:avLst/>
          </a:prstGeom>
          <a:ln w="57150">
            <a:solidFill>
              <a:srgbClr val="FFE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a:extLst>
              <a:ext uri="{FF2B5EF4-FFF2-40B4-BE49-F238E27FC236}">
                <a16:creationId xmlns:a16="http://schemas.microsoft.com/office/drawing/2014/main" id="{2F9F8575-C4DF-4AC3-B64E-1DD588C4E1C2}"/>
              </a:ext>
            </a:extLst>
          </p:cNvPr>
          <p:cNvSpPr/>
          <p:nvPr/>
        </p:nvSpPr>
        <p:spPr>
          <a:xfrm rot="12742858">
            <a:off x="4704348" y="2604170"/>
            <a:ext cx="1948157" cy="1948157"/>
          </a:xfrm>
          <a:prstGeom prst="arc">
            <a:avLst/>
          </a:prstGeom>
          <a:ln w="57150">
            <a:solidFill>
              <a:srgbClr val="FFE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a:extLst>
              <a:ext uri="{FF2B5EF4-FFF2-40B4-BE49-F238E27FC236}">
                <a16:creationId xmlns:a16="http://schemas.microsoft.com/office/drawing/2014/main" id="{B7310001-724B-4620-9037-5BE6EB737D08}"/>
              </a:ext>
            </a:extLst>
          </p:cNvPr>
          <p:cNvSpPr/>
          <p:nvPr/>
        </p:nvSpPr>
        <p:spPr>
          <a:xfrm rot="12462815">
            <a:off x="6633514" y="2492377"/>
            <a:ext cx="2715330" cy="2765078"/>
          </a:xfrm>
          <a:prstGeom prst="arc">
            <a:avLst/>
          </a:prstGeom>
          <a:ln w="57150">
            <a:solidFill>
              <a:srgbClr val="FFE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1" name="Picture 30">
            <a:extLst>
              <a:ext uri="{FF2B5EF4-FFF2-40B4-BE49-F238E27FC236}">
                <a16:creationId xmlns:a16="http://schemas.microsoft.com/office/drawing/2014/main" id="{FA1D4313-D776-4307-AE4C-A3FEA0C5B5F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 b="62905"/>
          <a:stretch/>
        </p:blipFill>
        <p:spPr>
          <a:xfrm>
            <a:off x="2488474" y="3764699"/>
            <a:ext cx="2151655" cy="2544026"/>
          </a:xfrm>
          <a:prstGeom prst="rect">
            <a:avLst/>
          </a:prstGeom>
        </p:spPr>
      </p:pic>
      <p:sp>
        <p:nvSpPr>
          <p:cNvPr id="34" name="Rectangle 33">
            <a:extLst>
              <a:ext uri="{FF2B5EF4-FFF2-40B4-BE49-F238E27FC236}">
                <a16:creationId xmlns:a16="http://schemas.microsoft.com/office/drawing/2014/main" id="{E9BC13A0-CD9E-4AB1-BD21-F3F9A4453A4F}"/>
              </a:ext>
            </a:extLst>
          </p:cNvPr>
          <p:cNvSpPr/>
          <p:nvPr/>
        </p:nvSpPr>
        <p:spPr>
          <a:xfrm>
            <a:off x="2832331" y="2780796"/>
            <a:ext cx="1409689" cy="68061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Shape of parachute</a:t>
            </a:r>
          </a:p>
        </p:txBody>
      </p:sp>
      <p:pic>
        <p:nvPicPr>
          <p:cNvPr id="33" name="Picture 32">
            <a:extLst>
              <a:ext uri="{FF2B5EF4-FFF2-40B4-BE49-F238E27FC236}">
                <a16:creationId xmlns:a16="http://schemas.microsoft.com/office/drawing/2014/main" id="{A4DBAB08-A64D-4C5A-AC0B-11362508C8B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7139" t="1" b="64544"/>
          <a:stretch/>
        </p:blipFill>
        <p:spPr>
          <a:xfrm>
            <a:off x="4717381" y="3877172"/>
            <a:ext cx="1781714" cy="2431554"/>
          </a:xfrm>
          <a:prstGeom prst="rect">
            <a:avLst/>
          </a:prstGeom>
        </p:spPr>
      </p:pic>
      <p:sp>
        <p:nvSpPr>
          <p:cNvPr id="35" name="Rectangle 34">
            <a:extLst>
              <a:ext uri="{FF2B5EF4-FFF2-40B4-BE49-F238E27FC236}">
                <a16:creationId xmlns:a16="http://schemas.microsoft.com/office/drawing/2014/main" id="{29E1AFC2-B3F4-430C-B7F9-F3437739011A}"/>
              </a:ext>
            </a:extLst>
          </p:cNvPr>
          <p:cNvSpPr/>
          <p:nvPr/>
        </p:nvSpPr>
        <p:spPr>
          <a:xfrm>
            <a:off x="4778492" y="2851915"/>
            <a:ext cx="1249551" cy="68061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Size of parachute</a:t>
            </a:r>
          </a:p>
        </p:txBody>
      </p:sp>
      <p:pic>
        <p:nvPicPr>
          <p:cNvPr id="32" name="Picture 31">
            <a:extLst>
              <a:ext uri="{FF2B5EF4-FFF2-40B4-BE49-F238E27FC236}">
                <a16:creationId xmlns:a16="http://schemas.microsoft.com/office/drawing/2014/main" id="{76B08106-2E46-4CA5-85FD-23D06E8E85F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1462" b="63037"/>
          <a:stretch/>
        </p:blipFill>
        <p:spPr>
          <a:xfrm>
            <a:off x="6560984" y="3767284"/>
            <a:ext cx="1827365" cy="2534870"/>
          </a:xfrm>
          <a:prstGeom prst="rect">
            <a:avLst/>
          </a:prstGeom>
        </p:spPr>
      </p:pic>
      <p:sp>
        <p:nvSpPr>
          <p:cNvPr id="36" name="Rectangle 35">
            <a:extLst>
              <a:ext uri="{FF2B5EF4-FFF2-40B4-BE49-F238E27FC236}">
                <a16:creationId xmlns:a16="http://schemas.microsoft.com/office/drawing/2014/main" id="{BFA23F0C-A03A-4A38-9A09-389AAF1BA6F9}"/>
              </a:ext>
            </a:extLst>
          </p:cNvPr>
          <p:cNvSpPr/>
          <p:nvPr/>
        </p:nvSpPr>
        <p:spPr>
          <a:xfrm>
            <a:off x="6756402" y="2339163"/>
            <a:ext cx="1531089" cy="118020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Length of string to attach the object</a:t>
            </a:r>
          </a:p>
        </p:txBody>
      </p:sp>
      <p:sp>
        <p:nvSpPr>
          <p:cNvPr id="25" name="Rectangle 24">
            <a:extLst>
              <a:ext uri="{FF2B5EF4-FFF2-40B4-BE49-F238E27FC236}">
                <a16:creationId xmlns:a16="http://schemas.microsoft.com/office/drawing/2014/main" id="{D64EA663-DBB3-49F2-A4BD-9775784B5FB0}"/>
              </a:ext>
            </a:extLst>
          </p:cNvPr>
          <p:cNvSpPr/>
          <p:nvPr/>
        </p:nvSpPr>
        <p:spPr>
          <a:xfrm>
            <a:off x="6193448" y="3774786"/>
            <a:ext cx="951509" cy="646521"/>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Height of drop</a:t>
            </a:r>
          </a:p>
        </p:txBody>
      </p:sp>
      <p:sp>
        <p:nvSpPr>
          <p:cNvPr id="27" name="Rectangle 26">
            <a:extLst>
              <a:ext uri="{FF2B5EF4-FFF2-40B4-BE49-F238E27FC236}">
                <a16:creationId xmlns:a16="http://schemas.microsoft.com/office/drawing/2014/main" id="{4AC9BF4A-C2F2-41D9-A834-E2270C55313A}"/>
              </a:ext>
            </a:extLst>
          </p:cNvPr>
          <p:cNvSpPr/>
          <p:nvPr/>
        </p:nvSpPr>
        <p:spPr>
          <a:xfrm>
            <a:off x="757366" y="1517464"/>
            <a:ext cx="7632698" cy="667572"/>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spcBef>
                <a:spcPct val="0"/>
              </a:spcBef>
              <a:buFontTx/>
              <a:buNone/>
            </a:pPr>
            <a:r>
              <a:rPr lang="en-GB" altLang="en-US" dirty="0">
                <a:solidFill>
                  <a:schemeClr val="tx1"/>
                </a:solidFill>
              </a:rPr>
              <a:t>Variables are the things that can change in an investigation.</a:t>
            </a:r>
          </a:p>
          <a:p>
            <a:pPr algn="ctr">
              <a:lnSpc>
                <a:spcPct val="100000"/>
              </a:lnSpc>
              <a:spcBef>
                <a:spcPct val="0"/>
              </a:spcBef>
              <a:buFont typeface="Arial" panose="020B0604020202020204" pitchFamily="34" charset="0"/>
              <a:buNone/>
            </a:pPr>
            <a:r>
              <a:rPr lang="en-GB" altLang="en-US" dirty="0">
                <a:solidFill>
                  <a:schemeClr val="tx1"/>
                </a:solidFill>
              </a:rPr>
              <a:t>Which variables could we change in this investigation?</a:t>
            </a:r>
          </a:p>
        </p:txBody>
      </p:sp>
      <p:sp>
        <p:nvSpPr>
          <p:cNvPr id="28" name="Rectangle 27">
            <a:extLst>
              <a:ext uri="{FF2B5EF4-FFF2-40B4-BE49-F238E27FC236}">
                <a16:creationId xmlns:a16="http://schemas.microsoft.com/office/drawing/2014/main" id="{FE492EE3-84EA-48CE-AC8E-2C5F4BA53F1C}"/>
              </a:ext>
            </a:extLst>
          </p:cNvPr>
          <p:cNvSpPr/>
          <p:nvPr/>
        </p:nvSpPr>
        <p:spPr>
          <a:xfrm>
            <a:off x="755652" y="1508563"/>
            <a:ext cx="7632698" cy="667572"/>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spcBef>
                <a:spcPct val="0"/>
              </a:spcBef>
              <a:buFontTx/>
              <a:buNone/>
            </a:pPr>
            <a:r>
              <a:rPr lang="en-GB" altLang="en-US" dirty="0">
                <a:solidFill>
                  <a:schemeClr val="tx1"/>
                </a:solidFill>
              </a:rPr>
              <a:t>How many variables did you think of?                                              Did you come up with any of these?</a:t>
            </a:r>
          </a:p>
        </p:txBody>
      </p:sp>
    </p:spTree>
    <p:extLst>
      <p:ext uri="{BB962C8B-B14F-4D97-AF65-F5344CB8AC3E}">
        <p14:creationId xmlns:p14="http://schemas.microsoft.com/office/powerpoint/2010/main" val="27558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7" grpId="0" animBg="1"/>
      <p:bldP spid="38" grpId="0" animBg="1"/>
      <p:bldP spid="39" grpId="0" animBg="1"/>
      <p:bldP spid="34" grpId="0" animBg="1"/>
      <p:bldP spid="35" grpId="0" animBg="1"/>
      <p:bldP spid="36" grpId="0" animBg="1"/>
      <p:bldP spid="25"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7A8ED33-5789-4B06-BF47-3F5F22B99D1D}"/>
              </a:ext>
            </a:extLst>
          </p:cNvPr>
          <p:cNvPicPr>
            <a:picLocks noChangeAspect="1"/>
          </p:cNvPicPr>
          <p:nvPr/>
        </p:nvPicPr>
        <p:blipFill rotWithShape="1">
          <a:blip r:embed="rId2">
            <a:extLst>
              <a:ext uri="{28A0092B-C50C-407E-A947-70E740481C1C}">
                <a14:useLocalDpi xmlns:a14="http://schemas.microsoft.com/office/drawing/2010/main"/>
              </a:ext>
            </a:extLst>
          </a:blip>
          <a:srcRect l="8265" t="4324" r="8262" b="23201"/>
          <a:stretch/>
        </p:blipFill>
        <p:spPr>
          <a:xfrm>
            <a:off x="755650" y="1629175"/>
            <a:ext cx="7632699" cy="467955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Talk about It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41" name="Rectangle 40">
            <a:extLst>
              <a:ext uri="{FF2B5EF4-FFF2-40B4-BE49-F238E27FC236}">
                <a16:creationId xmlns:a16="http://schemas.microsoft.com/office/drawing/2014/main" id="{48EC42CE-C4DF-49E5-BE55-F5490D3DCC1A}"/>
              </a:ext>
            </a:extLst>
          </p:cNvPr>
          <p:cNvSpPr/>
          <p:nvPr/>
        </p:nvSpPr>
        <p:spPr>
          <a:xfrm>
            <a:off x="755651" y="1549139"/>
            <a:ext cx="7632698" cy="90520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defRPr/>
            </a:pPr>
            <a:r>
              <a:rPr lang="en-GB" altLang="en-US" dirty="0">
                <a:solidFill>
                  <a:schemeClr val="tx1"/>
                </a:solidFill>
                <a:latin typeface="Twinkl" pitchFamily="2" charset="0"/>
              </a:rPr>
              <a:t>Can you talk for a full minute about air resistance?</a:t>
            </a:r>
          </a:p>
        </p:txBody>
      </p:sp>
      <p:grpSp>
        <p:nvGrpSpPr>
          <p:cNvPr id="9" name="Group 8">
            <a:extLst>
              <a:ext uri="{FF2B5EF4-FFF2-40B4-BE49-F238E27FC236}">
                <a16:creationId xmlns:a16="http://schemas.microsoft.com/office/drawing/2014/main" id="{9D874742-0481-484D-9F1C-B886157537AC}"/>
              </a:ext>
            </a:extLst>
          </p:cNvPr>
          <p:cNvGrpSpPr/>
          <p:nvPr/>
        </p:nvGrpSpPr>
        <p:grpSpPr>
          <a:xfrm>
            <a:off x="1503022" y="2653534"/>
            <a:ext cx="5350623" cy="3655191"/>
            <a:chOff x="1503022" y="2653534"/>
            <a:chExt cx="5350623" cy="3655191"/>
          </a:xfrm>
        </p:grpSpPr>
        <p:sp>
          <p:nvSpPr>
            <p:cNvPr id="5" name="Speech Bubble: Rectangle with Corners Rounded 4">
              <a:extLst>
                <a:ext uri="{FF2B5EF4-FFF2-40B4-BE49-F238E27FC236}">
                  <a16:creationId xmlns:a16="http://schemas.microsoft.com/office/drawing/2014/main" id="{50546682-773C-4804-8FFF-302A7A42C233}"/>
                </a:ext>
              </a:extLst>
            </p:cNvPr>
            <p:cNvSpPr/>
            <p:nvPr/>
          </p:nvSpPr>
          <p:spPr>
            <a:xfrm>
              <a:off x="5486400" y="2778885"/>
              <a:ext cx="1149531" cy="861298"/>
            </a:xfrm>
            <a:prstGeom prst="wedgeRoundRectCallout">
              <a:avLst>
                <a:gd name="adj1" fmla="val -145771"/>
                <a:gd name="adj2" fmla="val 12013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7A46E53-2937-4195-A37A-7A3C165737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4084" y="2858306"/>
              <a:ext cx="594565" cy="702456"/>
            </a:xfrm>
            <a:prstGeom prst="rect">
              <a:avLst/>
            </a:prstGeom>
          </p:spPr>
        </p:pic>
        <p:pic>
          <p:nvPicPr>
            <p:cNvPr id="40" name="Picture 39">
              <a:extLst>
                <a:ext uri="{FF2B5EF4-FFF2-40B4-BE49-F238E27FC236}">
                  <a16:creationId xmlns:a16="http://schemas.microsoft.com/office/drawing/2014/main" id="{4E3CC5BA-7F25-483C-A89C-4C53DC240C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2141"/>
            <a:stretch/>
          </p:blipFill>
          <p:spPr>
            <a:xfrm>
              <a:off x="1503022" y="2653534"/>
              <a:ext cx="5350623" cy="3655191"/>
            </a:xfrm>
            <a:prstGeom prst="rect">
              <a:avLst/>
            </a:prstGeom>
          </p:spPr>
        </p:pic>
      </p:grpSp>
      <p:sp>
        <p:nvSpPr>
          <p:cNvPr id="28" name="Rectangle 27">
            <a:extLst>
              <a:ext uri="{FF2B5EF4-FFF2-40B4-BE49-F238E27FC236}">
                <a16:creationId xmlns:a16="http://schemas.microsoft.com/office/drawing/2014/main" id="{FE492EE3-84EA-48CE-AC8E-2C5F4BA53F1C}"/>
              </a:ext>
            </a:extLst>
          </p:cNvPr>
          <p:cNvSpPr/>
          <p:nvPr/>
        </p:nvSpPr>
        <p:spPr>
          <a:xfrm>
            <a:off x="6635932" y="2994644"/>
            <a:ext cx="1752418" cy="4343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285750" indent="-285750">
              <a:buFont typeface="Arial" panose="020B0604020202020204" pitchFamily="34" charset="0"/>
              <a:buChar char="•"/>
              <a:defRPr/>
            </a:pPr>
            <a:r>
              <a:rPr lang="en-GB" altLang="en-US" dirty="0">
                <a:solidFill>
                  <a:schemeClr val="tx1"/>
                </a:solidFill>
                <a:latin typeface="Twinkl" pitchFamily="2" charset="0"/>
              </a:rPr>
              <a:t>what it is;</a:t>
            </a:r>
          </a:p>
        </p:txBody>
      </p:sp>
      <p:sp>
        <p:nvSpPr>
          <p:cNvPr id="42" name="Rectangle 41">
            <a:extLst>
              <a:ext uri="{FF2B5EF4-FFF2-40B4-BE49-F238E27FC236}">
                <a16:creationId xmlns:a16="http://schemas.microsoft.com/office/drawing/2014/main" id="{9B4E2F1F-A88D-47B4-934C-BE9B2F715647}"/>
              </a:ext>
            </a:extLst>
          </p:cNvPr>
          <p:cNvSpPr/>
          <p:nvPr/>
        </p:nvSpPr>
        <p:spPr>
          <a:xfrm>
            <a:off x="3944203" y="3493373"/>
            <a:ext cx="4444147" cy="4343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285750" indent="-285750">
              <a:buFont typeface="Arial" panose="020B0604020202020204" pitchFamily="34" charset="0"/>
              <a:buChar char="•"/>
              <a:defRPr/>
            </a:pPr>
            <a:r>
              <a:rPr lang="en-GB" altLang="en-US" dirty="0">
                <a:solidFill>
                  <a:schemeClr val="tx1"/>
                </a:solidFill>
                <a:latin typeface="Twinkl" pitchFamily="2" charset="0"/>
              </a:rPr>
              <a:t>famous experiments associated with it;</a:t>
            </a:r>
          </a:p>
        </p:txBody>
      </p:sp>
      <p:sp>
        <p:nvSpPr>
          <p:cNvPr id="43" name="Rectangle 42">
            <a:extLst>
              <a:ext uri="{FF2B5EF4-FFF2-40B4-BE49-F238E27FC236}">
                <a16:creationId xmlns:a16="http://schemas.microsoft.com/office/drawing/2014/main" id="{9453E57C-F90E-42C5-B569-8885F4773889}"/>
              </a:ext>
            </a:extLst>
          </p:cNvPr>
          <p:cNvSpPr/>
          <p:nvPr/>
        </p:nvSpPr>
        <p:spPr>
          <a:xfrm>
            <a:off x="4681183" y="3992102"/>
            <a:ext cx="3707167" cy="4343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285750" indent="-285750">
              <a:buFont typeface="Arial" panose="020B0604020202020204" pitchFamily="34" charset="0"/>
              <a:buChar char="•"/>
              <a:defRPr/>
            </a:pPr>
            <a:r>
              <a:rPr lang="en-GB" altLang="en-US" dirty="0">
                <a:solidFill>
                  <a:schemeClr val="tx1"/>
                </a:solidFill>
                <a:latin typeface="Twinkl" pitchFamily="2" charset="0"/>
              </a:rPr>
              <a:t>how it is helpful and unhelpful;</a:t>
            </a:r>
          </a:p>
        </p:txBody>
      </p:sp>
      <p:sp>
        <p:nvSpPr>
          <p:cNvPr id="44" name="Rectangle 43">
            <a:extLst>
              <a:ext uri="{FF2B5EF4-FFF2-40B4-BE49-F238E27FC236}">
                <a16:creationId xmlns:a16="http://schemas.microsoft.com/office/drawing/2014/main" id="{37F4E8AE-4FD5-4FA9-A0D7-2C48D6CCA443}"/>
              </a:ext>
            </a:extLst>
          </p:cNvPr>
          <p:cNvSpPr/>
          <p:nvPr/>
        </p:nvSpPr>
        <p:spPr>
          <a:xfrm>
            <a:off x="3944203" y="4490831"/>
            <a:ext cx="4444148" cy="4343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72000" bIns="108000" rtlCol="0" anchor="ctr"/>
          <a:lstStyle/>
          <a:p>
            <a:pPr marL="285750" indent="-285750">
              <a:buFont typeface="Arial" panose="020B0604020202020204" pitchFamily="34" charset="0"/>
              <a:buChar char="•"/>
              <a:defRPr/>
            </a:pPr>
            <a:r>
              <a:rPr lang="en-GB" altLang="en-US" dirty="0">
                <a:solidFill>
                  <a:schemeClr val="tx1"/>
                </a:solidFill>
                <a:latin typeface="Twinkl" pitchFamily="2" charset="0"/>
              </a:rPr>
              <a:t>where you see air resistance every day;</a:t>
            </a:r>
          </a:p>
        </p:txBody>
      </p:sp>
      <p:sp>
        <p:nvSpPr>
          <p:cNvPr id="45" name="Rectangle 44">
            <a:extLst>
              <a:ext uri="{FF2B5EF4-FFF2-40B4-BE49-F238E27FC236}">
                <a16:creationId xmlns:a16="http://schemas.microsoft.com/office/drawing/2014/main" id="{8313A39C-2237-4083-A841-B9098716B906}"/>
              </a:ext>
            </a:extLst>
          </p:cNvPr>
          <p:cNvSpPr/>
          <p:nvPr/>
        </p:nvSpPr>
        <p:spPr>
          <a:xfrm>
            <a:off x="4469264" y="4989558"/>
            <a:ext cx="3919086" cy="43435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285750" indent="-285750">
              <a:buFont typeface="Arial" panose="020B0604020202020204" pitchFamily="34" charset="0"/>
              <a:buChar char="•"/>
              <a:defRPr/>
            </a:pPr>
            <a:r>
              <a:rPr lang="en-GB" altLang="en-US" dirty="0">
                <a:solidFill>
                  <a:schemeClr val="tx1"/>
                </a:solidFill>
                <a:latin typeface="Twinkl" pitchFamily="2" charset="0"/>
              </a:rPr>
              <a:t>what your investigation showed.</a:t>
            </a:r>
          </a:p>
        </p:txBody>
      </p:sp>
      <p:sp>
        <p:nvSpPr>
          <p:cNvPr id="46" name="Rectangle 45">
            <a:extLst>
              <a:ext uri="{FF2B5EF4-FFF2-40B4-BE49-F238E27FC236}">
                <a16:creationId xmlns:a16="http://schemas.microsoft.com/office/drawing/2014/main" id="{9229DAF2-0451-45BA-B992-7679EAEE51B4}"/>
              </a:ext>
            </a:extLst>
          </p:cNvPr>
          <p:cNvSpPr/>
          <p:nvPr/>
        </p:nvSpPr>
        <p:spPr>
          <a:xfrm>
            <a:off x="755651" y="1549139"/>
            <a:ext cx="7632698" cy="90520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defRPr/>
            </a:pPr>
            <a:r>
              <a:rPr lang="en-GB" altLang="en-US" dirty="0">
                <a:solidFill>
                  <a:schemeClr val="tx1"/>
                </a:solidFill>
                <a:latin typeface="Twinkl" pitchFamily="2" charset="0"/>
              </a:rPr>
              <a:t>Take it in turns to see if you can speak for sixty seconds, sharing as much information as possible with your partner in that time.            You could mention:</a:t>
            </a:r>
          </a:p>
        </p:txBody>
      </p:sp>
      <p:sp>
        <p:nvSpPr>
          <p:cNvPr id="47" name="Rectangle 46">
            <a:extLst>
              <a:ext uri="{FF2B5EF4-FFF2-40B4-BE49-F238E27FC236}">
                <a16:creationId xmlns:a16="http://schemas.microsoft.com/office/drawing/2014/main" id="{9754BA3F-DB6A-4DE1-A1F2-80E2B4D23C85}"/>
              </a:ext>
            </a:extLst>
          </p:cNvPr>
          <p:cNvSpPr/>
          <p:nvPr/>
        </p:nvSpPr>
        <p:spPr>
          <a:xfrm>
            <a:off x="755652" y="1549139"/>
            <a:ext cx="7632698" cy="90520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defRPr/>
            </a:pPr>
            <a:r>
              <a:rPr lang="en-GB" altLang="en-US" dirty="0">
                <a:solidFill>
                  <a:schemeClr val="tx1"/>
                </a:solidFill>
                <a:latin typeface="Twinkl" pitchFamily="2" charset="0"/>
              </a:rPr>
              <a:t>Your teacher will tell you when each person should start to talk.</a:t>
            </a:r>
          </a:p>
        </p:txBody>
      </p:sp>
      <p:sp>
        <p:nvSpPr>
          <p:cNvPr id="48" name="Rectangle 47">
            <a:extLst>
              <a:ext uri="{FF2B5EF4-FFF2-40B4-BE49-F238E27FC236}">
                <a16:creationId xmlns:a16="http://schemas.microsoft.com/office/drawing/2014/main" id="{27607110-02B2-48D1-B751-97F5BE7CC6C6}"/>
              </a:ext>
            </a:extLst>
          </p:cNvPr>
          <p:cNvSpPr/>
          <p:nvPr/>
        </p:nvSpPr>
        <p:spPr>
          <a:xfrm>
            <a:off x="755649" y="1549139"/>
            <a:ext cx="7632698" cy="905206"/>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defRPr/>
            </a:pPr>
            <a:r>
              <a:rPr lang="en-GB" altLang="en-US" dirty="0">
                <a:solidFill>
                  <a:srgbClr val="000000"/>
                </a:solidFill>
                <a:latin typeface="Twinkl" pitchFamily="2" charset="0"/>
              </a:rPr>
              <a:t>This word bank may help you:</a:t>
            </a:r>
            <a:endParaRPr lang="en-GB" altLang="en-US" dirty="0">
              <a:solidFill>
                <a:schemeClr val="tx1"/>
              </a:solidFill>
              <a:latin typeface="Twinkl" pitchFamily="2" charset="0"/>
            </a:endParaRPr>
          </a:p>
        </p:txBody>
      </p:sp>
      <p:sp>
        <p:nvSpPr>
          <p:cNvPr id="10" name="Rectangle 9">
            <a:extLst>
              <a:ext uri="{FF2B5EF4-FFF2-40B4-BE49-F238E27FC236}">
                <a16:creationId xmlns:a16="http://schemas.microsoft.com/office/drawing/2014/main" id="{86D157EE-3F4F-4F96-991C-C5A510229AC9}"/>
              </a:ext>
            </a:extLst>
          </p:cNvPr>
          <p:cNvSpPr/>
          <p:nvPr/>
        </p:nvSpPr>
        <p:spPr>
          <a:xfrm>
            <a:off x="755648" y="2858305"/>
            <a:ext cx="3072170" cy="3450419"/>
          </a:xfrm>
          <a:prstGeom prst="rect">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lnSpc>
                <a:spcPct val="200000"/>
              </a:lnSpc>
            </a:pPr>
            <a:r>
              <a:rPr lang="en-GB" dirty="0">
                <a:solidFill>
                  <a:schemeClr val="bg1"/>
                </a:solidFill>
              </a:rPr>
              <a:t>gravity</a:t>
            </a:r>
          </a:p>
          <a:p>
            <a:pPr algn="ctr">
              <a:lnSpc>
                <a:spcPct val="200000"/>
              </a:lnSpc>
            </a:pPr>
            <a:r>
              <a:rPr lang="en-GB" dirty="0">
                <a:solidFill>
                  <a:schemeClr val="bg1"/>
                </a:solidFill>
              </a:rPr>
              <a:t>air resistance</a:t>
            </a:r>
          </a:p>
          <a:p>
            <a:pPr algn="ctr">
              <a:lnSpc>
                <a:spcPct val="200000"/>
              </a:lnSpc>
            </a:pPr>
            <a:r>
              <a:rPr lang="en-GB" dirty="0">
                <a:solidFill>
                  <a:schemeClr val="bg1"/>
                </a:solidFill>
              </a:rPr>
              <a:t>Galileo Galilei</a:t>
            </a:r>
          </a:p>
          <a:p>
            <a:pPr algn="ctr">
              <a:lnSpc>
                <a:spcPct val="200000"/>
              </a:lnSpc>
            </a:pPr>
            <a:r>
              <a:rPr lang="en-GB" dirty="0">
                <a:solidFill>
                  <a:schemeClr val="bg1"/>
                </a:solidFill>
              </a:rPr>
              <a:t>mass</a:t>
            </a:r>
          </a:p>
          <a:p>
            <a:pPr algn="ctr">
              <a:lnSpc>
                <a:spcPct val="200000"/>
              </a:lnSpc>
            </a:pPr>
            <a:r>
              <a:rPr lang="en-GB" dirty="0">
                <a:solidFill>
                  <a:schemeClr val="bg1"/>
                </a:solidFill>
              </a:rPr>
              <a:t>parachute</a:t>
            </a:r>
          </a:p>
          <a:p>
            <a:pPr algn="ctr">
              <a:lnSpc>
                <a:spcPct val="200000"/>
              </a:lnSpc>
            </a:pPr>
            <a:r>
              <a:rPr lang="en-GB" dirty="0">
                <a:solidFill>
                  <a:schemeClr val="bg1"/>
                </a:solidFill>
              </a:rPr>
              <a:t>force</a:t>
            </a:r>
          </a:p>
          <a:p>
            <a:pPr algn="ctr">
              <a:lnSpc>
                <a:spcPct val="200000"/>
              </a:lnSpc>
            </a:pPr>
            <a:r>
              <a:rPr lang="en-GB" dirty="0">
                <a:solidFill>
                  <a:schemeClr val="bg1"/>
                </a:solidFill>
              </a:rPr>
              <a:t>prediction</a:t>
            </a:r>
          </a:p>
          <a:p>
            <a:pPr algn="ctr">
              <a:lnSpc>
                <a:spcPct val="200000"/>
              </a:lnSpc>
            </a:pPr>
            <a:r>
              <a:rPr lang="en-GB" dirty="0">
                <a:solidFill>
                  <a:schemeClr val="bg1"/>
                </a:solidFill>
              </a:rPr>
              <a:t>investigation</a:t>
            </a:r>
          </a:p>
          <a:p>
            <a:pPr algn="ctr">
              <a:lnSpc>
                <a:spcPct val="200000"/>
              </a:lnSpc>
            </a:pPr>
            <a:r>
              <a:rPr lang="en-GB" dirty="0">
                <a:solidFill>
                  <a:schemeClr val="bg1"/>
                </a:solidFill>
              </a:rPr>
              <a:t>measure</a:t>
            </a:r>
          </a:p>
          <a:p>
            <a:pPr algn="ctr">
              <a:lnSpc>
                <a:spcPct val="200000"/>
              </a:lnSpc>
            </a:pPr>
            <a:r>
              <a:rPr lang="en-GB" dirty="0">
                <a:solidFill>
                  <a:schemeClr val="bg1"/>
                </a:solidFill>
              </a:rPr>
              <a:t>observe</a:t>
            </a:r>
          </a:p>
          <a:p>
            <a:pPr algn="ctr">
              <a:lnSpc>
                <a:spcPct val="200000"/>
              </a:lnSpc>
            </a:pPr>
            <a:r>
              <a:rPr lang="en-GB" dirty="0">
                <a:solidFill>
                  <a:schemeClr val="bg1"/>
                </a:solidFill>
              </a:rPr>
              <a:t>variables</a:t>
            </a:r>
          </a:p>
          <a:p>
            <a:pPr algn="ctr">
              <a:lnSpc>
                <a:spcPct val="200000"/>
              </a:lnSpc>
            </a:pPr>
            <a:r>
              <a:rPr lang="en-GB" dirty="0">
                <a:solidFill>
                  <a:schemeClr val="bg1"/>
                </a:solidFill>
              </a:rPr>
              <a:t>results</a:t>
            </a:r>
          </a:p>
        </p:txBody>
      </p:sp>
    </p:spTree>
    <p:extLst>
      <p:ext uri="{BB962C8B-B14F-4D97-AF65-F5344CB8AC3E}">
        <p14:creationId xmlns:p14="http://schemas.microsoft.com/office/powerpoint/2010/main" val="246229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4444E-6 -2.22222E-6 L -0.32864 0.00139 " pathEditMode="relative" rAng="0" ptsTypes="AA">
                                      <p:cBhvr>
                                        <p:cTn id="11" dur="2000" fill="hold"/>
                                        <p:tgtEl>
                                          <p:spTgt spid="9"/>
                                        </p:tgtEl>
                                        <p:attrNameLst>
                                          <p:attrName>ppt_x</p:attrName>
                                          <p:attrName>ppt_y</p:attrName>
                                        </p:attrNameLst>
                                      </p:cBhvr>
                                      <p:rCtr x="-16441" y="69"/>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500"/>
                            </p:stCondLst>
                            <p:childTnLst>
                              <p:par>
                                <p:cTn id="47" presetID="10" presetClass="exit" presetSubtype="0" fill="hold" nodeType="after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2" grpId="0" animBg="1"/>
      <p:bldP spid="43" grpId="0" animBg="1"/>
      <p:bldP spid="44" grpId="0" animBg="1"/>
      <p:bldP spid="45" grpId="0" animBg="1"/>
      <p:bldP spid="46" grpId="0" animBg="1"/>
      <p:bldP spid="47" grpId="0" animBg="1"/>
      <p:bldP spid="4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idx="4294967295"/>
          </p:nvPr>
        </p:nvSpPr>
        <p:spPr>
          <a:xfrm>
            <a:off x="471487" y="1113974"/>
            <a:ext cx="8201025" cy="2387600"/>
          </a:xfrm>
          <a:noFill/>
        </p:spPr>
        <p:txBody>
          <a:bodyPr lIns="0" tIns="0" rIns="0" bIns="0" anchor="ctr" anchorCtr="1">
            <a:noAutofit/>
          </a:bodyPr>
          <a:lstStyle/>
          <a:p>
            <a:r>
              <a:rPr lang="en-GB" sz="6600" b="1" dirty="0">
                <a:ln w="19050">
                  <a:solidFill>
                    <a:sysClr val="windowText" lastClr="000000"/>
                  </a:solidFill>
                </a:ln>
                <a:solidFill>
                  <a:schemeClr val="bg1"/>
                </a:solidFill>
                <a:latin typeface="Twinkl" pitchFamily="2" charset="0"/>
              </a:rPr>
              <a:t>Air Resistance</a:t>
            </a:r>
          </a:p>
        </p:txBody>
      </p:sp>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investigate the effects of air resistance.</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how air resistance affects moving objects.</a:t>
            </a:r>
          </a:p>
          <a:p>
            <a:r>
              <a:rPr lang="en-GB" dirty="0">
                <a:latin typeface="Twinkl" pitchFamily="50" charset="0"/>
              </a:rPr>
              <a:t>I can plan and conduct an investigation into the effects of air resistance.</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Gravity and Falling</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97"/>
          <a:stretch/>
        </p:blipFill>
        <p:spPr>
          <a:xfrm>
            <a:off x="755650" y="1629175"/>
            <a:ext cx="7632700" cy="4463650"/>
          </a:xfrm>
          <a:prstGeom prst="rect">
            <a:avLst/>
          </a:prstGeom>
        </p:spPr>
      </p:pic>
      <p:pic>
        <p:nvPicPr>
          <p:cNvPr id="6" name="Picture 5">
            <a:extLst>
              <a:ext uri="{FF2B5EF4-FFF2-40B4-BE49-F238E27FC236}">
                <a16:creationId xmlns:a16="http://schemas.microsoft.com/office/drawing/2014/main" id="{E86432D1-26B3-4686-A282-75985FF66D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1703" y="3128292"/>
            <a:ext cx="818931" cy="830568"/>
          </a:xfrm>
          <a:prstGeom prst="rect">
            <a:avLst/>
          </a:prstGeom>
        </p:spPr>
      </p:pic>
      <p:pic>
        <p:nvPicPr>
          <p:cNvPr id="13" name="Picture 12">
            <a:extLst>
              <a:ext uri="{FF2B5EF4-FFF2-40B4-BE49-F238E27FC236}">
                <a16:creationId xmlns:a16="http://schemas.microsoft.com/office/drawing/2014/main" id="{08C5185E-2E6D-4209-9D2A-A533E6C116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9233" y="3221372"/>
            <a:ext cx="935578" cy="941132"/>
          </a:xfrm>
          <a:prstGeom prst="rect">
            <a:avLst/>
          </a:prstGeom>
        </p:spPr>
      </p:pic>
      <p:sp>
        <p:nvSpPr>
          <p:cNvPr id="16" name="Rectangle 15">
            <a:extLst>
              <a:ext uri="{FF2B5EF4-FFF2-40B4-BE49-F238E27FC236}">
                <a16:creationId xmlns:a16="http://schemas.microsoft.com/office/drawing/2014/main" id="{CABE5D97-206A-4A0F-B1EC-D56565D2D720}"/>
              </a:ext>
            </a:extLst>
          </p:cNvPr>
          <p:cNvSpPr/>
          <p:nvPr/>
        </p:nvSpPr>
        <p:spPr>
          <a:xfrm>
            <a:off x="2881618" y="1630886"/>
            <a:ext cx="3401736" cy="4241408"/>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Font typeface="Arial" panose="020B0604020202020204" pitchFamily="34" charset="0"/>
              <a:buNone/>
            </a:pPr>
            <a:r>
              <a:rPr lang="en-GB" altLang="en-US" dirty="0">
                <a:solidFill>
                  <a:schemeClr val="tx1"/>
                </a:solidFill>
              </a:rPr>
              <a:t>You have learnt that </a:t>
            </a:r>
            <a:r>
              <a:rPr lang="en-GB" altLang="en-US" b="1" dirty="0">
                <a:solidFill>
                  <a:schemeClr val="tx1"/>
                </a:solidFill>
              </a:rPr>
              <a:t>gravity</a:t>
            </a:r>
            <a:r>
              <a:rPr lang="en-GB" altLang="en-US" dirty="0">
                <a:solidFill>
                  <a:schemeClr val="tx1"/>
                </a:solidFill>
              </a:rPr>
              <a:t> pulls objects towards the centre of the Earth. </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But do you think all objects are pulled as fast as each other?</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These two balls are the </a:t>
            </a:r>
            <a:r>
              <a:rPr lang="en-GB" altLang="en-US" b="1" dirty="0">
                <a:solidFill>
                  <a:schemeClr val="tx1"/>
                </a:solidFill>
              </a:rPr>
              <a:t>same size</a:t>
            </a:r>
            <a:r>
              <a:rPr lang="en-GB" altLang="en-US" dirty="0">
                <a:solidFill>
                  <a:schemeClr val="tx1"/>
                </a:solidFill>
              </a:rPr>
              <a:t>, but one has a much </a:t>
            </a:r>
            <a:r>
              <a:rPr lang="en-GB" altLang="en-US" b="1" dirty="0">
                <a:solidFill>
                  <a:schemeClr val="tx1"/>
                </a:solidFill>
              </a:rPr>
              <a:t>greater mass</a:t>
            </a:r>
            <a:r>
              <a:rPr lang="en-GB" altLang="en-US" dirty="0">
                <a:solidFill>
                  <a:schemeClr val="tx1"/>
                </a:solidFill>
              </a:rPr>
              <a:t>. </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Do you think they will hit the ground at the </a:t>
            </a:r>
            <a:r>
              <a:rPr lang="en-GB" altLang="en-US" b="1" dirty="0">
                <a:solidFill>
                  <a:schemeClr val="tx1"/>
                </a:solidFill>
              </a:rPr>
              <a:t>same time</a:t>
            </a:r>
            <a:r>
              <a:rPr lang="en-GB" altLang="en-US" dirty="0">
                <a:solidFill>
                  <a:schemeClr val="tx1"/>
                </a:solidFill>
              </a:rPr>
              <a:t> when dropped from a height?</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fill="hold" nodeType="withEffect">
                                  <p:stCondLst>
                                    <p:cond delay="0"/>
                                  </p:stCondLst>
                                  <p:childTnLst>
                                    <p:animRot by="10800000">
                                      <p:cBhvr>
                                        <p:cTn id="9" dur="1750" fill="hold"/>
                                        <p:tgtEl>
                                          <p:spTgt spid="13"/>
                                        </p:tgtEl>
                                        <p:attrNameLst>
                                          <p:attrName>r</p:attrName>
                                        </p:attrNameLst>
                                      </p:cBhvr>
                                    </p:animRot>
                                  </p:childTnLst>
                                </p:cTn>
                              </p:par>
                              <p:par>
                                <p:cTn id="10" presetID="42" presetClass="path" presetSubtype="0" accel="50000" decel="50000" fill="hold" nodeType="withEffect">
                                  <p:stCondLst>
                                    <p:cond delay="0"/>
                                  </p:stCondLst>
                                  <p:childTnLst>
                                    <p:animMotion origin="layout" path="M -3.88889E-6 -4.44444E-6 L 0.10122 0.00371 " pathEditMode="relative" rAng="0" ptsTypes="AA">
                                      <p:cBhvr>
                                        <p:cTn id="11" dur="2000" fill="hold"/>
                                        <p:tgtEl>
                                          <p:spTgt spid="13"/>
                                        </p:tgtEl>
                                        <p:attrNameLst>
                                          <p:attrName>ppt_x</p:attrName>
                                          <p:attrName>ppt_y</p:attrName>
                                        </p:attrNameLst>
                                      </p:cBhvr>
                                      <p:rCtr x="5052" y="185"/>
                                    </p:animMotion>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8" presetClass="emph" presetSubtype="0" fill="hold" nodeType="withEffect">
                                  <p:stCondLst>
                                    <p:cond delay="0"/>
                                  </p:stCondLst>
                                  <p:childTnLst>
                                    <p:animRot by="10800000">
                                      <p:cBhvr>
                                        <p:cTn id="16" dur="1750" fill="hold"/>
                                        <p:tgtEl>
                                          <p:spTgt spid="6"/>
                                        </p:tgtEl>
                                        <p:attrNameLst>
                                          <p:attrName>r</p:attrName>
                                        </p:attrNameLst>
                                      </p:cBhvr>
                                    </p:animRot>
                                  </p:childTnLst>
                                </p:cTn>
                              </p:par>
                              <p:par>
                                <p:cTn id="17" presetID="42" presetClass="path" presetSubtype="0" accel="50000" decel="50000" fill="hold" nodeType="withEffect">
                                  <p:stCondLst>
                                    <p:cond delay="0"/>
                                  </p:stCondLst>
                                  <p:childTnLst>
                                    <p:animMotion origin="layout" path="M 1.94444E-6 3.33333E-6 L -0.11268 0.00069 " pathEditMode="relative" rAng="0" ptsTypes="AA">
                                      <p:cBhvr>
                                        <p:cTn id="18" dur="2000" fill="hold"/>
                                        <p:tgtEl>
                                          <p:spTgt spid="6"/>
                                        </p:tgtEl>
                                        <p:attrNameLst>
                                          <p:attrName>ppt_x</p:attrName>
                                          <p:attrName>ppt_y</p:attrName>
                                        </p:attrNameLst>
                                      </p:cBhvr>
                                      <p:rCtr x="-5642" y="23"/>
                                    </p:animMotion>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Gravity and Falling</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a16="http://schemas.microsoft.com/office/drawing/2014/main" id="{CABE5D97-206A-4A0F-B1EC-D56565D2D720}"/>
              </a:ext>
            </a:extLst>
          </p:cNvPr>
          <p:cNvSpPr/>
          <p:nvPr/>
        </p:nvSpPr>
        <p:spPr>
          <a:xfrm>
            <a:off x="576263" y="1629175"/>
            <a:ext cx="3844735" cy="4463650"/>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Font typeface="Arial" panose="020B0604020202020204" pitchFamily="34" charset="0"/>
              <a:buNone/>
            </a:pPr>
            <a:r>
              <a:rPr lang="en-GB" altLang="en-US" b="1" dirty="0">
                <a:solidFill>
                  <a:schemeClr val="tx1"/>
                </a:solidFill>
              </a:rPr>
              <a:t>Galileo Galilei </a:t>
            </a:r>
            <a:r>
              <a:rPr lang="en-GB" altLang="en-US" dirty="0">
                <a:solidFill>
                  <a:schemeClr val="tx1"/>
                </a:solidFill>
              </a:rPr>
              <a:t>(1564-1642) was an Italian scientist and mathematician who wondered about this.</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In 1590, he decided to carry out an investigation to find the answer.</a:t>
            </a:r>
          </a:p>
          <a:p>
            <a:pPr algn="ctr">
              <a:lnSpc>
                <a:spcPct val="100000"/>
              </a:lnSpc>
              <a:buFont typeface="Arial" panose="020B0604020202020204" pitchFamily="34" charset="0"/>
              <a:buNone/>
            </a:pPr>
            <a:r>
              <a:rPr lang="en-GB" altLang="en-US" dirty="0">
                <a:solidFill>
                  <a:schemeClr val="tx1"/>
                </a:solidFill>
              </a:rPr>
              <a:t>He climbed to the top of the Leaning Tower of Pisa with two balls of similar shape and size, but with different masses.</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He dropped both of the balls from the top of the tower at the same time. Both balls hit the ground at the same time.</a:t>
            </a:r>
          </a:p>
        </p:txBody>
      </p:sp>
      <p:grpSp>
        <p:nvGrpSpPr>
          <p:cNvPr id="5" name="Group 4">
            <a:extLst>
              <a:ext uri="{FF2B5EF4-FFF2-40B4-BE49-F238E27FC236}">
                <a16:creationId xmlns:a16="http://schemas.microsoft.com/office/drawing/2014/main" id="{3B42F934-08EA-4C85-BB7B-03D1E28F3D01}"/>
              </a:ext>
            </a:extLst>
          </p:cNvPr>
          <p:cNvGrpSpPr/>
          <p:nvPr/>
        </p:nvGrpSpPr>
        <p:grpSpPr>
          <a:xfrm>
            <a:off x="4420997" y="1629175"/>
            <a:ext cx="4146739" cy="4463650"/>
            <a:chOff x="4420997" y="1629175"/>
            <a:chExt cx="4146739" cy="4463650"/>
          </a:xfrm>
        </p:grpSpPr>
        <p:pic>
          <p:nvPicPr>
            <p:cNvPr id="4" name="Picture 3">
              <a:extLst>
                <a:ext uri="{FF2B5EF4-FFF2-40B4-BE49-F238E27FC236}">
                  <a16:creationId xmlns:a16="http://schemas.microsoft.com/office/drawing/2014/main"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042" t="17297" r="-371"/>
            <a:stretch/>
          </p:blipFill>
          <p:spPr>
            <a:xfrm>
              <a:off x="4420998" y="1629175"/>
              <a:ext cx="4146738" cy="4463650"/>
            </a:xfrm>
            <a:prstGeom prst="rect">
              <a:avLst/>
            </a:prstGeom>
          </p:spPr>
        </p:pic>
        <p:pic>
          <p:nvPicPr>
            <p:cNvPr id="3" name="Picture 2">
              <a:extLst>
                <a:ext uri="{FF2B5EF4-FFF2-40B4-BE49-F238E27FC236}">
                  <a16:creationId xmlns:a16="http://schemas.microsoft.com/office/drawing/2014/main" id="{5A8B2C4A-E529-4548-9458-E5DD479CE3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655" r="-1"/>
            <a:stretch/>
          </p:blipFill>
          <p:spPr>
            <a:xfrm>
              <a:off x="4420997" y="1983878"/>
              <a:ext cx="4109963" cy="4108946"/>
            </a:xfrm>
            <a:prstGeom prst="rect">
              <a:avLst/>
            </a:prstGeom>
          </p:spPr>
        </p:pic>
      </p:grpSp>
    </p:spTree>
    <p:extLst>
      <p:ext uri="{BB962C8B-B14F-4D97-AF65-F5344CB8AC3E}">
        <p14:creationId xmlns:p14="http://schemas.microsoft.com/office/powerpoint/2010/main" val="16622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Gravity and Falling</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a16="http://schemas.microsoft.com/office/drawing/2014/main" id="{CABE5D97-206A-4A0F-B1EC-D56565D2D720}"/>
              </a:ext>
            </a:extLst>
          </p:cNvPr>
          <p:cNvSpPr/>
          <p:nvPr/>
        </p:nvSpPr>
        <p:spPr>
          <a:xfrm>
            <a:off x="576262" y="1629175"/>
            <a:ext cx="3995737" cy="4463650"/>
          </a:xfrm>
          <a:prstGeom prst="rect">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bg1"/>
                </a:solidFill>
              </a:rPr>
              <a:t>Galileo's experiment proved that </a:t>
            </a:r>
            <a:r>
              <a:rPr lang="en-GB" altLang="en-US" b="1" dirty="0">
                <a:solidFill>
                  <a:schemeClr val="bg1"/>
                </a:solidFill>
              </a:rPr>
              <a:t>all objects fall at the same rate</a:t>
            </a:r>
            <a:r>
              <a:rPr lang="en-GB" altLang="en-US" dirty="0">
                <a:solidFill>
                  <a:schemeClr val="bg1"/>
                </a:solidFill>
              </a:rPr>
              <a:t>, no matter what their mass is.</a:t>
            </a:r>
          </a:p>
          <a:p>
            <a:pPr algn="ctr">
              <a:lnSpc>
                <a:spcPct val="100000"/>
              </a:lnSpc>
              <a:buFont typeface="Arial" panose="020B0604020202020204" pitchFamily="34" charset="0"/>
              <a:buNone/>
            </a:pPr>
            <a:endParaRPr lang="en-GB" altLang="en-US" dirty="0">
              <a:solidFill>
                <a:schemeClr val="bg1"/>
              </a:solidFill>
            </a:endParaRPr>
          </a:p>
          <a:p>
            <a:pPr algn="ctr">
              <a:lnSpc>
                <a:spcPct val="100000"/>
              </a:lnSpc>
              <a:buFont typeface="Arial" panose="020B0604020202020204" pitchFamily="34" charset="0"/>
              <a:buNone/>
            </a:pPr>
            <a:r>
              <a:rPr lang="en-GB" altLang="en-US" dirty="0">
                <a:solidFill>
                  <a:schemeClr val="bg1"/>
                </a:solidFill>
              </a:rPr>
              <a:t>But this can seem hard to believe!</a:t>
            </a:r>
          </a:p>
          <a:p>
            <a:pPr algn="ctr">
              <a:lnSpc>
                <a:spcPct val="100000"/>
              </a:lnSpc>
              <a:buFont typeface="Arial" panose="020B0604020202020204" pitchFamily="34" charset="0"/>
              <a:buNone/>
            </a:pPr>
            <a:endParaRPr lang="en-GB" altLang="en-US" dirty="0">
              <a:solidFill>
                <a:schemeClr val="bg1"/>
              </a:solidFill>
            </a:endParaRPr>
          </a:p>
          <a:p>
            <a:pPr algn="ctr">
              <a:lnSpc>
                <a:spcPct val="100000"/>
              </a:lnSpc>
              <a:buFont typeface="Arial" panose="020B0604020202020204" pitchFamily="34" charset="0"/>
              <a:buNone/>
            </a:pPr>
            <a:r>
              <a:rPr lang="en-GB" altLang="en-US" dirty="0">
                <a:solidFill>
                  <a:schemeClr val="bg1"/>
                </a:solidFill>
              </a:rPr>
              <a:t>Think about a feather and a hammer. If you dropped both objects at the same time, would they hit the ground at the same time?</a:t>
            </a:r>
          </a:p>
        </p:txBody>
      </p:sp>
      <p:grpSp>
        <p:nvGrpSpPr>
          <p:cNvPr id="10" name="Group 9">
            <a:extLst>
              <a:ext uri="{FF2B5EF4-FFF2-40B4-BE49-F238E27FC236}">
                <a16:creationId xmlns:a16="http://schemas.microsoft.com/office/drawing/2014/main" id="{5DA736DD-BA5F-4805-83B1-7356165FA613}"/>
              </a:ext>
            </a:extLst>
          </p:cNvPr>
          <p:cNvGrpSpPr/>
          <p:nvPr/>
        </p:nvGrpSpPr>
        <p:grpSpPr>
          <a:xfrm>
            <a:off x="4273429" y="1629175"/>
            <a:ext cx="4364614" cy="4463650"/>
            <a:chOff x="4273429" y="1629175"/>
            <a:chExt cx="4364614" cy="4463650"/>
          </a:xfrm>
        </p:grpSpPr>
        <p:pic>
          <p:nvPicPr>
            <p:cNvPr id="4" name="Picture 3">
              <a:extLst>
                <a:ext uri="{FF2B5EF4-FFF2-40B4-BE49-F238E27FC236}">
                  <a16:creationId xmlns:a16="http://schemas.microsoft.com/office/drawing/2014/main"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061" t="17297" r="-371"/>
            <a:stretch/>
          </p:blipFill>
          <p:spPr>
            <a:xfrm>
              <a:off x="4571999" y="1629175"/>
              <a:ext cx="3995737" cy="4463650"/>
            </a:xfrm>
            <a:prstGeom prst="rect">
              <a:avLst/>
            </a:prstGeom>
          </p:spPr>
        </p:pic>
        <p:pic>
          <p:nvPicPr>
            <p:cNvPr id="6" name="Picture 5">
              <a:extLst>
                <a:ext uri="{FF2B5EF4-FFF2-40B4-BE49-F238E27FC236}">
                  <a16:creationId xmlns:a16="http://schemas.microsoft.com/office/drawing/2014/main" id="{A7A66B33-FB98-404B-A462-7ECC3A601F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972982">
              <a:off x="4273429" y="2278354"/>
              <a:ext cx="2780076" cy="3059185"/>
            </a:xfrm>
            <a:prstGeom prst="rect">
              <a:avLst/>
            </a:prstGeom>
          </p:spPr>
        </p:pic>
        <p:pic>
          <p:nvPicPr>
            <p:cNvPr id="8" name="Picture 7">
              <a:extLst>
                <a:ext uri="{FF2B5EF4-FFF2-40B4-BE49-F238E27FC236}">
                  <a16:creationId xmlns:a16="http://schemas.microsoft.com/office/drawing/2014/main" id="{B1B4E754-B388-4D6D-9CD5-7EA16A9242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93929">
              <a:off x="6225112" y="2412580"/>
              <a:ext cx="2412931" cy="3412357"/>
            </a:xfrm>
            <a:prstGeom prst="rect">
              <a:avLst/>
            </a:prstGeom>
          </p:spPr>
        </p:pic>
      </p:grpSp>
    </p:spTree>
    <p:extLst>
      <p:ext uri="{BB962C8B-B14F-4D97-AF65-F5344CB8AC3E}">
        <p14:creationId xmlns:p14="http://schemas.microsoft.com/office/powerpoint/2010/main" val="23255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Gravity and Falling</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id="{284909F5-3946-4C3D-851D-D19E7795A4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97"/>
          <a:stretch/>
        </p:blipFill>
        <p:spPr>
          <a:xfrm>
            <a:off x="755651" y="1629175"/>
            <a:ext cx="7632698" cy="4463649"/>
          </a:xfrm>
          <a:prstGeom prst="rect">
            <a:avLst/>
          </a:prstGeom>
        </p:spPr>
      </p:pic>
      <p:sp>
        <p:nvSpPr>
          <p:cNvPr id="16" name="Rectangle 15">
            <a:extLst>
              <a:ext uri="{FF2B5EF4-FFF2-40B4-BE49-F238E27FC236}">
                <a16:creationId xmlns:a16="http://schemas.microsoft.com/office/drawing/2014/main" id="{CABE5D97-206A-4A0F-B1EC-D56565D2D720}"/>
              </a:ext>
            </a:extLst>
          </p:cNvPr>
          <p:cNvSpPr/>
          <p:nvPr/>
        </p:nvSpPr>
        <p:spPr>
          <a:xfrm>
            <a:off x="755650" y="1712430"/>
            <a:ext cx="3223951" cy="1504047"/>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Tx/>
              <a:buNone/>
            </a:pPr>
            <a:r>
              <a:rPr lang="en-GB" altLang="en-US" dirty="0">
                <a:solidFill>
                  <a:schemeClr val="tx1"/>
                </a:solidFill>
              </a:rPr>
              <a:t>What do you think happened when astronauts stood on the Moon and dropped these two items at the same time? </a:t>
            </a:r>
          </a:p>
        </p:txBody>
      </p:sp>
      <p:pic>
        <p:nvPicPr>
          <p:cNvPr id="7" name="Picture 6">
            <a:extLst>
              <a:ext uri="{FF2B5EF4-FFF2-40B4-BE49-F238E27FC236}">
                <a16:creationId xmlns:a16="http://schemas.microsoft.com/office/drawing/2014/main" id="{8E924058-F203-4B07-A469-8AB3F31112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30350" y="1764711"/>
            <a:ext cx="3750401" cy="3866797"/>
          </a:xfrm>
          <a:prstGeom prst="rect">
            <a:avLst/>
          </a:prstGeom>
        </p:spPr>
      </p:pic>
      <p:pic>
        <p:nvPicPr>
          <p:cNvPr id="11" name="Picture 10">
            <a:extLst>
              <a:ext uri="{FF2B5EF4-FFF2-40B4-BE49-F238E27FC236}">
                <a16:creationId xmlns:a16="http://schemas.microsoft.com/office/drawing/2014/main" id="{4D74BF6B-C6DF-4C7C-8866-A960A76DD7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612397">
            <a:off x="6166279" y="2905345"/>
            <a:ext cx="1271222" cy="1398848"/>
          </a:xfrm>
          <a:prstGeom prst="rect">
            <a:avLst/>
          </a:prstGeom>
        </p:spPr>
      </p:pic>
      <p:pic>
        <p:nvPicPr>
          <p:cNvPr id="21" name="Picture 20">
            <a:extLst>
              <a:ext uri="{FF2B5EF4-FFF2-40B4-BE49-F238E27FC236}">
                <a16:creationId xmlns:a16="http://schemas.microsoft.com/office/drawing/2014/main" id="{5B8CDB03-6771-4B5A-BA34-CA1B5B7391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2505" y="3369024"/>
            <a:ext cx="829225" cy="1172685"/>
          </a:xfrm>
          <a:prstGeom prst="rect">
            <a:avLst/>
          </a:prstGeom>
        </p:spPr>
      </p:pic>
    </p:spTree>
    <p:extLst>
      <p:ext uri="{BB962C8B-B14F-4D97-AF65-F5344CB8AC3E}">
        <p14:creationId xmlns:p14="http://schemas.microsoft.com/office/powerpoint/2010/main" val="17157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fill="hold" nodeType="clickEffect">
                                  <p:stCondLst>
                                    <p:cond delay="0"/>
                                  </p:stCondLst>
                                  <p:childTnLst>
                                    <p:animMotion origin="layout" path="M -3.05556E-6 -3.7037E-7 L 0.00122 0.21736 " pathEditMode="relative" rAng="0" ptsTypes="AA">
                                      <p:cBhvr>
                                        <p:cTn id="11" dur="750" fill="hold"/>
                                        <p:tgtEl>
                                          <p:spTgt spid="21"/>
                                        </p:tgtEl>
                                        <p:attrNameLst>
                                          <p:attrName>ppt_x</p:attrName>
                                          <p:attrName>ppt_y</p:attrName>
                                        </p:attrNameLst>
                                      </p:cBhvr>
                                      <p:rCtr x="52" y="10856"/>
                                    </p:animMotion>
                                  </p:childTnLst>
                                </p:cTn>
                              </p:par>
                              <p:par>
                                <p:cTn id="12" presetID="42" presetClass="path" presetSubtype="0" fill="hold" nodeType="withEffect">
                                  <p:stCondLst>
                                    <p:cond delay="0"/>
                                  </p:stCondLst>
                                  <p:childTnLst>
                                    <p:animMotion origin="layout" path="M 1.11022E-16 -2.96296E-6 L -0.00156 0.22315 " pathEditMode="relative" rAng="0" ptsTypes="AA">
                                      <p:cBhvr>
                                        <p:cTn id="13" dur="750" fill="hold"/>
                                        <p:tgtEl>
                                          <p:spTgt spid="11"/>
                                        </p:tgtEl>
                                        <p:attrNameLst>
                                          <p:attrName>ppt_x</p:attrName>
                                          <p:attrName>ppt_y</p:attrName>
                                        </p:attrNameLst>
                                      </p:cBhvr>
                                      <p:rCtr x="-87"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Gravity and Falling</a:t>
            </a:r>
          </a:p>
        </p:txBody>
      </p:sp>
      <p:sp>
        <p:nvSpPr>
          <p:cNvPr id="16" name="Rectangle 15">
            <a:extLst>
              <a:ext uri="{FF2B5EF4-FFF2-40B4-BE49-F238E27FC236}">
                <a16:creationId xmlns:a16="http://schemas.microsoft.com/office/drawing/2014/main" id="{CABE5D97-206A-4A0F-B1EC-D56565D2D720}"/>
              </a:ext>
            </a:extLst>
          </p:cNvPr>
          <p:cNvSpPr/>
          <p:nvPr/>
        </p:nvSpPr>
        <p:spPr>
          <a:xfrm>
            <a:off x="755650" y="1629176"/>
            <a:ext cx="3351060" cy="4463650"/>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The feather and the hammer hit the surface of the Moon at the </a:t>
            </a:r>
            <a:r>
              <a:rPr lang="en-GB" altLang="en-US" b="1" dirty="0">
                <a:solidFill>
                  <a:schemeClr val="tx1"/>
                </a:solidFill>
              </a:rPr>
              <a:t>same time</a:t>
            </a:r>
            <a:r>
              <a:rPr lang="en-GB" altLang="en-US" dirty="0">
                <a:solidFill>
                  <a:schemeClr val="tx1"/>
                </a:solidFill>
              </a:rPr>
              <a:t>!</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This proves that Galileo’s findings are correct.</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Can you think why the two objects might fall at the same speed on the Moon but the feather falls so much more slowly on Earth?</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What is different about the Moon and the Earth that could cause this to happen?</a:t>
            </a:r>
          </a:p>
        </p:txBody>
      </p:sp>
      <p:grpSp>
        <p:nvGrpSpPr>
          <p:cNvPr id="4" name="Group 3">
            <a:extLst>
              <a:ext uri="{FF2B5EF4-FFF2-40B4-BE49-F238E27FC236}">
                <a16:creationId xmlns:a16="http://schemas.microsoft.com/office/drawing/2014/main" id="{1CAF19D9-4999-45B2-A357-FBE41D7EBC7B}"/>
              </a:ext>
            </a:extLst>
          </p:cNvPr>
          <p:cNvGrpSpPr/>
          <p:nvPr/>
        </p:nvGrpSpPr>
        <p:grpSpPr>
          <a:xfrm>
            <a:off x="4106709" y="1629175"/>
            <a:ext cx="4281639" cy="4463649"/>
            <a:chOff x="4106709" y="1629175"/>
            <a:chExt cx="4281639" cy="4463649"/>
          </a:xfrm>
        </p:grpSpPr>
        <p:pic>
          <p:nvPicPr>
            <p:cNvPr id="3" name="Picture 2">
              <a:extLst>
                <a:ext uri="{FF2B5EF4-FFF2-40B4-BE49-F238E27FC236}">
                  <a16:creationId xmlns:a16="http://schemas.microsoft.com/office/drawing/2014/main" id="{284909F5-3946-4C3D-851D-D19E7795A4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904" t="17297"/>
            <a:stretch/>
          </p:blipFill>
          <p:spPr>
            <a:xfrm>
              <a:off x="4106709" y="1629175"/>
              <a:ext cx="4281639" cy="4463649"/>
            </a:xfrm>
            <a:prstGeom prst="rect">
              <a:avLst/>
            </a:prstGeom>
          </p:spPr>
        </p:pic>
        <p:pic>
          <p:nvPicPr>
            <p:cNvPr id="7" name="Picture 6">
              <a:extLst>
                <a:ext uri="{FF2B5EF4-FFF2-40B4-BE49-F238E27FC236}">
                  <a16:creationId xmlns:a16="http://schemas.microsoft.com/office/drawing/2014/main" id="{8E924058-F203-4B07-A469-8AB3F3111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329" y="1924102"/>
              <a:ext cx="3750401" cy="3866797"/>
            </a:xfrm>
            <a:prstGeom prst="rect">
              <a:avLst/>
            </a:prstGeom>
          </p:spPr>
        </p:pic>
        <p:pic>
          <p:nvPicPr>
            <p:cNvPr id="11" name="Picture 10">
              <a:extLst>
                <a:ext uri="{FF2B5EF4-FFF2-40B4-BE49-F238E27FC236}">
                  <a16:creationId xmlns:a16="http://schemas.microsoft.com/office/drawing/2014/main" id="{4D74BF6B-C6DF-4C7C-8866-A960A76DD7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78889">
              <a:off x="6936401" y="2830243"/>
              <a:ext cx="1271222" cy="1398848"/>
            </a:xfrm>
            <a:prstGeom prst="rect">
              <a:avLst/>
            </a:prstGeom>
          </p:spPr>
        </p:pic>
        <p:pic>
          <p:nvPicPr>
            <p:cNvPr id="21" name="Picture 20">
              <a:extLst>
                <a:ext uri="{FF2B5EF4-FFF2-40B4-BE49-F238E27FC236}">
                  <a16:creationId xmlns:a16="http://schemas.microsoft.com/office/drawing/2014/main" id="{5B8CDB03-6771-4B5A-BA34-CA1B5B739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55420">
              <a:off x="7304049" y="3148806"/>
              <a:ext cx="829225" cy="1172685"/>
            </a:xfrm>
            <a:prstGeom prst="rect">
              <a:avLst/>
            </a:prstGeom>
          </p:spPr>
        </p:pic>
      </p:grpSp>
    </p:spTree>
    <p:extLst>
      <p:ext uri="{BB962C8B-B14F-4D97-AF65-F5344CB8AC3E}">
        <p14:creationId xmlns:p14="http://schemas.microsoft.com/office/powerpoint/2010/main" val="16610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Air Resistance</a:t>
            </a:r>
          </a:p>
        </p:txBody>
      </p:sp>
      <p:grpSp>
        <p:nvGrpSpPr>
          <p:cNvPr id="4" name="Group 3">
            <a:extLst>
              <a:ext uri="{FF2B5EF4-FFF2-40B4-BE49-F238E27FC236}">
                <a16:creationId xmlns:a16="http://schemas.microsoft.com/office/drawing/2014/main" id="{1CAF19D9-4999-45B2-A357-FBE41D7EBC7B}"/>
              </a:ext>
            </a:extLst>
          </p:cNvPr>
          <p:cNvGrpSpPr/>
          <p:nvPr/>
        </p:nvGrpSpPr>
        <p:grpSpPr>
          <a:xfrm>
            <a:off x="5536734" y="1629175"/>
            <a:ext cx="2957890" cy="4463649"/>
            <a:chOff x="5536734" y="1629175"/>
            <a:chExt cx="2957890" cy="4463649"/>
          </a:xfrm>
        </p:grpSpPr>
        <p:pic>
          <p:nvPicPr>
            <p:cNvPr id="3" name="Picture 2">
              <a:extLst>
                <a:ext uri="{FF2B5EF4-FFF2-40B4-BE49-F238E27FC236}">
                  <a16:creationId xmlns:a16="http://schemas.microsoft.com/office/drawing/2014/main" id="{284909F5-3946-4C3D-851D-D19E7795A4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39" t="17297"/>
            <a:stretch/>
          </p:blipFill>
          <p:spPr>
            <a:xfrm>
              <a:off x="5536734" y="1629175"/>
              <a:ext cx="2851614" cy="4463649"/>
            </a:xfrm>
            <a:prstGeom prst="rect">
              <a:avLst/>
            </a:prstGeom>
          </p:spPr>
        </p:pic>
        <p:pic>
          <p:nvPicPr>
            <p:cNvPr id="7" name="Picture 6">
              <a:extLst>
                <a:ext uri="{FF2B5EF4-FFF2-40B4-BE49-F238E27FC236}">
                  <a16:creationId xmlns:a16="http://schemas.microsoft.com/office/drawing/2014/main" id="{8E924058-F203-4B07-A469-8AB3F3111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734" y="2332127"/>
              <a:ext cx="2809503" cy="2896697"/>
            </a:xfrm>
            <a:prstGeom prst="rect">
              <a:avLst/>
            </a:prstGeom>
          </p:spPr>
        </p:pic>
        <p:pic>
          <p:nvPicPr>
            <p:cNvPr id="11" name="Picture 10">
              <a:extLst>
                <a:ext uri="{FF2B5EF4-FFF2-40B4-BE49-F238E27FC236}">
                  <a16:creationId xmlns:a16="http://schemas.microsoft.com/office/drawing/2014/main" id="{4D74BF6B-C6DF-4C7C-8866-A960A76DD7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78889">
              <a:off x="7381892" y="2936145"/>
              <a:ext cx="952298" cy="1047905"/>
            </a:xfrm>
            <a:prstGeom prst="rect">
              <a:avLst/>
            </a:prstGeom>
          </p:spPr>
        </p:pic>
        <p:pic>
          <p:nvPicPr>
            <p:cNvPr id="21" name="Picture 20">
              <a:extLst>
                <a:ext uri="{FF2B5EF4-FFF2-40B4-BE49-F238E27FC236}">
                  <a16:creationId xmlns:a16="http://schemas.microsoft.com/office/drawing/2014/main" id="{5B8CDB03-6771-4B5A-BA34-CA1B5B739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55420">
              <a:off x="7744788" y="3217469"/>
              <a:ext cx="621189" cy="878482"/>
            </a:xfrm>
            <a:prstGeom prst="rect">
              <a:avLst/>
            </a:prstGeom>
          </p:spPr>
        </p:pic>
      </p:grpSp>
      <p:sp>
        <p:nvSpPr>
          <p:cNvPr id="16" name="Rectangle 15">
            <a:extLst>
              <a:ext uri="{FF2B5EF4-FFF2-40B4-BE49-F238E27FC236}">
                <a16:creationId xmlns:a16="http://schemas.microsoft.com/office/drawing/2014/main" id="{CABE5D97-206A-4A0F-B1EC-D56565D2D720}"/>
              </a:ext>
            </a:extLst>
          </p:cNvPr>
          <p:cNvSpPr/>
          <p:nvPr/>
        </p:nvSpPr>
        <p:spPr>
          <a:xfrm>
            <a:off x="755650" y="1629176"/>
            <a:ext cx="4781084" cy="4463650"/>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There is </a:t>
            </a:r>
            <a:r>
              <a:rPr lang="en-GB" altLang="en-US" b="1" dirty="0">
                <a:solidFill>
                  <a:schemeClr val="tx1"/>
                </a:solidFill>
              </a:rPr>
              <a:t>no air </a:t>
            </a:r>
            <a:r>
              <a:rPr lang="en-GB" altLang="en-US" dirty="0">
                <a:solidFill>
                  <a:schemeClr val="tx1"/>
                </a:solidFill>
              </a:rPr>
              <a:t>on the Moon.</a:t>
            </a:r>
          </a:p>
          <a:p>
            <a:pPr algn="ctr">
              <a:lnSpc>
                <a:spcPct val="100000"/>
              </a:lnSpc>
              <a:buFont typeface="Arial" panose="020B0604020202020204" pitchFamily="34" charset="0"/>
              <a:buNone/>
            </a:pPr>
            <a:r>
              <a:rPr lang="en-GB" altLang="en-US" b="1" dirty="0">
                <a:solidFill>
                  <a:schemeClr val="tx1"/>
                </a:solidFill>
              </a:rPr>
              <a:t>Air</a:t>
            </a:r>
            <a:r>
              <a:rPr lang="en-GB" altLang="en-US" dirty="0">
                <a:solidFill>
                  <a:schemeClr val="tx1"/>
                </a:solidFill>
              </a:rPr>
              <a:t> pushes against any object moving through it. This is known as </a:t>
            </a:r>
            <a:r>
              <a:rPr lang="en-GB" altLang="en-US" b="1" dirty="0">
                <a:solidFill>
                  <a:schemeClr val="tx1"/>
                </a:solidFill>
              </a:rPr>
              <a:t>air resistance</a:t>
            </a:r>
            <a:r>
              <a:rPr lang="en-GB" altLang="en-US" dirty="0">
                <a:solidFill>
                  <a:schemeClr val="tx1"/>
                </a:solidFill>
              </a:rPr>
              <a:t>.</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dirty="0">
                <a:solidFill>
                  <a:schemeClr val="tx1"/>
                </a:solidFill>
              </a:rPr>
              <a:t>On Earth, air resistance acts on both objects. The feather has a large surface area in comparison to its mass. The hammer has a small surface area in comparison to its mass. Air resistance therefore has a greater upwards force on the feather.</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Since there is no air on the Moon, there is no </a:t>
            </a:r>
            <a:r>
              <a:rPr lang="en-GB" altLang="en-US" b="1" dirty="0">
                <a:solidFill>
                  <a:schemeClr val="tx1"/>
                </a:solidFill>
              </a:rPr>
              <a:t>air resistance </a:t>
            </a:r>
            <a:r>
              <a:rPr lang="en-GB" altLang="en-US" dirty="0">
                <a:solidFill>
                  <a:schemeClr val="tx1"/>
                </a:solidFill>
              </a:rPr>
              <a:t>to push against the feather, so the two objects fall at the </a:t>
            </a:r>
            <a:r>
              <a:rPr lang="en-GB" altLang="en-US" b="1" dirty="0">
                <a:solidFill>
                  <a:schemeClr val="tx1"/>
                </a:solidFill>
              </a:rPr>
              <a:t>same speed</a:t>
            </a:r>
            <a:r>
              <a:rPr lang="en-GB" altLang="en-US" dirty="0">
                <a:solidFill>
                  <a:schemeClr val="tx1"/>
                </a:solidFill>
              </a:rPr>
              <a:t>.</a:t>
            </a:r>
          </a:p>
        </p:txBody>
      </p:sp>
    </p:spTree>
    <p:extLst>
      <p:ext uri="{BB962C8B-B14F-4D97-AF65-F5344CB8AC3E}">
        <p14:creationId xmlns:p14="http://schemas.microsoft.com/office/powerpoint/2010/main" val="20323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553</TotalTime>
  <Words>984</Words>
  <Application>Microsoft Office PowerPoint</Application>
  <PresentationFormat>On-screen Show (4:3)</PresentationFormat>
  <Paragraphs>110</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Tuffy-TTF</vt:lpstr>
      <vt:lpstr>Twinkl</vt:lpstr>
      <vt:lpstr>Calibri</vt:lpstr>
      <vt:lpstr>Tuffy</vt:lpstr>
      <vt:lpstr>Sassoon Infant Rg</vt:lpstr>
      <vt:lpstr>Office Theme</vt:lpstr>
      <vt:lpstr>Science</vt:lpstr>
      <vt:lpstr>Air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Kelsey Martin</cp:lastModifiedBy>
  <cp:revision>173</cp:revision>
  <dcterms:created xsi:type="dcterms:W3CDTF">2019-03-20T11:43:57Z</dcterms:created>
  <dcterms:modified xsi:type="dcterms:W3CDTF">2020-06-16T09:04:57Z</dcterms:modified>
</cp:coreProperties>
</file>