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75" r:id="rId4"/>
    <p:sldId id="274" r:id="rId5"/>
    <p:sldId id="276" r:id="rId6"/>
    <p:sldId id="277" r:id="rId7"/>
    <p:sldId id="278" r:id="rId8"/>
    <p:sldId id="279" r:id="rId9"/>
    <p:sldId id="280" r:id="rId10"/>
    <p:sldId id="285" r:id="rId11"/>
    <p:sldId id="286" r:id="rId12"/>
    <p:sldId id="281" r:id="rId13"/>
    <p:sldId id="284" r:id="rId14"/>
    <p:sldId id="283" r:id="rId15"/>
    <p:sldId id="282" r:id="rId16"/>
    <p:sldId id="287" r:id="rId17"/>
    <p:sldId id="267"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Twinkl" panose="020B0604020202020204" charset="0"/>
      <p:regular r:id="rId25"/>
      <p:bold r:id="rId26"/>
    </p:embeddedFont>
    <p:embeddedFont>
      <p:font typeface="Roboto" panose="020B060402020202020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200"/>
    <a:srgbClr val="E5C800"/>
    <a:srgbClr val="232321"/>
    <a:srgbClr val="FFE000"/>
    <a:srgbClr val="B9D36E"/>
    <a:srgbClr val="FFE864"/>
    <a:srgbClr val="003F16"/>
    <a:srgbClr val="FFEF00"/>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5" d="100"/>
          <a:sy n="115" d="100"/>
        </p:scale>
        <p:origin x="1476" y="108"/>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0.png"/><Relationship Id="rId7" Type="http://schemas.openxmlformats.org/officeDocument/2006/relationships/image" Target="../media/image26.png"/><Relationship Id="rId2"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42.png"/><Relationship Id="rId10" Type="http://schemas.openxmlformats.org/officeDocument/2006/relationships/image" Target="../media/image19.png"/><Relationship Id="rId4" Type="http://schemas.openxmlformats.org/officeDocument/2006/relationships/image" Target="../media/image41.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28.png"/><Relationship Id="rId5" Type="http://schemas.openxmlformats.org/officeDocument/2006/relationships/image" Target="../media/image46.png"/><Relationship Id="rId10" Type="http://schemas.openxmlformats.org/officeDocument/2006/relationships/image" Target="../media/image19.png"/><Relationship Id="rId4" Type="http://schemas.openxmlformats.org/officeDocument/2006/relationships/image" Target="../media/image45.jpe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E0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grpSp>
        <p:nvGrpSpPr>
          <p:cNvPr id="4" name="Group 3"/>
          <p:cNvGrpSpPr/>
          <p:nvPr/>
        </p:nvGrpSpPr>
        <p:grpSpPr>
          <a:xfrm>
            <a:off x="755650" y="1920970"/>
            <a:ext cx="2577947" cy="2579224"/>
            <a:chOff x="784340" y="2171287"/>
            <a:chExt cx="2577947" cy="2579224"/>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r="36889"/>
            <a:stretch/>
          </p:blipFill>
          <p:spPr>
            <a:xfrm>
              <a:off x="784340" y="2171287"/>
              <a:ext cx="2577947" cy="2579224"/>
            </a:xfrm>
            <a:prstGeom prst="ellipse">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20709" t="-16121" r="-9695" b="28063"/>
            <a:stretch/>
          </p:blipFill>
          <p:spPr>
            <a:xfrm>
              <a:off x="784340" y="2171729"/>
              <a:ext cx="2577947" cy="2578340"/>
            </a:xfrm>
            <a:prstGeom prst="ellipse">
              <a:avLst/>
            </a:prstGeom>
          </p:spPr>
        </p:pic>
      </p:grpSp>
      <p:sp>
        <p:nvSpPr>
          <p:cNvPr id="3" name="Oval 2"/>
          <p:cNvSpPr/>
          <p:nvPr/>
        </p:nvSpPr>
        <p:spPr>
          <a:xfrm>
            <a:off x="755650" y="1920970"/>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If someone is </a:t>
            </a:r>
            <a:br>
              <a:rPr lang="en-GB" sz="1700" dirty="0">
                <a:solidFill>
                  <a:schemeClr val="tx1"/>
                </a:solidFill>
              </a:rPr>
            </a:br>
            <a:r>
              <a:rPr lang="en-GB" sz="1700" dirty="0">
                <a:solidFill>
                  <a:schemeClr val="tx1"/>
                </a:solidFill>
              </a:rPr>
              <a:t>unwell with a high temperature or a new continuous cough, do not touch them or go </a:t>
            </a:r>
            <a:br>
              <a:rPr lang="en-GB" sz="1700" dirty="0">
                <a:solidFill>
                  <a:schemeClr val="tx1"/>
                </a:solidFill>
              </a:rPr>
            </a:br>
            <a:r>
              <a:rPr lang="en-GB" sz="1700" dirty="0">
                <a:solidFill>
                  <a:schemeClr val="tx1"/>
                </a:solidFill>
              </a:rPr>
              <a:t>near them. </a:t>
            </a: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7118" t="28363" r="2797" b="13654"/>
          <a:stretch/>
        </p:blipFill>
        <p:spPr>
          <a:xfrm>
            <a:off x="3280293" y="3549582"/>
            <a:ext cx="2577947" cy="2578340"/>
          </a:xfrm>
          <a:prstGeom prst="ellipse">
            <a:avLst/>
          </a:prstGeom>
        </p:spPr>
      </p:pic>
      <p:sp>
        <p:nvSpPr>
          <p:cNvPr id="14" name="Oval 13"/>
          <p:cNvSpPr/>
          <p:nvPr/>
        </p:nvSpPr>
        <p:spPr>
          <a:xfrm>
            <a:off x="3280293" y="3549779"/>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Do not use public transport unless it is essential that you do.</a:t>
            </a:r>
          </a:p>
        </p:txBody>
      </p:sp>
      <p:grpSp>
        <p:nvGrpSpPr>
          <p:cNvPr id="7" name="Group 6"/>
          <p:cNvGrpSpPr/>
          <p:nvPr/>
        </p:nvGrpSpPr>
        <p:grpSpPr>
          <a:xfrm>
            <a:off x="5791498" y="1918936"/>
            <a:ext cx="2591385" cy="2579980"/>
            <a:chOff x="5791498" y="1918936"/>
            <a:chExt cx="2591385" cy="257998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33263" r="3640"/>
            <a:stretch/>
          </p:blipFill>
          <p:spPr>
            <a:xfrm>
              <a:off x="5804936" y="1919132"/>
              <a:ext cx="2577947" cy="2579784"/>
            </a:xfrm>
            <a:prstGeom prst="ellipse">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37305" t="-6345" r="-28971"/>
            <a:stretch/>
          </p:blipFill>
          <p:spPr>
            <a:xfrm>
              <a:off x="5791498" y="1918936"/>
              <a:ext cx="2577947" cy="2579980"/>
            </a:xfrm>
            <a:prstGeom prst="ellipse">
              <a:avLst/>
            </a:prstGeom>
          </p:spPr>
        </p:pic>
      </p:grpSp>
      <p:sp>
        <p:nvSpPr>
          <p:cNvPr id="15" name="Oval 14"/>
          <p:cNvSpPr/>
          <p:nvPr/>
        </p:nvSpPr>
        <p:spPr>
          <a:xfrm>
            <a:off x="5791498" y="1919953"/>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Grown-ups should work from home if they can. </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67049">
            <a:off x="3230628" y="2574316"/>
            <a:ext cx="1551963" cy="339306"/>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690802" flipH="1">
            <a:off x="6010881" y="5143668"/>
            <a:ext cx="1551963" cy="339306"/>
          </a:xfrm>
          <a:prstGeom prst="rect">
            <a:avLst/>
          </a:prstGeom>
        </p:spPr>
      </p:pic>
      <p:grpSp>
        <p:nvGrpSpPr>
          <p:cNvPr id="5" name="Group 4"/>
          <p:cNvGrpSpPr/>
          <p:nvPr/>
        </p:nvGrpSpPr>
        <p:grpSpPr>
          <a:xfrm>
            <a:off x="7004600" y="5134119"/>
            <a:ext cx="1591837" cy="1201516"/>
            <a:chOff x="7004600" y="5134119"/>
            <a:chExt cx="1591837" cy="1201516"/>
          </a:xfrm>
        </p:grpSpPr>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4600" y="5134119"/>
              <a:ext cx="1298201" cy="1139681"/>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0263" y="5919817"/>
              <a:ext cx="416174" cy="415818"/>
            </a:xfrm>
            <a:prstGeom prst="rect">
              <a:avLst/>
            </a:prstGeom>
          </p:spPr>
        </p:pic>
      </p:grpSp>
      <p:grpSp>
        <p:nvGrpSpPr>
          <p:cNvPr id="6" name="Group 5"/>
          <p:cNvGrpSpPr/>
          <p:nvPr/>
        </p:nvGrpSpPr>
        <p:grpSpPr>
          <a:xfrm>
            <a:off x="1115217" y="4861114"/>
            <a:ext cx="1476459" cy="1189780"/>
            <a:chOff x="1115217" y="4861114"/>
            <a:chExt cx="1476459" cy="1189780"/>
          </a:xfrm>
        </p:grpSpPr>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217" y="4861114"/>
              <a:ext cx="968835" cy="1189780"/>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0193" y="4938909"/>
              <a:ext cx="361483" cy="361174"/>
            </a:xfrm>
            <a:prstGeom prst="rect">
              <a:avLst/>
            </a:prstGeom>
          </p:spPr>
        </p:pic>
      </p:grpSp>
      <p:grpSp>
        <p:nvGrpSpPr>
          <p:cNvPr id="2" name="Group 1"/>
          <p:cNvGrpSpPr/>
          <p:nvPr/>
        </p:nvGrpSpPr>
        <p:grpSpPr>
          <a:xfrm>
            <a:off x="4368668" y="1985816"/>
            <a:ext cx="1357754" cy="1079603"/>
            <a:chOff x="4368668" y="1985816"/>
            <a:chExt cx="1357754" cy="1079603"/>
          </a:xfrm>
        </p:grpSpPr>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spTree>
    <p:extLst>
      <p:ext uri="{BB962C8B-B14F-4D97-AF65-F5344CB8AC3E}">
        <p14:creationId xmlns:p14="http://schemas.microsoft.com/office/powerpoint/2010/main" val="374217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10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1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7378" r="12034"/>
          <a:stretch/>
        </p:blipFill>
        <p:spPr>
          <a:xfrm>
            <a:off x="755649" y="1901660"/>
            <a:ext cx="2314897" cy="2318952"/>
          </a:xfrm>
          <a:prstGeom prst="ellipse">
            <a:avLst/>
          </a:prstGeom>
        </p:spPr>
      </p:pic>
      <p:sp>
        <p:nvSpPr>
          <p:cNvPr id="3" name="Oval 2"/>
          <p:cNvSpPr/>
          <p:nvPr/>
        </p:nvSpPr>
        <p:spPr>
          <a:xfrm>
            <a:off x="755649" y="1905714"/>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Do not get together with people who do not live with you in public spaces such as parks or on the street.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5232" y="1845509"/>
            <a:ext cx="2314544" cy="2314544"/>
          </a:xfrm>
          <a:prstGeom prst="ellipse">
            <a:avLst/>
          </a:prstGeom>
        </p:spPr>
      </p:pic>
      <p:grpSp>
        <p:nvGrpSpPr>
          <p:cNvPr id="5" name="Group 4"/>
          <p:cNvGrpSpPr/>
          <p:nvPr/>
        </p:nvGrpSpPr>
        <p:grpSpPr>
          <a:xfrm>
            <a:off x="2525441" y="3904719"/>
            <a:ext cx="2314897" cy="2309259"/>
            <a:chOff x="9240435" y="3460558"/>
            <a:chExt cx="2314897" cy="2309259"/>
          </a:xfrm>
        </p:grpSpPr>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r="36704"/>
            <a:stretch/>
          </p:blipFill>
          <p:spPr>
            <a:xfrm>
              <a:off x="9240435" y="3460558"/>
              <a:ext cx="2314897" cy="2309259"/>
            </a:xfrm>
            <a:prstGeom prst="ellipse">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9526" t="-12584" r="-3283" b="25604"/>
            <a:stretch/>
          </p:blipFill>
          <p:spPr>
            <a:xfrm>
              <a:off x="9240435" y="3460558"/>
              <a:ext cx="2314897" cy="2309259"/>
            </a:xfrm>
            <a:prstGeom prst="ellipse">
              <a:avLst/>
            </a:prstGeom>
          </p:spPr>
        </p:pic>
      </p:grpSp>
      <p:sp>
        <p:nvSpPr>
          <p:cNvPr id="20" name="Oval 19"/>
          <p:cNvSpPr/>
          <p:nvPr/>
        </p:nvSpPr>
        <p:spPr>
          <a:xfrm>
            <a:off x="2525441" y="3899081"/>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Do not meet up with friends or family who you do not live with. </a:t>
            </a:r>
          </a:p>
        </p:txBody>
      </p:sp>
      <p:sp>
        <p:nvSpPr>
          <p:cNvPr id="22" name="Oval 21"/>
          <p:cNvSpPr/>
          <p:nvPr/>
        </p:nvSpPr>
        <p:spPr>
          <a:xfrm>
            <a:off x="4295232" y="1845156"/>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Keep in touch with family and friends by using phones and the Internet. </a:t>
            </a:r>
          </a:p>
        </p:txBody>
      </p:sp>
      <p:grpSp>
        <p:nvGrpSpPr>
          <p:cNvPr id="2" name="Group 1"/>
          <p:cNvGrpSpPr/>
          <p:nvPr/>
        </p:nvGrpSpPr>
        <p:grpSpPr>
          <a:xfrm>
            <a:off x="6065024" y="3900352"/>
            <a:ext cx="2314898" cy="2313626"/>
            <a:chOff x="9267068" y="3779199"/>
            <a:chExt cx="2314898" cy="2313626"/>
          </a:xfrm>
        </p:grpSpPr>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14625" r="14625"/>
            <a:stretch/>
          </p:blipFill>
          <p:spPr>
            <a:xfrm>
              <a:off x="9267068" y="3779199"/>
              <a:ext cx="2314898" cy="2313626"/>
            </a:xfrm>
            <a:prstGeom prst="ellipse">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38297" t="-8834" r="-38297" b="2268"/>
            <a:stretch/>
          </p:blipFill>
          <p:spPr>
            <a:xfrm>
              <a:off x="9267068" y="3779199"/>
              <a:ext cx="2314898" cy="2313626"/>
            </a:xfrm>
            <a:prstGeom prst="ellipse">
              <a:avLst/>
            </a:prstGeom>
          </p:spPr>
        </p:pic>
      </p:grpSp>
      <p:sp>
        <p:nvSpPr>
          <p:cNvPr id="23" name="Oval 22"/>
          <p:cNvSpPr/>
          <p:nvPr/>
        </p:nvSpPr>
        <p:spPr>
          <a:xfrm>
            <a:off x="6065024" y="3899081"/>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Use the phone </a:t>
            </a:r>
            <a:br>
              <a:rPr lang="en-GB" sz="1700" dirty="0">
                <a:solidFill>
                  <a:schemeClr val="tx1"/>
                </a:solidFill>
              </a:rPr>
            </a:br>
            <a:r>
              <a:rPr lang="en-GB" sz="1700" dirty="0">
                <a:solidFill>
                  <a:schemeClr val="tx1"/>
                </a:solidFill>
              </a:rPr>
              <a:t>to contact people who help you stay safe and well, such </a:t>
            </a:r>
            <a:br>
              <a:rPr lang="en-GB" sz="1700" dirty="0">
                <a:solidFill>
                  <a:schemeClr val="tx1"/>
                </a:solidFill>
              </a:rPr>
            </a:br>
            <a:r>
              <a:rPr lang="en-GB" sz="1700" dirty="0">
                <a:solidFill>
                  <a:schemeClr val="tx1"/>
                </a:solidFill>
              </a:rPr>
              <a:t>as doctors.</a:t>
            </a: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36190" flipV="1">
            <a:off x="4896682" y="4668949"/>
            <a:ext cx="1090786" cy="238479"/>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38229" flipV="1">
            <a:off x="1317540" y="4710893"/>
            <a:ext cx="1090786" cy="238479"/>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370174">
            <a:off x="6677077" y="3160315"/>
            <a:ext cx="1090786" cy="238479"/>
          </a:xfrm>
          <a:prstGeom prst="rect">
            <a:avLst/>
          </a:prstGeom>
        </p:spPr>
      </p:pic>
      <p:grpSp>
        <p:nvGrpSpPr>
          <p:cNvPr id="34" name="Group 33"/>
          <p:cNvGrpSpPr/>
          <p:nvPr/>
        </p:nvGrpSpPr>
        <p:grpSpPr>
          <a:xfrm>
            <a:off x="530535" y="5109069"/>
            <a:ext cx="1476459" cy="1189780"/>
            <a:chOff x="1115217" y="4861114"/>
            <a:chExt cx="1476459" cy="1189780"/>
          </a:xfrm>
        </p:grpSpPr>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217" y="4861114"/>
              <a:ext cx="968835" cy="1189780"/>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0193" y="4938909"/>
              <a:ext cx="361483" cy="361174"/>
            </a:xfrm>
            <a:prstGeom prst="rect">
              <a:avLst/>
            </a:prstGeom>
          </p:spPr>
        </p:pic>
      </p:grpSp>
      <p:grpSp>
        <p:nvGrpSpPr>
          <p:cNvPr id="37" name="Group 36"/>
          <p:cNvGrpSpPr/>
          <p:nvPr/>
        </p:nvGrpSpPr>
        <p:grpSpPr>
          <a:xfrm>
            <a:off x="7045943" y="1878784"/>
            <a:ext cx="1357754" cy="1079603"/>
            <a:chOff x="4368668" y="1985816"/>
            <a:chExt cx="1357754" cy="1079603"/>
          </a:xfrm>
        </p:grpSpPr>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spTree>
    <p:extLst>
      <p:ext uri="{BB962C8B-B14F-4D97-AF65-F5344CB8AC3E}">
        <p14:creationId xmlns:p14="http://schemas.microsoft.com/office/powerpoint/2010/main" val="3551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5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10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5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nodeType="withEffect">
                                  <p:stCondLst>
                                    <p:cond delay="100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4500" dirty="0">
                <a:solidFill>
                  <a:schemeClr val="tx1"/>
                </a:solidFill>
                <a:latin typeface="+mn-lt"/>
              </a:rPr>
              <a:t>How Will We Beat COVID-19?</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9758" y="3221804"/>
            <a:ext cx="3776543" cy="3315217"/>
          </a:xfrm>
          <a:prstGeom prst="rect">
            <a:avLst/>
          </a:prstGeom>
        </p:spPr>
      </p:pic>
      <p:grpSp>
        <p:nvGrpSpPr>
          <p:cNvPr id="3" name="Group 2"/>
          <p:cNvGrpSpPr/>
          <p:nvPr/>
        </p:nvGrpSpPr>
        <p:grpSpPr>
          <a:xfrm>
            <a:off x="789206" y="3655965"/>
            <a:ext cx="4208347" cy="845361"/>
            <a:chOff x="789206" y="3655965"/>
            <a:chExt cx="4208347" cy="845361"/>
          </a:xfrm>
        </p:grpSpPr>
        <p:sp>
          <p:nvSpPr>
            <p:cNvPr id="25" name="Rectangle: Rounded Corners 24"/>
            <p:cNvSpPr/>
            <p:nvPr/>
          </p:nvSpPr>
          <p:spPr>
            <a:xfrm>
              <a:off x="814373" y="368113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7" name="Rectangle: Rounded Corners 16"/>
            <p:cNvSpPr/>
            <p:nvPr/>
          </p:nvSpPr>
          <p:spPr>
            <a:xfrm>
              <a:off x="789206" y="365596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Doctors, nurses and all hospital staff are helping those who are very ill.</a:t>
              </a:r>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337" y="2072142"/>
            <a:ext cx="1102040" cy="1101096"/>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2598" y="1687918"/>
            <a:ext cx="671891" cy="67131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3941" y="2478797"/>
            <a:ext cx="388175" cy="387842"/>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4128" y="4764145"/>
            <a:ext cx="1024871" cy="1023993"/>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1204" y="4722529"/>
            <a:ext cx="417378" cy="41702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582" y="2369450"/>
            <a:ext cx="1024871" cy="1023993"/>
          </a:xfrm>
          <a:prstGeom prst="rect">
            <a:avLst/>
          </a:prstGeom>
        </p:spPr>
      </p:pic>
      <p:grpSp>
        <p:nvGrpSpPr>
          <p:cNvPr id="4" name="Group 3"/>
          <p:cNvGrpSpPr/>
          <p:nvPr/>
        </p:nvGrpSpPr>
        <p:grpSpPr>
          <a:xfrm>
            <a:off x="789206" y="5276142"/>
            <a:ext cx="4208347" cy="845967"/>
            <a:chOff x="789206" y="5276142"/>
            <a:chExt cx="4208347" cy="845967"/>
          </a:xfrm>
        </p:grpSpPr>
        <p:sp>
          <p:nvSpPr>
            <p:cNvPr id="23" name="Rectangle: Rounded Corners 22"/>
            <p:cNvSpPr/>
            <p:nvPr/>
          </p:nvSpPr>
          <p:spPr>
            <a:xfrm>
              <a:off x="814373" y="5301309"/>
              <a:ext cx="4183180" cy="820800"/>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0" name="Rectangle: Rounded Corners 9"/>
            <p:cNvSpPr/>
            <p:nvPr/>
          </p:nvSpPr>
          <p:spPr>
            <a:xfrm>
              <a:off x="789206" y="5276142"/>
              <a:ext cx="4183180" cy="820800"/>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r>
                <a:rPr lang="en-GB" sz="1700" dirty="0">
                  <a:solidFill>
                    <a:srgbClr val="000000"/>
                  </a:solidFill>
                  <a:ea typeface="Roboto" panose="02000000000000000000" pitchFamily="2" charset="0"/>
                </a:rPr>
                <a:t>Follow the advice and stay at home.</a:t>
              </a:r>
            </a:p>
          </p:txBody>
        </p:sp>
      </p:grpSp>
      <p:grpSp>
        <p:nvGrpSpPr>
          <p:cNvPr id="2" name="Group 1"/>
          <p:cNvGrpSpPr/>
          <p:nvPr/>
        </p:nvGrpSpPr>
        <p:grpSpPr>
          <a:xfrm>
            <a:off x="789206" y="2200385"/>
            <a:ext cx="4208347" cy="845361"/>
            <a:chOff x="789206" y="2200385"/>
            <a:chExt cx="4208347" cy="845361"/>
          </a:xfrm>
        </p:grpSpPr>
        <p:sp>
          <p:nvSpPr>
            <p:cNvPr id="24" name="Rectangle: Rounded Corners 23"/>
            <p:cNvSpPr/>
            <p:nvPr/>
          </p:nvSpPr>
          <p:spPr>
            <a:xfrm>
              <a:off x="814373" y="222555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6" name="Rectangle: Rounded Corners 15"/>
            <p:cNvSpPr/>
            <p:nvPr/>
          </p:nvSpPr>
          <p:spPr>
            <a:xfrm>
              <a:off x="789206" y="220038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By not being near too many people and not going to school or work if possible.</a:t>
              </a:r>
            </a:p>
          </p:txBody>
        </p:sp>
      </p:grpSp>
    </p:spTree>
    <p:extLst>
      <p:ext uri="{BB962C8B-B14F-4D97-AF65-F5344CB8AC3E}">
        <p14:creationId xmlns:p14="http://schemas.microsoft.com/office/powerpoint/2010/main" val="161469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9374" y="874982"/>
            <a:ext cx="1102040" cy="1101096"/>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5000" dirty="0">
                <a:solidFill>
                  <a:schemeClr val="tx1"/>
                </a:solidFill>
                <a:latin typeface="+mn-lt"/>
              </a:rPr>
              <a:t>How </a:t>
            </a:r>
            <a:r>
              <a:rPr lang="en-GB" sz="5000" dirty="0" smtClean="0">
                <a:solidFill>
                  <a:schemeClr val="tx1"/>
                </a:solidFill>
                <a:latin typeface="+mn-lt"/>
              </a:rPr>
              <a:t>Can </a:t>
            </a:r>
            <a:r>
              <a:rPr lang="en-GB" sz="5000" dirty="0">
                <a:solidFill>
                  <a:schemeClr val="tx1"/>
                </a:solidFill>
                <a:latin typeface="+mn-lt"/>
              </a:rPr>
              <a:t>W</a:t>
            </a:r>
            <a:r>
              <a:rPr lang="en-GB" sz="5000" dirty="0" smtClean="0">
                <a:solidFill>
                  <a:schemeClr val="tx1"/>
                </a:solidFill>
                <a:latin typeface="+mn-lt"/>
              </a:rPr>
              <a:t>e </a:t>
            </a:r>
            <a:r>
              <a:rPr lang="en-GB" sz="5000" dirty="0">
                <a:solidFill>
                  <a:schemeClr val="tx1"/>
                </a:solidFill>
                <a:latin typeface="+mn-lt"/>
              </a:rPr>
              <a:t>H</a:t>
            </a:r>
            <a:r>
              <a:rPr lang="en-GB" sz="5000" dirty="0" smtClean="0">
                <a:solidFill>
                  <a:schemeClr val="tx1"/>
                </a:solidFill>
                <a:latin typeface="+mn-lt"/>
              </a:rPr>
              <a:t>elp</a:t>
            </a:r>
            <a:r>
              <a:rPr lang="en-GB" sz="5000" dirty="0">
                <a:solidFill>
                  <a:schemeClr val="tx1"/>
                </a:solidFill>
                <a:latin typeface="+mn-lt"/>
              </a:rPr>
              <a:t>?</a:t>
            </a:r>
          </a:p>
        </p:txBody>
      </p:sp>
      <p:sp>
        <p:nvSpPr>
          <p:cNvPr id="12" name="Rectangle 11"/>
          <p:cNvSpPr/>
          <p:nvPr/>
        </p:nvSpPr>
        <p:spPr>
          <a:xfrm>
            <a:off x="747261" y="2644170"/>
            <a:ext cx="3942186" cy="1569660"/>
          </a:xfrm>
          <a:prstGeom prst="rect">
            <a:avLst/>
          </a:prstGeom>
        </p:spPr>
        <p:txBody>
          <a:bodyPr wrap="square" lIns="0" tIns="0" rIns="0" bIns="0">
            <a:spAutoFit/>
          </a:bodyPr>
          <a:lstStyle/>
          <a:p>
            <a:r>
              <a:rPr lang="en-GB" sz="1700" dirty="0">
                <a:solidFill>
                  <a:srgbClr val="000000"/>
                </a:solidFill>
                <a:ea typeface="Roboto" panose="02000000000000000000" pitchFamily="2" charset="0"/>
              </a:rPr>
              <a:t>The easiest way for the virus to get into the human body is on people’s hands, so it is important to wash our hands often for at least 20 seconds. We can also remind people we live with to wash their hands too, especially before eating.</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576" y="4469365"/>
            <a:ext cx="1102040" cy="1101096"/>
          </a:xfrm>
          <a:prstGeom prst="rect">
            <a:avLst/>
          </a:prstGeom>
        </p:spPr>
      </p:pic>
      <p:grpSp>
        <p:nvGrpSpPr>
          <p:cNvPr id="4" name="Group 3"/>
          <p:cNvGrpSpPr/>
          <p:nvPr/>
        </p:nvGrpSpPr>
        <p:grpSpPr>
          <a:xfrm>
            <a:off x="747261" y="5029278"/>
            <a:ext cx="7666254" cy="1143191"/>
            <a:chOff x="747261" y="5029278"/>
            <a:chExt cx="7666254" cy="1143191"/>
          </a:xfrm>
        </p:grpSpPr>
        <p:sp>
          <p:nvSpPr>
            <p:cNvPr id="13" name="Rectangle: Rounded Corners 12"/>
            <p:cNvSpPr/>
            <p:nvPr/>
          </p:nvSpPr>
          <p:spPr>
            <a:xfrm>
              <a:off x="780817" y="5062834"/>
              <a:ext cx="7632698" cy="1109635"/>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0" name="Rectangle: Rounded Corners 9"/>
            <p:cNvSpPr/>
            <p:nvPr/>
          </p:nvSpPr>
          <p:spPr>
            <a:xfrm>
              <a:off x="747261" y="5029278"/>
              <a:ext cx="7632698" cy="1109635"/>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sz="1700" dirty="0">
                  <a:solidFill>
                    <a:srgbClr val="000000"/>
                  </a:solidFill>
                  <a:ea typeface="Roboto" panose="02000000000000000000" pitchFamily="2" charset="0"/>
                </a:rPr>
                <a:t>Coughing and sneezing can spread the virus on to our hands and to other people around us. When we cough and sneeze, we must cover our mouth with a tissue or our elbow. </a:t>
              </a: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198" y="1714938"/>
            <a:ext cx="3152587" cy="342812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906" y="4364703"/>
            <a:ext cx="428922" cy="42855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0452" y="1628499"/>
            <a:ext cx="428922" cy="42855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9374" y="1982592"/>
            <a:ext cx="320089" cy="319815"/>
          </a:xfrm>
          <a:prstGeom prst="rect">
            <a:avLst/>
          </a:prstGeom>
        </p:spPr>
      </p:pic>
    </p:spTree>
    <p:extLst>
      <p:ext uri="{BB962C8B-B14F-4D97-AF65-F5344CB8AC3E}">
        <p14:creationId xmlns:p14="http://schemas.microsoft.com/office/powerpoint/2010/main" val="350189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9374" y="874982"/>
            <a:ext cx="1102040" cy="1101096"/>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5000" dirty="0">
                <a:solidFill>
                  <a:schemeClr val="tx1"/>
                </a:solidFill>
                <a:latin typeface="+mn-lt"/>
              </a:rPr>
              <a:t>How </a:t>
            </a:r>
            <a:r>
              <a:rPr lang="en-GB" sz="5000" dirty="0" smtClean="0">
                <a:solidFill>
                  <a:schemeClr val="tx1"/>
                </a:solidFill>
                <a:latin typeface="+mn-lt"/>
              </a:rPr>
              <a:t>Can </a:t>
            </a:r>
            <a:r>
              <a:rPr lang="en-GB" sz="5000" dirty="0">
                <a:solidFill>
                  <a:schemeClr val="tx1"/>
                </a:solidFill>
                <a:latin typeface="+mn-lt"/>
              </a:rPr>
              <a:t>W</a:t>
            </a:r>
            <a:r>
              <a:rPr lang="en-GB" sz="5000" dirty="0" smtClean="0">
                <a:solidFill>
                  <a:schemeClr val="tx1"/>
                </a:solidFill>
                <a:latin typeface="+mn-lt"/>
              </a:rPr>
              <a:t>e </a:t>
            </a:r>
            <a:r>
              <a:rPr lang="en-GB" sz="5000" dirty="0">
                <a:solidFill>
                  <a:schemeClr val="tx1"/>
                </a:solidFill>
                <a:latin typeface="+mn-lt"/>
              </a:rPr>
              <a:t>H</a:t>
            </a:r>
            <a:r>
              <a:rPr lang="en-GB" sz="5000" dirty="0" smtClean="0">
                <a:solidFill>
                  <a:schemeClr val="tx1"/>
                </a:solidFill>
                <a:latin typeface="+mn-lt"/>
              </a:rPr>
              <a:t>elp</a:t>
            </a:r>
            <a:r>
              <a:rPr lang="en-GB" sz="5000" dirty="0">
                <a:solidFill>
                  <a:schemeClr val="tx1"/>
                </a:solidFill>
                <a:latin typeface="+mn-lt"/>
              </a:rPr>
              <a:t>?</a:t>
            </a:r>
          </a:p>
        </p:txBody>
      </p:sp>
      <p:sp>
        <p:nvSpPr>
          <p:cNvPr id="12" name="Rectangle 11"/>
          <p:cNvSpPr/>
          <p:nvPr/>
        </p:nvSpPr>
        <p:spPr>
          <a:xfrm>
            <a:off x="755650" y="2624543"/>
            <a:ext cx="4588138" cy="1308050"/>
          </a:xfrm>
          <a:prstGeom prst="rect">
            <a:avLst/>
          </a:prstGeom>
        </p:spPr>
        <p:txBody>
          <a:bodyPr wrap="square" lIns="0" tIns="0" rIns="0" bIns="0">
            <a:spAutoFit/>
          </a:bodyPr>
          <a:lstStyle/>
          <a:p>
            <a:r>
              <a:rPr lang="en-GB" sz="1700" dirty="0">
                <a:solidFill>
                  <a:srgbClr val="000000"/>
                </a:solidFill>
                <a:ea typeface="Roboto" panose="02000000000000000000" pitchFamily="2" charset="0"/>
              </a:rPr>
              <a:t>We must not cough or sneeze into our hands as we could spread the virus very easily to all the things we touch. If we use a tissue, we must throw it away immediately, then wash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our hands.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805" y="1722912"/>
            <a:ext cx="3316154" cy="4108306"/>
          </a:xfrm>
          <a:prstGeom prst="rect">
            <a:avLst/>
          </a:prstGeom>
        </p:spPr>
      </p:pic>
      <p:grpSp>
        <p:nvGrpSpPr>
          <p:cNvPr id="2" name="Group 1"/>
          <p:cNvGrpSpPr/>
          <p:nvPr/>
        </p:nvGrpSpPr>
        <p:grpSpPr>
          <a:xfrm>
            <a:off x="747261" y="4834224"/>
            <a:ext cx="7657865" cy="1424243"/>
            <a:chOff x="747261" y="4834224"/>
            <a:chExt cx="7657865" cy="1424243"/>
          </a:xfrm>
        </p:grpSpPr>
        <p:sp>
          <p:nvSpPr>
            <p:cNvPr id="15" name="Rectangle: Rounded Corners 14"/>
            <p:cNvSpPr/>
            <p:nvPr/>
          </p:nvSpPr>
          <p:spPr>
            <a:xfrm>
              <a:off x="772428" y="4859391"/>
              <a:ext cx="7632698" cy="1399076"/>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0" name="Rectangle: Rounded Corners 9"/>
            <p:cNvSpPr/>
            <p:nvPr/>
          </p:nvSpPr>
          <p:spPr>
            <a:xfrm>
              <a:off x="747261" y="4834224"/>
              <a:ext cx="7632698" cy="1399076"/>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sz="1700" dirty="0">
                  <a:solidFill>
                    <a:srgbClr val="000000"/>
                  </a:solidFill>
                  <a:ea typeface="Roboto" panose="02000000000000000000" pitchFamily="2" charset="0"/>
                </a:rPr>
                <a:t>If someone we live with becomes ill with a fever (high temperature) or a cough, we must all stay at home for 14 days (two weeks). We must not go too close to anyone who is ill (at least two metres away) and not share anything that touches our face, like forks or cups. </a:t>
              </a:r>
            </a:p>
          </p:txBody>
        </p:sp>
      </p:grpSp>
      <p:grpSp>
        <p:nvGrpSpPr>
          <p:cNvPr id="16" name="Group 15"/>
          <p:cNvGrpSpPr/>
          <p:nvPr/>
        </p:nvGrpSpPr>
        <p:grpSpPr>
          <a:xfrm>
            <a:off x="2027634" y="3929831"/>
            <a:ext cx="1244072" cy="1000386"/>
            <a:chOff x="1115217" y="4857819"/>
            <a:chExt cx="1557620" cy="1193075"/>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217" y="4861114"/>
              <a:ext cx="968835" cy="118978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0193" y="4857819"/>
              <a:ext cx="442644" cy="442265"/>
            </a:xfrm>
            <a:prstGeom prst="rect">
              <a:avLst/>
            </a:prstGeom>
          </p:spPr>
        </p:pic>
      </p:grpSp>
      <p:grpSp>
        <p:nvGrpSpPr>
          <p:cNvPr id="19" name="Group 18"/>
          <p:cNvGrpSpPr/>
          <p:nvPr/>
        </p:nvGrpSpPr>
        <p:grpSpPr>
          <a:xfrm>
            <a:off x="7305765" y="1832310"/>
            <a:ext cx="1220171" cy="970205"/>
            <a:chOff x="4368668" y="1985816"/>
            <a:chExt cx="1357754" cy="1079603"/>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0452" y="1628499"/>
            <a:ext cx="428922" cy="428555"/>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9374" y="1982592"/>
            <a:ext cx="320089" cy="319815"/>
          </a:xfrm>
          <a:prstGeom prst="rect">
            <a:avLst/>
          </a:prstGeom>
        </p:spPr>
      </p:pic>
    </p:spTree>
    <p:extLst>
      <p:ext uri="{BB962C8B-B14F-4D97-AF65-F5344CB8AC3E}">
        <p14:creationId xmlns:p14="http://schemas.microsoft.com/office/powerpoint/2010/main" val="418668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1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5000" dirty="0">
                <a:solidFill>
                  <a:schemeClr val="tx1"/>
                </a:solidFill>
                <a:latin typeface="+mn-lt"/>
              </a:rPr>
              <a:t>How Can We All Help?</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6587" y="1812333"/>
            <a:ext cx="3170928" cy="4385733"/>
          </a:xfrm>
          <a:prstGeom prst="rect">
            <a:avLst/>
          </a:prstGeom>
        </p:spPr>
      </p:pic>
      <p:grpSp>
        <p:nvGrpSpPr>
          <p:cNvPr id="13" name="Group 12"/>
          <p:cNvGrpSpPr/>
          <p:nvPr/>
        </p:nvGrpSpPr>
        <p:grpSpPr>
          <a:xfrm>
            <a:off x="789206" y="3465370"/>
            <a:ext cx="4208347" cy="845361"/>
            <a:chOff x="789206" y="3655965"/>
            <a:chExt cx="4208347" cy="845361"/>
          </a:xfrm>
        </p:grpSpPr>
        <p:sp>
          <p:nvSpPr>
            <p:cNvPr id="20" name="Rectangle: Rounded Corners 19"/>
            <p:cNvSpPr/>
            <p:nvPr/>
          </p:nvSpPr>
          <p:spPr>
            <a:xfrm>
              <a:off x="814373" y="368113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22" name="Rectangle: Rounded Corners 21"/>
            <p:cNvSpPr/>
            <p:nvPr/>
          </p:nvSpPr>
          <p:spPr>
            <a:xfrm>
              <a:off x="789206" y="365596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Keep a safe distance away from other people.</a:t>
              </a:r>
            </a:p>
          </p:txBody>
        </p:sp>
      </p:gr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128" y="4513278"/>
            <a:ext cx="751075" cy="750432"/>
          </a:xfrm>
          <a:prstGeom prst="rect">
            <a:avLst/>
          </a:prstGeom>
        </p:spPr>
      </p:pic>
      <p:grpSp>
        <p:nvGrpSpPr>
          <p:cNvPr id="2" name="Group 1"/>
          <p:cNvGrpSpPr/>
          <p:nvPr/>
        </p:nvGrpSpPr>
        <p:grpSpPr>
          <a:xfrm>
            <a:off x="789206" y="4780689"/>
            <a:ext cx="4208347" cy="1134802"/>
            <a:chOff x="789206" y="4889746"/>
            <a:chExt cx="4208347" cy="1134802"/>
          </a:xfrm>
        </p:grpSpPr>
        <p:sp>
          <p:nvSpPr>
            <p:cNvPr id="29" name="Rectangle: Rounded Corners 28"/>
            <p:cNvSpPr/>
            <p:nvPr/>
          </p:nvSpPr>
          <p:spPr>
            <a:xfrm>
              <a:off x="814373" y="4914913"/>
              <a:ext cx="4183180" cy="1109635"/>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25" name="Rectangle: Rounded Corners 24"/>
            <p:cNvSpPr/>
            <p:nvPr/>
          </p:nvSpPr>
          <p:spPr>
            <a:xfrm>
              <a:off x="789206" y="4889746"/>
              <a:ext cx="4183180" cy="1109635"/>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Cough and sneeze into our elbow and if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anyone we live with is ill, do not share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things with them that touch our faces.</a:t>
              </a:r>
            </a:p>
          </p:txBody>
        </p:sp>
      </p:gr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340" y="2446036"/>
            <a:ext cx="868950" cy="868206"/>
          </a:xfrm>
          <a:prstGeom prst="rect">
            <a:avLst/>
          </a:prstGeom>
        </p:spPr>
      </p:pic>
      <p:grpSp>
        <p:nvGrpSpPr>
          <p:cNvPr id="26" name="Group 25"/>
          <p:cNvGrpSpPr/>
          <p:nvPr/>
        </p:nvGrpSpPr>
        <p:grpSpPr>
          <a:xfrm>
            <a:off x="789206" y="2150051"/>
            <a:ext cx="4208347" cy="845361"/>
            <a:chOff x="789206" y="2200385"/>
            <a:chExt cx="4208347" cy="845361"/>
          </a:xfrm>
        </p:grpSpPr>
        <p:sp>
          <p:nvSpPr>
            <p:cNvPr id="27" name="Rectangle: Rounded Corners 26"/>
            <p:cNvSpPr/>
            <p:nvPr/>
          </p:nvSpPr>
          <p:spPr>
            <a:xfrm>
              <a:off x="814373" y="222555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28" name="Rectangle: Rounded Corners 27"/>
            <p:cNvSpPr/>
            <p:nvPr/>
          </p:nvSpPr>
          <p:spPr>
            <a:xfrm>
              <a:off x="789206" y="220038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Wash our hands often and remind everyone to do the same.</a:t>
              </a:r>
            </a:p>
          </p:txBody>
        </p:sp>
      </p:gr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7947" y="4422358"/>
            <a:ext cx="261457" cy="26123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0558" y="2046543"/>
            <a:ext cx="613692" cy="613166"/>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4562" y="2378338"/>
            <a:ext cx="373054" cy="372734"/>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1189" y="2751071"/>
            <a:ext cx="230229" cy="230032"/>
          </a:xfrm>
          <a:prstGeom prst="rect">
            <a:avLst/>
          </a:prstGeom>
        </p:spPr>
      </p:pic>
    </p:spTree>
    <p:extLst>
      <p:ext uri="{BB962C8B-B14F-4D97-AF65-F5344CB8AC3E}">
        <p14:creationId xmlns:p14="http://schemas.microsoft.com/office/powerpoint/2010/main" val="403741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4852" y="1071201"/>
            <a:ext cx="924847" cy="924055"/>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306" y="1486310"/>
            <a:ext cx="475402" cy="474995"/>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5000" dirty="0">
                <a:solidFill>
                  <a:schemeClr val="tx1"/>
                </a:solidFill>
                <a:latin typeface="+mn-lt"/>
              </a:rPr>
              <a:t>Hands Up</a:t>
            </a:r>
          </a:p>
        </p:txBody>
      </p:sp>
      <p:sp>
        <p:nvSpPr>
          <p:cNvPr id="15" name="Rectangle: Rounded Corners 14"/>
          <p:cNvSpPr/>
          <p:nvPr/>
        </p:nvSpPr>
        <p:spPr>
          <a:xfrm>
            <a:off x="2454100" y="3364890"/>
            <a:ext cx="4286133" cy="1688517"/>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endParaRPr lang="en-GB" sz="1700" dirty="0">
              <a:solidFill>
                <a:srgbClr val="000000"/>
              </a:solidFill>
              <a:ea typeface="Roboto" panose="02000000000000000000" pitchFamily="2"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624" y="2740472"/>
            <a:ext cx="924847" cy="924055"/>
          </a:xfrm>
          <a:prstGeom prst="rect">
            <a:avLst/>
          </a:prstGeom>
        </p:spPr>
      </p:pic>
      <p:sp>
        <p:nvSpPr>
          <p:cNvPr id="10" name="Rectangle: Rounded Corners 9"/>
          <p:cNvSpPr/>
          <p:nvPr/>
        </p:nvSpPr>
        <p:spPr>
          <a:xfrm>
            <a:off x="2428933" y="3339723"/>
            <a:ext cx="4286133" cy="1688517"/>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700" dirty="0">
                <a:solidFill>
                  <a:srgbClr val="000000"/>
                </a:solidFill>
                <a:ea typeface="Roboto" panose="02000000000000000000" pitchFamily="2" charset="0"/>
              </a:rPr>
              <a:t>Who is ready to work together to beat </a:t>
            </a:r>
            <a:r>
              <a:rPr lang="en-GB" sz="1700" dirty="0" smtClean="0">
                <a:solidFill>
                  <a:srgbClr val="000000"/>
                </a:solidFill>
                <a:ea typeface="Roboto" panose="02000000000000000000" pitchFamily="2" charset="0"/>
              </a:rPr>
              <a:t>COVID-19</a:t>
            </a:r>
            <a:r>
              <a:rPr lang="en-GB" sz="1700" dirty="0">
                <a:solidFill>
                  <a:srgbClr val="000000"/>
                </a:solidFill>
                <a:ea typeface="Roboto" panose="02000000000000000000" pitchFamily="2" charset="0"/>
              </a:rPr>
              <a:t>?! Remember, if you have any worries or questions about </a:t>
            </a:r>
            <a:r>
              <a:rPr lang="en-GB" sz="1700" dirty="0" smtClean="0">
                <a:solidFill>
                  <a:srgbClr val="000000"/>
                </a:solidFill>
                <a:ea typeface="Roboto" panose="02000000000000000000" pitchFamily="2" charset="0"/>
              </a:rPr>
              <a:t>COVID-19</a:t>
            </a:r>
            <a:r>
              <a:rPr lang="en-GB" sz="1700" dirty="0">
                <a:solidFill>
                  <a:srgbClr val="000000"/>
                </a:solidFill>
                <a:ea typeface="Roboto" panose="02000000000000000000" pitchFamily="2" charset="0"/>
              </a:rPr>
              <a:t>, talking to an adult you trust is a great place to start.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646945">
            <a:off x="6042187" y="3958693"/>
            <a:ext cx="2264904" cy="200854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953055" flipH="1">
            <a:off x="859730" y="3958693"/>
            <a:ext cx="2264904" cy="200854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843" y="1723808"/>
            <a:ext cx="2039366" cy="1790246"/>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0526" y="2065507"/>
            <a:ext cx="286303" cy="286058"/>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319" y="5766566"/>
            <a:ext cx="924847" cy="924055"/>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707" y="5485061"/>
            <a:ext cx="475402" cy="474995"/>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1314" y="2166893"/>
            <a:ext cx="475402" cy="474995"/>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9942" y="2477766"/>
            <a:ext cx="286303" cy="286058"/>
          </a:xfrm>
          <a:prstGeom prst="rect">
            <a:avLst/>
          </a:prstGeom>
        </p:spPr>
      </p:pic>
    </p:spTree>
    <p:extLst>
      <p:ext uri="{BB962C8B-B14F-4D97-AF65-F5344CB8AC3E}">
        <p14:creationId xmlns:p14="http://schemas.microsoft.com/office/powerpoint/2010/main" val="304884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4731" y="1071628"/>
            <a:ext cx="1228524" cy="1227472"/>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5000" dirty="0">
                <a:solidFill>
                  <a:schemeClr val="tx1"/>
                </a:solidFill>
                <a:latin typeface="+mn-lt"/>
              </a:rPr>
              <a:t>Introducing Hans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9030" y="2764724"/>
            <a:ext cx="4261275" cy="374073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602" y="3952331"/>
            <a:ext cx="1675038" cy="1673603"/>
          </a:xfrm>
          <a:prstGeom prst="rect">
            <a:avLst/>
          </a:prstGeom>
        </p:spPr>
      </p:pic>
      <p:grpSp>
        <p:nvGrpSpPr>
          <p:cNvPr id="4" name="Group 3"/>
          <p:cNvGrpSpPr/>
          <p:nvPr/>
        </p:nvGrpSpPr>
        <p:grpSpPr>
          <a:xfrm>
            <a:off x="722599" y="2213675"/>
            <a:ext cx="4246008" cy="2408615"/>
            <a:chOff x="722599" y="2213675"/>
            <a:chExt cx="4246008" cy="2408615"/>
          </a:xfrm>
        </p:grpSpPr>
        <p:sp>
          <p:nvSpPr>
            <p:cNvPr id="10" name="Speech Bubble: Rectangle with Corners Rounded 9"/>
            <p:cNvSpPr/>
            <p:nvPr/>
          </p:nvSpPr>
          <p:spPr>
            <a:xfrm>
              <a:off x="755650" y="2235709"/>
              <a:ext cx="4212957" cy="2386581"/>
            </a:xfrm>
            <a:prstGeom prst="wedgeRoundRectCallout">
              <a:avLst>
                <a:gd name="adj1" fmla="val 38974"/>
                <a:gd name="adj2" fmla="val 62655"/>
                <a:gd name="adj3" fmla="val 16667"/>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GB" dirty="0">
                <a:solidFill>
                  <a:schemeClr val="tx1"/>
                </a:solidFill>
              </a:endParaRPr>
            </a:p>
          </p:txBody>
        </p:sp>
        <p:sp>
          <p:nvSpPr>
            <p:cNvPr id="8" name="Speech Bubble: Rectangle with Corners Rounded 7"/>
            <p:cNvSpPr/>
            <p:nvPr/>
          </p:nvSpPr>
          <p:spPr>
            <a:xfrm>
              <a:off x="722599" y="2213675"/>
              <a:ext cx="4212957" cy="2386581"/>
            </a:xfrm>
            <a:prstGeom prst="wedgeRoundRectCallout">
              <a:avLst>
                <a:gd name="adj1" fmla="val 38974"/>
                <a:gd name="adj2" fmla="val 62655"/>
                <a:gd name="adj3" fmla="val 16667"/>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rgbClr val="000000"/>
                  </a:solidFill>
                </a:rPr>
                <a:t>Hello, my name is Hans. I would love to shake your hand, give you a high five or a fist bump but right now we can’t do that. Have a read of this handy guide I have put together to help you understand why life is different for us all at the moment.</a:t>
              </a:r>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640" y="5118353"/>
            <a:ext cx="897023" cy="89625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3255" y="1897155"/>
            <a:ext cx="539229" cy="53876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5000" dirty="0">
                <a:solidFill>
                  <a:schemeClr val="tx1"/>
                </a:solidFill>
                <a:latin typeface="+mn-lt"/>
              </a:rPr>
              <a:t>What </a:t>
            </a:r>
            <a:r>
              <a:rPr lang="en-GB" sz="5000" dirty="0" smtClean="0">
                <a:solidFill>
                  <a:schemeClr val="tx1"/>
                </a:solidFill>
                <a:latin typeface="+mn-lt"/>
              </a:rPr>
              <a:t>Is COVID-19</a:t>
            </a:r>
            <a:r>
              <a:rPr lang="en-GB" sz="5000" dirty="0">
                <a:solidFill>
                  <a:schemeClr val="tx1"/>
                </a:solidFill>
                <a:latin typeface="+mn-lt"/>
              </a:rPr>
              <a:t>?</a:t>
            </a:r>
          </a:p>
        </p:txBody>
      </p:sp>
      <p:sp>
        <p:nvSpPr>
          <p:cNvPr id="2" name="Rectangle 1"/>
          <p:cNvSpPr/>
          <p:nvPr/>
        </p:nvSpPr>
        <p:spPr>
          <a:xfrm>
            <a:off x="755649" y="2012201"/>
            <a:ext cx="7632699" cy="2215991"/>
          </a:xfrm>
          <a:prstGeom prst="rect">
            <a:avLst/>
          </a:prstGeom>
        </p:spPr>
        <p:txBody>
          <a:bodyPr wrap="square" lIns="0" tIns="0" rIns="0" bIns="0">
            <a:spAutoFit/>
          </a:bodyPr>
          <a:lstStyle/>
          <a:p>
            <a:r>
              <a:rPr lang="en-GB" dirty="0" smtClean="0">
                <a:solidFill>
                  <a:srgbClr val="000000"/>
                </a:solidFill>
                <a:ea typeface="Roboto" panose="02000000000000000000" pitchFamily="2" charset="0"/>
              </a:rPr>
              <a:t>COVID-19 </a:t>
            </a:r>
            <a:r>
              <a:rPr lang="en-GB" dirty="0">
                <a:solidFill>
                  <a:srgbClr val="000000"/>
                </a:solidFill>
                <a:ea typeface="Roboto" panose="02000000000000000000" pitchFamily="2" charset="0"/>
              </a:rPr>
              <a:t>is the name of a disease which is causing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a lot of problems around the world. The virus has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spread because infected people moved all over the </a:t>
            </a:r>
            <a:br>
              <a:rPr lang="en-GB" dirty="0">
                <a:solidFill>
                  <a:srgbClr val="000000"/>
                </a:solidFill>
                <a:ea typeface="Roboto" panose="02000000000000000000" pitchFamily="2" charset="0"/>
              </a:rPr>
            </a:br>
            <a:r>
              <a:rPr lang="en-GB" dirty="0" smtClean="0">
                <a:solidFill>
                  <a:srgbClr val="000000"/>
                </a:solidFill>
                <a:ea typeface="Roboto" panose="02000000000000000000" pitchFamily="2" charset="0"/>
              </a:rPr>
              <a:t>world, </a:t>
            </a:r>
            <a:r>
              <a:rPr lang="en-GB" dirty="0">
                <a:solidFill>
                  <a:srgbClr val="000000"/>
                </a:solidFill>
                <a:ea typeface="Roboto" panose="02000000000000000000" pitchFamily="2" charset="0"/>
              </a:rPr>
              <a:t>not knowing they had it.</a:t>
            </a:r>
          </a:p>
          <a:p>
            <a:endParaRPr lang="en-GB" dirty="0">
              <a:solidFill>
                <a:srgbClr val="000000"/>
              </a:solidFill>
              <a:ea typeface="Roboto" panose="02000000000000000000" pitchFamily="2" charset="0"/>
            </a:endParaRPr>
          </a:p>
          <a:p>
            <a:r>
              <a:rPr lang="en-GB" dirty="0">
                <a:ea typeface="Roboto" panose="02000000000000000000" pitchFamily="2" charset="0"/>
              </a:rPr>
              <a:t>COVID-19 is a part of a group of viruses that all have </a:t>
            </a:r>
            <a:br>
              <a:rPr lang="en-GB" dirty="0">
                <a:ea typeface="Roboto" panose="02000000000000000000" pitchFamily="2" charset="0"/>
              </a:rPr>
            </a:br>
            <a:r>
              <a:rPr lang="en-GB" dirty="0">
                <a:ea typeface="Roboto" panose="02000000000000000000" pitchFamily="2" charset="0"/>
              </a:rPr>
              <a:t>the same shape. This group of viruses are a type of </a:t>
            </a:r>
            <a:br>
              <a:rPr lang="en-GB" dirty="0">
                <a:ea typeface="Roboto" panose="02000000000000000000" pitchFamily="2" charset="0"/>
              </a:rPr>
            </a:br>
            <a:r>
              <a:rPr lang="en-GB" dirty="0">
                <a:ea typeface="Roboto" panose="02000000000000000000" pitchFamily="2" charset="0"/>
              </a:rPr>
              <a:t>virus known as coronavirus. </a:t>
            </a:r>
          </a:p>
        </p:txBody>
      </p:sp>
      <p:grpSp>
        <p:nvGrpSpPr>
          <p:cNvPr id="9" name="Group 8"/>
          <p:cNvGrpSpPr/>
          <p:nvPr/>
        </p:nvGrpSpPr>
        <p:grpSpPr>
          <a:xfrm>
            <a:off x="1421176" y="4784077"/>
            <a:ext cx="7000223" cy="1361074"/>
            <a:chOff x="1421176" y="4784077"/>
            <a:chExt cx="7000223" cy="1361074"/>
          </a:xfrm>
        </p:grpSpPr>
        <p:sp>
          <p:nvSpPr>
            <p:cNvPr id="12" name="Rectangle: Rounded Corners 11"/>
            <p:cNvSpPr/>
            <p:nvPr/>
          </p:nvSpPr>
          <p:spPr>
            <a:xfrm>
              <a:off x="1454227" y="4817128"/>
              <a:ext cx="6967172" cy="1328023"/>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08000" rtlCol="0" anchor="ctr">
              <a:noAutofit/>
            </a:bodyPr>
            <a:lstStyle/>
            <a:p>
              <a:endParaRPr lang="en-GB" dirty="0">
                <a:ea typeface="Roboto" panose="02000000000000000000" pitchFamily="2" charset="0"/>
              </a:endParaRPr>
            </a:p>
          </p:txBody>
        </p:sp>
        <p:sp>
          <p:nvSpPr>
            <p:cNvPr id="3" name="Rectangle: Rounded Corners 2"/>
            <p:cNvSpPr/>
            <p:nvPr/>
          </p:nvSpPr>
          <p:spPr>
            <a:xfrm>
              <a:off x="1421176" y="4784077"/>
              <a:ext cx="6967172" cy="1328023"/>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08000" rtlCol="0" anchor="ctr">
              <a:spAutoFit/>
            </a:bodyPr>
            <a:lstStyle/>
            <a:p>
              <a:r>
                <a:rPr lang="en-GB" dirty="0">
                  <a:solidFill>
                    <a:srgbClr val="000000"/>
                  </a:solidFill>
                  <a:ea typeface="Roboto" panose="02000000000000000000" pitchFamily="2" charset="0"/>
                </a:rPr>
                <a:t>The virus itself is incredibly small and can only be seen with a very powerful microscope. However, it can get into the human body and if this happens, it can make the person who has it feel unwell.</a:t>
              </a:r>
              <a:endParaRPr lang="en-GB" dirty="0">
                <a:ea typeface="Roboto" panose="02000000000000000000" pitchFamily="2" charset="0"/>
              </a:endParaRP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7081" y="1721713"/>
            <a:ext cx="2407006" cy="322250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726" y="4301557"/>
            <a:ext cx="1880075" cy="2308829"/>
          </a:xfrm>
          <a:prstGeom prst="rect">
            <a:avLst/>
          </a:prstGeom>
        </p:spPr>
      </p:pic>
    </p:spTree>
    <p:extLst>
      <p:ext uri="{BB962C8B-B14F-4D97-AF65-F5344CB8AC3E}">
        <p14:creationId xmlns:p14="http://schemas.microsoft.com/office/powerpoint/2010/main" val="273074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200" dirty="0">
                <a:solidFill>
                  <a:schemeClr val="tx1"/>
                </a:solidFill>
                <a:latin typeface="+mn-lt"/>
              </a:rPr>
              <a:t>How Does the Virus </a:t>
            </a:r>
            <a:br>
              <a:rPr lang="en-GB" sz="3200" dirty="0">
                <a:solidFill>
                  <a:schemeClr val="tx1"/>
                </a:solidFill>
                <a:latin typeface="+mn-lt"/>
              </a:rPr>
            </a:br>
            <a:r>
              <a:rPr lang="en-GB" sz="3200" dirty="0">
                <a:solidFill>
                  <a:schemeClr val="tx1"/>
                </a:solidFill>
                <a:latin typeface="+mn-lt"/>
              </a:rPr>
              <a:t>Get into the Human Body?</a:t>
            </a:r>
          </a:p>
        </p:txBody>
      </p:sp>
      <p:sp>
        <p:nvSpPr>
          <p:cNvPr id="2" name="Rectangle 1"/>
          <p:cNvSpPr/>
          <p:nvPr/>
        </p:nvSpPr>
        <p:spPr>
          <a:xfrm>
            <a:off x="755649" y="1990677"/>
            <a:ext cx="7632699" cy="2769989"/>
          </a:xfrm>
          <a:prstGeom prst="rect">
            <a:avLst/>
          </a:prstGeom>
        </p:spPr>
        <p:txBody>
          <a:bodyPr wrap="square" lIns="0" tIns="0" rIns="0" bIns="0">
            <a:spAutoFit/>
          </a:bodyPr>
          <a:lstStyle/>
          <a:p>
            <a:r>
              <a:rPr lang="en-GB" dirty="0">
                <a:solidFill>
                  <a:srgbClr val="000000"/>
                </a:solidFill>
                <a:ea typeface="Roboto" panose="02000000000000000000" pitchFamily="2" charset="0"/>
              </a:rPr>
              <a:t>When someone who has the virus coughs or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sneezes, the virus can be forced out into the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air and on to people and nearby surfaces.</a:t>
            </a:r>
          </a:p>
          <a:p>
            <a:endParaRPr lang="en-GB" dirty="0">
              <a:solidFill>
                <a:srgbClr val="000000"/>
              </a:solidFill>
              <a:ea typeface="Roboto" panose="02000000000000000000" pitchFamily="2" charset="0"/>
            </a:endParaRPr>
          </a:p>
          <a:p>
            <a:r>
              <a:rPr lang="en-GB" dirty="0">
                <a:solidFill>
                  <a:srgbClr val="000000"/>
                </a:solidFill>
                <a:ea typeface="Roboto" panose="02000000000000000000" pitchFamily="2" charset="0"/>
              </a:rPr>
              <a:t>The virus can live on human hands and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enter the body if a person touches their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face, puts their fingers in their mouth or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eats something without washing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their hands.</a:t>
            </a:r>
          </a:p>
          <a:p>
            <a:endParaRPr lang="en-GB" dirty="0">
              <a:solidFill>
                <a:srgbClr val="000000"/>
              </a:solidFill>
              <a:ea typeface="Roboto" panose="02000000000000000000"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991" y="1758176"/>
            <a:ext cx="3316154" cy="4108306"/>
          </a:xfrm>
          <a:prstGeom prst="rect">
            <a:avLst/>
          </a:prstGeom>
        </p:spPr>
      </p:pic>
      <p:grpSp>
        <p:nvGrpSpPr>
          <p:cNvPr id="7" name="Group 6"/>
          <p:cNvGrpSpPr/>
          <p:nvPr/>
        </p:nvGrpSpPr>
        <p:grpSpPr>
          <a:xfrm>
            <a:off x="730483" y="5182989"/>
            <a:ext cx="7666254" cy="887802"/>
            <a:chOff x="730483" y="5182989"/>
            <a:chExt cx="7666254" cy="887802"/>
          </a:xfrm>
        </p:grpSpPr>
        <p:sp>
          <p:nvSpPr>
            <p:cNvPr id="8" name="Rectangle: Rounded Corners 7"/>
            <p:cNvSpPr/>
            <p:nvPr/>
          </p:nvSpPr>
          <p:spPr>
            <a:xfrm>
              <a:off x="764039" y="5216545"/>
              <a:ext cx="7632698" cy="854246"/>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dirty="0">
                <a:solidFill>
                  <a:srgbClr val="000000"/>
                </a:solidFill>
                <a:ea typeface="Roboto" panose="02000000000000000000" pitchFamily="2" charset="0"/>
              </a:endParaRPr>
            </a:p>
          </p:txBody>
        </p:sp>
        <p:sp>
          <p:nvSpPr>
            <p:cNvPr id="3" name="Rectangle: Rounded Corners 2"/>
            <p:cNvSpPr/>
            <p:nvPr/>
          </p:nvSpPr>
          <p:spPr>
            <a:xfrm>
              <a:off x="730483" y="5182989"/>
              <a:ext cx="7632698" cy="854246"/>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440000" tIns="108000" rIns="108000" bIns="108000" rtlCol="0" anchor="ctr">
              <a:spAutoFit/>
            </a:bodyPr>
            <a:lstStyle/>
            <a:p>
              <a:r>
                <a:rPr lang="en-GB" dirty="0">
                  <a:solidFill>
                    <a:srgbClr val="000000"/>
                  </a:solidFill>
                  <a:ea typeface="Roboto" panose="02000000000000000000" pitchFamily="2" charset="0"/>
                </a:rPr>
                <a:t>The virus can stay on different surfaces and can </a:t>
              </a:r>
              <a:r>
                <a:rPr lang="en-GB" dirty="0" smtClean="0">
                  <a:solidFill>
                    <a:srgbClr val="000000"/>
                  </a:solidFill>
                  <a:ea typeface="Roboto" panose="02000000000000000000" pitchFamily="2" charset="0"/>
                </a:rPr>
                <a:t>then be </a:t>
              </a:r>
              <a:r>
                <a:rPr lang="en-GB" dirty="0">
                  <a:solidFill>
                    <a:srgbClr val="000000"/>
                  </a:solidFill>
                  <a:ea typeface="Roboto" panose="02000000000000000000" pitchFamily="2" charset="0"/>
                </a:rPr>
                <a:t>transferred to people when they touch those surfaces.</a:t>
              </a: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67" y="4547704"/>
            <a:ext cx="1688120" cy="1967218"/>
          </a:xfrm>
          <a:prstGeom prst="rect">
            <a:avLst/>
          </a:prstGeom>
        </p:spPr>
      </p:pic>
    </p:spTree>
    <p:extLst>
      <p:ext uri="{BB962C8B-B14F-4D97-AF65-F5344CB8AC3E}">
        <p14:creationId xmlns:p14="http://schemas.microsoft.com/office/powerpoint/2010/main" val="412467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800" dirty="0">
                <a:solidFill>
                  <a:schemeClr val="tx1"/>
                </a:solidFill>
                <a:latin typeface="+mn-lt"/>
              </a:rPr>
              <a:t>How Does the Virus Affect People?</a:t>
            </a:r>
          </a:p>
        </p:txBody>
      </p:sp>
      <p:sp>
        <p:nvSpPr>
          <p:cNvPr id="2" name="Rectangle 1"/>
          <p:cNvSpPr/>
          <p:nvPr/>
        </p:nvSpPr>
        <p:spPr>
          <a:xfrm>
            <a:off x="755649" y="2036456"/>
            <a:ext cx="7632701" cy="1107996"/>
          </a:xfrm>
          <a:prstGeom prst="rect">
            <a:avLst/>
          </a:prstGeom>
        </p:spPr>
        <p:txBody>
          <a:bodyPr wrap="square" lIns="0" tIns="0" rIns="0" bIns="0">
            <a:spAutoFit/>
          </a:bodyPr>
          <a:lstStyle/>
          <a:p>
            <a:r>
              <a:rPr lang="en-GB" dirty="0">
                <a:solidFill>
                  <a:srgbClr val="000000"/>
                </a:solidFill>
                <a:ea typeface="Roboto" panose="02000000000000000000" pitchFamily="2" charset="0"/>
              </a:rPr>
              <a:t>Once the virus gets into the human body, it stays in the lungs. It may stay there for a few days or weeks without the person knowing they have it. However, it eventually makes people feel unwell. They might start with a cough and have a fever (high temperature).</a:t>
            </a:r>
          </a:p>
        </p:txBody>
      </p:sp>
      <p:grpSp>
        <p:nvGrpSpPr>
          <p:cNvPr id="4" name="Group 3"/>
          <p:cNvGrpSpPr/>
          <p:nvPr/>
        </p:nvGrpSpPr>
        <p:grpSpPr>
          <a:xfrm>
            <a:off x="780818" y="3656681"/>
            <a:ext cx="4688805" cy="2307439"/>
            <a:chOff x="780818" y="3656681"/>
            <a:chExt cx="4688805" cy="2307439"/>
          </a:xfrm>
        </p:grpSpPr>
        <p:sp>
          <p:nvSpPr>
            <p:cNvPr id="16" name="Rectangle: Rounded Corners 15"/>
            <p:cNvSpPr/>
            <p:nvPr/>
          </p:nvSpPr>
          <p:spPr>
            <a:xfrm>
              <a:off x="805985" y="3681848"/>
              <a:ext cx="4663638" cy="2282272"/>
            </a:xfrm>
            <a:prstGeom prst="roundRect">
              <a:avLst>
                <a:gd name="adj" fmla="val 10204"/>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rgbClr val="000000"/>
                </a:solidFill>
                <a:ea typeface="Roboto" panose="02000000000000000000" pitchFamily="2" charset="0"/>
              </a:endParaRPr>
            </a:p>
          </p:txBody>
        </p:sp>
        <p:sp>
          <p:nvSpPr>
            <p:cNvPr id="3" name="Rectangle: Rounded Corners 2"/>
            <p:cNvSpPr/>
            <p:nvPr/>
          </p:nvSpPr>
          <p:spPr>
            <a:xfrm>
              <a:off x="780818" y="3656681"/>
              <a:ext cx="4663638" cy="2282272"/>
            </a:xfrm>
            <a:prstGeom prst="roundRect">
              <a:avLst>
                <a:gd name="adj" fmla="val 10204"/>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000000"/>
                  </a:solidFill>
                  <a:ea typeface="Roboto" panose="02000000000000000000" pitchFamily="2" charset="0"/>
                </a:rPr>
                <a:t>The virus affects different people in different ways. Some people will get better on their </a:t>
              </a:r>
              <a:r>
                <a:rPr lang="en-GB" dirty="0" smtClean="0">
                  <a:solidFill>
                    <a:srgbClr val="000000"/>
                  </a:solidFill>
                  <a:ea typeface="Roboto" panose="02000000000000000000" pitchFamily="2" charset="0"/>
                </a:rPr>
                <a:t>own; </a:t>
              </a:r>
              <a:r>
                <a:rPr lang="en-GB" dirty="0">
                  <a:solidFill>
                    <a:srgbClr val="000000"/>
                  </a:solidFill>
                  <a:ea typeface="Roboto" panose="02000000000000000000" pitchFamily="2" charset="0"/>
                </a:rPr>
                <a:t>others will need to go to hospital. Children do not appear to get very ill if they catch the virus but older people and those who are already ill can become very unwell.</a:t>
              </a:r>
            </a:p>
          </p:txBody>
        </p:sp>
      </p:grpSp>
      <p:grpSp>
        <p:nvGrpSpPr>
          <p:cNvPr id="5" name="Group 4"/>
          <p:cNvGrpSpPr/>
          <p:nvPr/>
        </p:nvGrpSpPr>
        <p:grpSpPr>
          <a:xfrm>
            <a:off x="5780787" y="3226217"/>
            <a:ext cx="2607563" cy="2866608"/>
            <a:chOff x="5780787" y="3226217"/>
            <a:chExt cx="2607563" cy="2866608"/>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8441" y="3226217"/>
              <a:ext cx="2459909" cy="286660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113" y="4039762"/>
              <a:ext cx="531857" cy="53140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0787" y="5512042"/>
              <a:ext cx="295308" cy="29505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940" y="5483207"/>
              <a:ext cx="295308" cy="295056"/>
            </a:xfrm>
            <a:prstGeom prst="rect">
              <a:avLst/>
            </a:prstGeom>
          </p:spPr>
        </p:pic>
      </p:grpSp>
    </p:spTree>
    <p:extLst>
      <p:ext uri="{BB962C8B-B14F-4D97-AF65-F5344CB8AC3E}">
        <p14:creationId xmlns:p14="http://schemas.microsoft.com/office/powerpoint/2010/main" val="7154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3300" dirty="0">
                <a:solidFill>
                  <a:schemeClr val="tx1"/>
                </a:solidFill>
                <a:latin typeface="+mn-lt"/>
              </a:rPr>
              <a:t>What Have We Learnt about COVID-19?</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30010"/>
          <a:stretch/>
        </p:blipFill>
        <p:spPr>
          <a:xfrm flipH="1">
            <a:off x="868705" y="1784733"/>
            <a:ext cx="3331831" cy="3453847"/>
          </a:xfrm>
          <a:prstGeom prst="rect">
            <a:avLst/>
          </a:prstGeom>
        </p:spPr>
      </p:pic>
      <p:sp>
        <p:nvSpPr>
          <p:cNvPr id="2" name="Rectangle 1"/>
          <p:cNvSpPr/>
          <p:nvPr/>
        </p:nvSpPr>
        <p:spPr>
          <a:xfrm>
            <a:off x="755649" y="2252558"/>
            <a:ext cx="7632699" cy="2215991"/>
          </a:xfrm>
          <a:prstGeom prst="rect">
            <a:avLst/>
          </a:prstGeom>
        </p:spPr>
        <p:txBody>
          <a:bodyPr wrap="square" lIns="0" tIns="0" rIns="0" bIns="0">
            <a:spAutoFit/>
          </a:bodyPr>
          <a:lstStyle/>
          <a:p>
            <a:r>
              <a:rPr lang="en-GB" dirty="0">
                <a:solidFill>
                  <a:srgbClr val="000000"/>
                </a:solidFill>
                <a:ea typeface="Roboto" panose="02000000000000000000" pitchFamily="2" charset="0"/>
              </a:rPr>
              <a:t>                                        </a:t>
            </a:r>
            <a:r>
              <a:rPr lang="en-GB" dirty="0" smtClean="0">
                <a:solidFill>
                  <a:srgbClr val="000000"/>
                </a:solidFill>
                <a:ea typeface="Roboto" panose="02000000000000000000" pitchFamily="2" charset="0"/>
              </a:rPr>
              <a:t>COVID-19 </a:t>
            </a:r>
            <a:r>
              <a:rPr lang="en-GB" dirty="0">
                <a:solidFill>
                  <a:srgbClr val="000000"/>
                </a:solidFill>
                <a:ea typeface="Roboto" panose="02000000000000000000" pitchFamily="2" charset="0"/>
              </a:rPr>
              <a:t>is a form of coronavirus and it is so</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small that we can only see it with very</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powerful microscopes, not our eyes.</a:t>
            </a:r>
          </a:p>
          <a:p>
            <a:endParaRPr lang="en-GB" dirty="0">
              <a:solidFill>
                <a:srgbClr val="000000"/>
              </a:solidFill>
              <a:ea typeface="Roboto" panose="02000000000000000000" pitchFamily="2" charset="0"/>
            </a:endParaRPr>
          </a:p>
          <a:p>
            <a:r>
              <a:rPr lang="en-GB" dirty="0">
                <a:solidFill>
                  <a:srgbClr val="000000"/>
                </a:solidFill>
                <a:ea typeface="Roboto" panose="02000000000000000000" pitchFamily="2" charset="0"/>
              </a:rPr>
              <a:t>                                               The virus can enter the human body and</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a:t>
            </a:r>
            <a:r>
              <a:rPr lang="en-GB" dirty="0" smtClean="0">
                <a:solidFill>
                  <a:srgbClr val="000000"/>
                </a:solidFill>
                <a:ea typeface="Roboto" panose="02000000000000000000" pitchFamily="2" charset="0"/>
              </a:rPr>
              <a:t>infect the </a:t>
            </a:r>
            <a:r>
              <a:rPr lang="en-GB" dirty="0">
                <a:solidFill>
                  <a:srgbClr val="000000"/>
                </a:solidFill>
                <a:ea typeface="Roboto" panose="02000000000000000000" pitchFamily="2" charset="0"/>
              </a:rPr>
              <a:t>lungs. It can give people a</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fever (high temperature) and/or a</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cough that does not go away.</a:t>
            </a:r>
          </a:p>
        </p:txBody>
      </p:sp>
      <p:sp>
        <p:nvSpPr>
          <p:cNvPr id="8" name="Rectangle: Rounded Corners 7"/>
          <p:cNvSpPr/>
          <p:nvPr/>
        </p:nvSpPr>
        <p:spPr>
          <a:xfrm>
            <a:off x="755650" y="5238579"/>
            <a:ext cx="7632698" cy="854246"/>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dirty="0">
              <a:solidFill>
                <a:srgbClr val="000000"/>
              </a:solidFill>
              <a:ea typeface="Roboto" panose="02000000000000000000" pitchFamily="2" charset="0"/>
            </a:endParaRPr>
          </a:p>
        </p:txBody>
      </p:sp>
      <p:sp>
        <p:nvSpPr>
          <p:cNvPr id="3" name="Rectangle: Rounded Corners 2"/>
          <p:cNvSpPr/>
          <p:nvPr/>
        </p:nvSpPr>
        <p:spPr>
          <a:xfrm>
            <a:off x="730483" y="5213412"/>
            <a:ext cx="7632698" cy="854246"/>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solidFill>
                  <a:srgbClr val="000000"/>
                </a:solidFill>
                <a:ea typeface="Roboto" panose="02000000000000000000" pitchFamily="2" charset="0"/>
              </a:rPr>
              <a:t>The virus can enter the human body through the air and can live on surfaces and people’s hands.</a:t>
            </a:r>
          </a:p>
        </p:txBody>
      </p:sp>
      <p:grpSp>
        <p:nvGrpSpPr>
          <p:cNvPr id="4" name="Group 3"/>
          <p:cNvGrpSpPr/>
          <p:nvPr/>
        </p:nvGrpSpPr>
        <p:grpSpPr>
          <a:xfrm>
            <a:off x="7367758" y="4284695"/>
            <a:ext cx="1395616" cy="1112572"/>
            <a:chOff x="7367758" y="4284695"/>
            <a:chExt cx="1395616" cy="111257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758" y="4284695"/>
              <a:ext cx="905966" cy="111257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1891" y="4426388"/>
              <a:ext cx="361483" cy="361174"/>
            </a:xfrm>
            <a:prstGeom prst="rect">
              <a:avLst/>
            </a:prstGeom>
          </p:spPr>
        </p:pic>
      </p:grpSp>
      <p:grpSp>
        <p:nvGrpSpPr>
          <p:cNvPr id="13" name="Group 12"/>
          <p:cNvGrpSpPr/>
          <p:nvPr/>
        </p:nvGrpSpPr>
        <p:grpSpPr>
          <a:xfrm>
            <a:off x="-14842" y="1784733"/>
            <a:ext cx="1540984" cy="1163132"/>
            <a:chOff x="7004600" y="5134119"/>
            <a:chExt cx="1591837" cy="1201516"/>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600" y="5134119"/>
              <a:ext cx="1298201" cy="113968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0263" y="5919817"/>
              <a:ext cx="416174" cy="415818"/>
            </a:xfrm>
            <a:prstGeom prst="rect">
              <a:avLst/>
            </a:prstGeom>
          </p:spPr>
        </p:pic>
      </p:grpSp>
    </p:spTree>
    <p:extLst>
      <p:ext uri="{BB962C8B-B14F-4D97-AF65-F5344CB8AC3E}">
        <p14:creationId xmlns:p14="http://schemas.microsoft.com/office/powerpoint/2010/main" val="190544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sp>
        <p:nvSpPr>
          <p:cNvPr id="2" name="Rectangle 1"/>
          <p:cNvSpPr/>
          <p:nvPr/>
        </p:nvSpPr>
        <p:spPr>
          <a:xfrm>
            <a:off x="755649" y="2073359"/>
            <a:ext cx="7632699" cy="2354491"/>
          </a:xfrm>
          <a:prstGeom prst="rect">
            <a:avLst/>
          </a:prstGeom>
        </p:spPr>
        <p:txBody>
          <a:bodyPr wrap="square" lIns="0" tIns="0" rIns="0" bIns="0">
            <a:spAutoFit/>
          </a:bodyPr>
          <a:lstStyle/>
          <a:p>
            <a:r>
              <a:rPr lang="en-GB" sz="1700" dirty="0">
                <a:solidFill>
                  <a:srgbClr val="000000"/>
                </a:solidFill>
                <a:ea typeface="Roboto" panose="02000000000000000000" pitchFamily="2" charset="0"/>
              </a:rPr>
              <a:t>As people can have the virus in their body without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feeling ill, it can be spread without people realising.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Doctors, nurses and all hospital staff are working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hard to look after the people who are feeling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very unwell after catching the virus. It is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important that not too many people become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very unwell at the same time, so the people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who need to go to hospital get a bed to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sleep in and the treatment they need.</a:t>
            </a:r>
          </a:p>
        </p:txBody>
      </p:sp>
      <p:grpSp>
        <p:nvGrpSpPr>
          <p:cNvPr id="4" name="Group 3"/>
          <p:cNvGrpSpPr/>
          <p:nvPr/>
        </p:nvGrpSpPr>
        <p:grpSpPr>
          <a:xfrm>
            <a:off x="4988404" y="1825422"/>
            <a:ext cx="3399944" cy="3539260"/>
            <a:chOff x="4988404" y="1825422"/>
            <a:chExt cx="3399944" cy="353926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46804"/>
            <a:stretch/>
          </p:blipFill>
          <p:spPr>
            <a:xfrm>
              <a:off x="6602403" y="1884882"/>
              <a:ext cx="1785945" cy="34798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48581"/>
            <a:stretch/>
          </p:blipFill>
          <p:spPr>
            <a:xfrm>
              <a:off x="4988404" y="1825422"/>
              <a:ext cx="2574900" cy="3363523"/>
            </a:xfrm>
            <a:prstGeom prst="rect">
              <a:avLst/>
            </a:prstGeom>
          </p:spPr>
        </p:pic>
      </p:grpSp>
      <p:grpSp>
        <p:nvGrpSpPr>
          <p:cNvPr id="3" name="Group 2"/>
          <p:cNvGrpSpPr/>
          <p:nvPr/>
        </p:nvGrpSpPr>
        <p:grpSpPr>
          <a:xfrm>
            <a:off x="738872" y="4883543"/>
            <a:ext cx="7666254" cy="1143191"/>
            <a:chOff x="738872" y="4883543"/>
            <a:chExt cx="7666254" cy="1143191"/>
          </a:xfrm>
        </p:grpSpPr>
        <p:sp>
          <p:nvSpPr>
            <p:cNvPr id="12" name="Rectangle: Rounded Corners 11"/>
            <p:cNvSpPr/>
            <p:nvPr/>
          </p:nvSpPr>
          <p:spPr>
            <a:xfrm>
              <a:off x="772428" y="4917099"/>
              <a:ext cx="7632698" cy="1109635"/>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3" name="Rectangle: Rounded Corners 12"/>
            <p:cNvSpPr/>
            <p:nvPr/>
          </p:nvSpPr>
          <p:spPr>
            <a:xfrm>
              <a:off x="738872" y="4883543"/>
              <a:ext cx="7632698" cy="1109635"/>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548000" tIns="108000" rIns="108000" bIns="108000" rtlCol="0" anchor="ctr">
              <a:spAutoFit/>
            </a:bodyPr>
            <a:lstStyle/>
            <a:p>
              <a:r>
                <a:rPr lang="en-GB" sz="1700" dirty="0">
                  <a:solidFill>
                    <a:srgbClr val="000000"/>
                  </a:solidFill>
                  <a:ea typeface="Roboto" panose="02000000000000000000" pitchFamily="2" charset="0"/>
                </a:rPr>
                <a:t>We need to all work together to stop it spreading and making people ill, especially older people and those who are already unwell with another condition.</a:t>
              </a: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65" y="4525501"/>
            <a:ext cx="2079775" cy="1825718"/>
          </a:xfrm>
          <a:prstGeom prst="rect">
            <a:avLst/>
          </a:prstGeom>
        </p:spPr>
      </p:pic>
    </p:spTree>
    <p:extLst>
      <p:ext uri="{BB962C8B-B14F-4D97-AF65-F5344CB8AC3E}">
        <p14:creationId xmlns:p14="http://schemas.microsoft.com/office/powerpoint/2010/main" val="3335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758672" y="1981310"/>
            <a:ext cx="7632699" cy="1046440"/>
          </a:xfrm>
          <a:prstGeom prst="rect">
            <a:avLst/>
          </a:prstGeom>
        </p:spPr>
        <p:txBody>
          <a:bodyPr wrap="square" lIns="0" tIns="0" rIns="0" bIns="0">
            <a:spAutoFit/>
          </a:bodyPr>
          <a:lstStyle/>
          <a:p>
            <a:r>
              <a:rPr lang="en-GB" sz="1700" dirty="0">
                <a:solidFill>
                  <a:srgbClr val="000000"/>
                </a:solidFill>
                <a:ea typeface="Roboto" panose="02000000000000000000" pitchFamily="2" charset="0"/>
              </a:rPr>
              <a:t>The way to stop it spreading is by limiting the amount of people we are near. This is the reason why schools have closed, why many parents and carers are working from home at the moment and why we have all been asked to stay at home if possible.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7812" y="3063662"/>
            <a:ext cx="4688375" cy="3201307"/>
          </a:xfrm>
          <a:prstGeom prst="rect">
            <a:avLst/>
          </a:prstGeom>
        </p:spPr>
      </p:pic>
      <p:sp>
        <p:nvSpPr>
          <p:cNvPr id="10"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grpSp>
        <p:nvGrpSpPr>
          <p:cNvPr id="12" name="Group 11"/>
          <p:cNvGrpSpPr/>
          <p:nvPr/>
        </p:nvGrpSpPr>
        <p:grpSpPr>
          <a:xfrm>
            <a:off x="6799534" y="4891309"/>
            <a:ext cx="1591837" cy="1201516"/>
            <a:chOff x="7004600" y="5134119"/>
            <a:chExt cx="1591837" cy="120151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4600" y="5134119"/>
              <a:ext cx="1298201" cy="113968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0263" y="5919817"/>
              <a:ext cx="416174" cy="415818"/>
            </a:xfrm>
            <a:prstGeom prst="rect">
              <a:avLst/>
            </a:prstGeom>
          </p:spPr>
        </p:pic>
      </p:grpSp>
      <p:grpSp>
        <p:nvGrpSpPr>
          <p:cNvPr id="15" name="Group 14"/>
          <p:cNvGrpSpPr/>
          <p:nvPr/>
        </p:nvGrpSpPr>
        <p:grpSpPr>
          <a:xfrm>
            <a:off x="755650" y="3584712"/>
            <a:ext cx="1357754" cy="1079603"/>
            <a:chOff x="4368668" y="1985816"/>
            <a:chExt cx="1357754" cy="1079603"/>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spTree>
    <p:extLst>
      <p:ext uri="{BB962C8B-B14F-4D97-AF65-F5344CB8AC3E}">
        <p14:creationId xmlns:p14="http://schemas.microsoft.com/office/powerpoint/2010/main" val="39108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645" r="14645"/>
          <a:stretch/>
        </p:blipFill>
        <p:spPr>
          <a:xfrm>
            <a:off x="755650" y="3540045"/>
            <a:ext cx="2577947" cy="2577947"/>
          </a:xfrm>
          <a:prstGeom prst="ellipse">
            <a:avLst/>
          </a:prstGeom>
        </p:spPr>
      </p:pic>
      <p:sp>
        <p:nvSpPr>
          <p:cNvPr id="3" name="Oval 2"/>
          <p:cNvSpPr/>
          <p:nvPr/>
        </p:nvSpPr>
        <p:spPr>
          <a:xfrm>
            <a:off x="755650" y="3540045"/>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Stay at home.</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2071" r="27228"/>
          <a:stretch/>
        </p:blipFill>
        <p:spPr>
          <a:xfrm>
            <a:off x="3283027" y="1912115"/>
            <a:ext cx="2577947" cy="2578340"/>
          </a:xfrm>
          <a:prstGeom prst="ellipse">
            <a:avLst/>
          </a:prstGeom>
        </p:spPr>
      </p:pic>
      <p:sp>
        <p:nvSpPr>
          <p:cNvPr id="14" name="Oval 13"/>
          <p:cNvSpPr/>
          <p:nvPr/>
        </p:nvSpPr>
        <p:spPr>
          <a:xfrm>
            <a:off x="3283027" y="1912508"/>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Only leave </a:t>
            </a:r>
            <a:br>
              <a:rPr lang="en-GB" sz="1700" dirty="0">
                <a:solidFill>
                  <a:schemeClr val="tx1"/>
                </a:solidFill>
              </a:rPr>
            </a:br>
            <a:r>
              <a:rPr lang="en-GB" sz="1700" dirty="0">
                <a:solidFill>
                  <a:schemeClr val="tx1"/>
                </a:solidFill>
              </a:rPr>
              <a:t>your home to buy food, get medicine and to exercise once a day. </a:t>
            </a:r>
          </a:p>
        </p:txBody>
      </p:sp>
      <p:grpSp>
        <p:nvGrpSpPr>
          <p:cNvPr id="24" name="Group 23"/>
          <p:cNvGrpSpPr/>
          <p:nvPr/>
        </p:nvGrpSpPr>
        <p:grpSpPr>
          <a:xfrm>
            <a:off x="5810403" y="3541271"/>
            <a:ext cx="2577947" cy="2576721"/>
            <a:chOff x="5810403" y="3541271"/>
            <a:chExt cx="2577947" cy="2576721"/>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r="29255"/>
            <a:stretch/>
          </p:blipFill>
          <p:spPr>
            <a:xfrm>
              <a:off x="5810403" y="3541271"/>
              <a:ext cx="2577947" cy="2576721"/>
            </a:xfrm>
            <a:prstGeom prst="ellipse">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5445" y="4211273"/>
              <a:ext cx="615390" cy="1418346"/>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7884" y="4211273"/>
              <a:ext cx="606706" cy="1418346"/>
            </a:xfrm>
            <a:prstGeom prst="rect">
              <a:avLst/>
            </a:prstGeom>
          </p:spPr>
        </p:pic>
      </p:grpSp>
      <p:sp>
        <p:nvSpPr>
          <p:cNvPr id="15" name="Oval 14"/>
          <p:cNvSpPr/>
          <p:nvPr/>
        </p:nvSpPr>
        <p:spPr>
          <a:xfrm>
            <a:off x="5810403" y="3540045"/>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If you must </a:t>
            </a:r>
            <a:br>
              <a:rPr lang="en-GB" sz="1700" dirty="0">
                <a:solidFill>
                  <a:schemeClr val="tx1"/>
                </a:solidFill>
              </a:rPr>
            </a:br>
            <a:r>
              <a:rPr lang="en-GB" sz="1700" dirty="0">
                <a:solidFill>
                  <a:schemeClr val="tx1"/>
                </a:solidFill>
              </a:rPr>
              <a:t>go out, stay more than two metres away from people who you do not </a:t>
            </a:r>
            <a:br>
              <a:rPr lang="en-GB" sz="1700" dirty="0">
                <a:solidFill>
                  <a:schemeClr val="tx1"/>
                </a:solidFill>
              </a:rPr>
            </a:br>
            <a:r>
              <a:rPr lang="en-GB" sz="1700" dirty="0">
                <a:solidFill>
                  <a:schemeClr val="tx1"/>
                </a:solidFill>
              </a:rPr>
              <a:t>live with. </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48061">
            <a:off x="1542704" y="2638556"/>
            <a:ext cx="1551963" cy="339306"/>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78897" flipH="1">
            <a:off x="4282750" y="5151349"/>
            <a:ext cx="1551963" cy="339306"/>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0796" y="1776889"/>
            <a:ext cx="1587590" cy="1393734"/>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2963" y="5341728"/>
            <a:ext cx="1122486" cy="1378471"/>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9721" y="1842586"/>
            <a:ext cx="968835" cy="118978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58672" y="2941341"/>
            <a:ext cx="509536" cy="509100"/>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4697" y="1920381"/>
            <a:ext cx="361483" cy="361174"/>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0332" y="5659987"/>
            <a:ext cx="361483" cy="361174"/>
          </a:xfrm>
          <a:prstGeom prst="rect">
            <a:avLst/>
          </a:prstGeom>
        </p:spPr>
      </p:pic>
    </p:spTree>
    <p:extLst>
      <p:ext uri="{BB962C8B-B14F-4D97-AF65-F5344CB8AC3E}">
        <p14:creationId xmlns:p14="http://schemas.microsoft.com/office/powerpoint/2010/main" val="1261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1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nodeType="withEffect">
                                  <p:stCondLst>
                                    <p:cond delay="10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650</TotalTime>
  <Words>1224</Words>
  <Application>Microsoft Office PowerPoint</Application>
  <PresentationFormat>On-screen Show (4:3)</PresentationFormat>
  <Paragraphs>54</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Twinkl</vt:lpstr>
      <vt:lpstr>Roboto</vt:lpstr>
      <vt:lpstr>Arial</vt:lpstr>
      <vt:lpstr>Office Theme</vt:lpstr>
      <vt:lpstr>PowerPoint Presentation</vt:lpstr>
      <vt:lpstr>Introducing Hans</vt:lpstr>
      <vt:lpstr>What Is COVID-19?</vt:lpstr>
      <vt:lpstr>How Does the Virus  Get into the Human Body?</vt:lpstr>
      <vt:lpstr>How Does the Virus Affect People?</vt:lpstr>
      <vt:lpstr>What Have We Learnt about COVID-19?</vt:lpstr>
      <vt:lpstr>How Can We Stay Safe and  Work Together to Beat COVID-19?</vt:lpstr>
      <vt:lpstr>How Can We Stay Safe and  Work Together to Beat COVID-19?</vt:lpstr>
      <vt:lpstr>How Can We Stay Safe and  Work Together to Beat COVID-19?</vt:lpstr>
      <vt:lpstr>How Can We Stay Safe and  Work Together to Beat COVID-19?</vt:lpstr>
      <vt:lpstr>How Can We Stay Safe and  Work Together to Beat COVID-19?</vt:lpstr>
      <vt:lpstr>How Will We Beat COVID-19?</vt:lpstr>
      <vt:lpstr>How Can We Help?</vt:lpstr>
      <vt:lpstr>How Can We Help?</vt:lpstr>
      <vt:lpstr>How Can We All Help?</vt:lpstr>
      <vt:lpstr>Hands 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Brittany Allcock</cp:lastModifiedBy>
  <cp:revision>47</cp:revision>
  <dcterms:created xsi:type="dcterms:W3CDTF">2020-04-02T11:42:38Z</dcterms:created>
  <dcterms:modified xsi:type="dcterms:W3CDTF">2020-06-17T13:54:44Z</dcterms:modified>
</cp:coreProperties>
</file>