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18"/>
  </p:handoutMasterIdLst>
  <p:sldIdLst>
    <p:sldId id="256" r:id="rId2"/>
    <p:sldId id="271" r:id="rId3"/>
    <p:sldId id="272" r:id="rId4"/>
    <p:sldId id="273" r:id="rId5"/>
    <p:sldId id="274" r:id="rId6"/>
    <p:sldId id="284" r:id="rId7"/>
    <p:sldId id="275" r:id="rId8"/>
    <p:sldId id="276" r:id="rId9"/>
    <p:sldId id="277" r:id="rId10"/>
    <p:sldId id="278" r:id="rId11"/>
    <p:sldId id="279" r:id="rId12"/>
    <p:sldId id="280" r:id="rId13"/>
    <p:sldId id="281" r:id="rId14"/>
    <p:sldId id="282" r:id="rId15"/>
    <p:sldId id="283" r:id="rId16"/>
    <p:sldId id="258" r:id="rId17"/>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Open Sans" panose="020B0604020202020204" charset="0"/>
      <p:regular r:id="rId23"/>
      <p:bold r:id="rId24"/>
      <p:italic r:id="rId25"/>
      <p:boldItalic r:id="rId26"/>
    </p:embeddedFont>
    <p:embeddedFont>
      <p:font typeface="Tuffy-TTF" panose="020B0603060100000000" charset="0"/>
      <p:regular r:id="rId27"/>
      <p:bold r:id="rId28"/>
      <p:italic r:id="rId29"/>
      <p:boldItalic r:id="rId30"/>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534" userDrawn="1">
          <p15:clr>
            <a:srgbClr val="A4A3A4"/>
          </p15:clr>
        </p15:guide>
        <p15:guide id="4" pos="272" userDrawn="1">
          <p15:clr>
            <a:srgbClr val="A4A3A4"/>
          </p15:clr>
        </p15:guide>
        <p15:guide id="5" orient="horz" pos="2205" userDrawn="1">
          <p15:clr>
            <a:srgbClr val="A4A3A4"/>
          </p15:clr>
        </p15:guide>
        <p15:guide id="6" orient="horz" pos="4042"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709" userDrawn="1">
          <p15:clr>
            <a:srgbClr val="A4A3A4"/>
          </p15:clr>
        </p15:guide>
        <p15:guide id="13" orient="horz" pos="8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CBA"/>
    <a:srgbClr val="ED6058"/>
    <a:srgbClr val="CB3527"/>
    <a:srgbClr val="781214"/>
    <a:srgbClr val="87CEDA"/>
    <a:srgbClr val="87CE80"/>
    <a:srgbClr val="6FBC85"/>
    <a:srgbClr val="3EAEB9"/>
    <a:srgbClr val="009DE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86" autoAdjust="0"/>
    <p:restoredTop sz="94660"/>
  </p:normalViewPr>
  <p:slideViewPr>
    <p:cSldViewPr snapToGrid="0" showGuides="1">
      <p:cViewPr varScale="1">
        <p:scale>
          <a:sx n="115" d="100"/>
          <a:sy n="115" d="100"/>
        </p:scale>
        <p:origin x="1116" y="108"/>
      </p:cViewPr>
      <p:guideLst>
        <p:guide orient="horz" pos="459"/>
        <p:guide pos="2880"/>
        <p:guide pos="5534"/>
        <p:guide pos="272"/>
        <p:guide orient="horz" pos="2205"/>
        <p:guide orient="horz" pos="4042"/>
        <p:guide/>
        <p:guide pos="5760"/>
        <p:guide orient="horz"/>
        <p:guide orient="horz" pos="4320"/>
        <p:guide orient="horz" pos="709"/>
        <p:guide orient="horz" pos="86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17/06/2020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24155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 id="2147483717"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creativecommons.org/licenses/by/2.0/u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hyperlink" Target="https://creativecommons.org/licenses/by/2.0/uk/"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who.int/docs/default-source/coronaviruse/situation-reports/20200311-sitrep-51-covid-19.pdf?sfvrsn=1ba62e57_4"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hyperlink" Target="https://creativecommons.org/licenses/by/2.0/uk/" TargetMode="External"/><Relationship Id="rId4" Type="http://schemas.openxmlformats.org/officeDocument/2006/relationships/image" Target="../media/image16.jfif"/></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s/keystage3-ks3/keystage3-ks3-science"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3CA855-61F1-4AF2-A80F-5CFA2E3670F5}"/>
              </a:ext>
            </a:extLst>
          </p:cNvPr>
          <p:cNvSpPr/>
          <p:nvPr/>
        </p:nvSpPr>
        <p:spPr>
          <a:xfrm>
            <a:off x="1850994" y="2548582"/>
            <a:ext cx="5442012" cy="1687811"/>
          </a:xfrm>
          <a:prstGeom prst="rect">
            <a:avLst/>
          </a:prstGeom>
          <a:solidFill>
            <a:schemeClr val="accent5">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pPr algn="ctr"/>
            <a:r>
              <a:rPr lang="en-GB" alt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Coronavirus: COVID-19</a:t>
            </a:r>
          </a:p>
        </p:txBody>
      </p:sp>
      <p:sp>
        <p:nvSpPr>
          <p:cNvPr id="3" name="Rectangle 2">
            <a:hlinkClick r:id="rId3"/>
            <a:extLst>
              <a:ext uri="{FF2B5EF4-FFF2-40B4-BE49-F238E27FC236}">
                <a16:creationId xmlns:a16="http://schemas.microsoft.com/office/drawing/2014/main" id="{871AE8C2-D20E-4664-A3F9-462F271632F3}"/>
              </a:ext>
            </a:extLst>
          </p:cNvPr>
          <p:cNvSpPr/>
          <p:nvPr/>
        </p:nvSpPr>
        <p:spPr>
          <a:xfrm>
            <a:off x="3842157" y="6107185"/>
            <a:ext cx="1501629" cy="494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Do We Have a Vaccine?</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1" y="1387927"/>
            <a:ext cx="8353424" cy="2800767"/>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dirty="0">
                <a:latin typeface="Open Sans" panose="020B0606030504020204" pitchFamily="34" charset="0"/>
                <a:ea typeface="Open Sans" panose="020B0606030504020204" pitchFamily="34" charset="0"/>
                <a:cs typeface="Open Sans" panose="020B0606030504020204" pitchFamily="34" charset="0"/>
              </a:rPr>
              <a:t>The virus that causes COVID-19 is a new virus that hasn’t been seen in humans before, so scientists still have a lot to learn about it.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Therefore, there is not currently a vaccine available.</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Now that the genome of the coronavirus has been sequenced, lots of teams are working hard to make a vaccine and research groups are hoping to have a viable vaccine produced within a few months.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After a vaccine has been produced it will have to be tested and this will take much longer.</a:t>
            </a:r>
          </a:p>
        </p:txBody>
      </p:sp>
      <p:sp>
        <p:nvSpPr>
          <p:cNvPr id="6" name="Title 1">
            <a:extLst>
              <a:ext uri="{FF2B5EF4-FFF2-40B4-BE49-F238E27FC236}">
                <a16:creationId xmlns:a16="http://schemas.microsoft.com/office/drawing/2014/main" id="{05564D4E-7E22-4F88-9B3E-70AF98D29CE4}"/>
              </a:ext>
            </a:extLst>
          </p:cNvPr>
          <p:cNvSpPr txBox="1">
            <a:spLocks/>
          </p:cNvSpPr>
          <p:nvPr/>
        </p:nvSpPr>
        <p:spPr>
          <a:xfrm>
            <a:off x="431801" y="4412312"/>
            <a:ext cx="3844924" cy="1800493"/>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GB" sz="1600" dirty="0">
                <a:latin typeface="Open Sans" panose="020B0606030504020204" pitchFamily="34" charset="0"/>
                <a:ea typeface="Open Sans" panose="020B0606030504020204" pitchFamily="34" charset="0"/>
                <a:cs typeface="Open Sans" panose="020B0606030504020204" pitchFamily="34" charset="0"/>
              </a:rPr>
              <a:t>All new drugs are tested for:</a:t>
            </a:r>
          </a:p>
          <a:p>
            <a:pPr marL="285750" indent="-285750" algn="l">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toxicity – to check they aren’t poisonous;</a:t>
            </a:r>
          </a:p>
          <a:p>
            <a:pPr marL="285750" indent="-285750" algn="l">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efficacy – to check they work;</a:t>
            </a:r>
          </a:p>
          <a:p>
            <a:pPr marL="285750" indent="-285750" algn="l">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dose – to find out how much is safe to give while still being effective.</a:t>
            </a:r>
          </a:p>
        </p:txBody>
      </p:sp>
      <p:pic>
        <p:nvPicPr>
          <p:cNvPr id="3" name="Picture 2">
            <a:extLst>
              <a:ext uri="{FF2B5EF4-FFF2-40B4-BE49-F238E27FC236}">
                <a16:creationId xmlns:a16="http://schemas.microsoft.com/office/drawing/2014/main" id="{79EB15EE-BCD5-42A4-B055-50E8E9B01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2692" y="4188694"/>
            <a:ext cx="3390472" cy="2176644"/>
          </a:xfrm>
          <a:prstGeom prst="rect">
            <a:avLst/>
          </a:prstGeom>
        </p:spPr>
      </p:pic>
    </p:spTree>
    <p:extLst>
      <p:ext uri="{BB962C8B-B14F-4D97-AF65-F5344CB8AC3E}">
        <p14:creationId xmlns:p14="http://schemas.microsoft.com/office/powerpoint/2010/main" val="1811924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How Can We Prevent Infection?</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1" y="1387927"/>
            <a:ext cx="8353424" cy="329320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GB" sz="18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As an Individual:</a:t>
            </a:r>
          </a:p>
          <a:p>
            <a:pPr algn="l"/>
            <a:r>
              <a:rPr lang="en-GB" sz="1600" dirty="0">
                <a:latin typeface="Open Sans" panose="020B0606030504020204" pitchFamily="34" charset="0"/>
                <a:ea typeface="Open Sans" panose="020B0606030504020204" pitchFamily="34" charset="0"/>
                <a:cs typeface="Open Sans" panose="020B0606030504020204" pitchFamily="34" charset="0"/>
              </a:rPr>
              <a:t>You can prevent the spread of a coronavirus infection in the same way that you can avoid infection with the common cold.</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Wash hands thoroughly with soap and water.</a:t>
            </a:r>
          </a:p>
          <a:p>
            <a:pPr marL="285750" indent="-285750" algn="l">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Avoid touching your eyes, nose and mouth with your hands, as this could allow viruses from surfaces you touch to enter the body.</a:t>
            </a:r>
          </a:p>
          <a:p>
            <a:pPr marL="285750" indent="-285750" algn="l">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Avoid close contact with people who are infected.</a:t>
            </a:r>
          </a:p>
          <a:p>
            <a:pPr marL="285750" indent="-285750" algn="l">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Stay home if you are ill.</a:t>
            </a:r>
          </a:p>
          <a:p>
            <a:pPr marL="285750" indent="-285750" algn="l">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Cough or sneeze into your elbow or a tissue and throw it in the bin. </a:t>
            </a:r>
          </a:p>
          <a:p>
            <a:pPr marL="285750" indent="-285750" algn="l">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Clean and disinfect frequently touched surfaces.</a:t>
            </a:r>
          </a:p>
        </p:txBody>
      </p:sp>
    </p:spTree>
    <p:extLst>
      <p:ext uri="{BB962C8B-B14F-4D97-AF65-F5344CB8AC3E}">
        <p14:creationId xmlns:p14="http://schemas.microsoft.com/office/powerpoint/2010/main" val="2804417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How Can We Prevent Infection?</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26081E24-46F3-40A5-AFB7-E1CD07BDE4F6}"/>
              </a:ext>
            </a:extLst>
          </p:cNvPr>
          <p:cNvSpPr txBox="1">
            <a:spLocks/>
          </p:cNvSpPr>
          <p:nvPr/>
        </p:nvSpPr>
        <p:spPr>
          <a:xfrm>
            <a:off x="474381" y="1313789"/>
            <a:ext cx="8353424" cy="518603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GB" sz="1600" dirty="0">
                <a:latin typeface="Open Sans" panose="020B0606030504020204" pitchFamily="34" charset="0"/>
                <a:ea typeface="Open Sans" panose="020B0606030504020204" pitchFamily="34" charset="0"/>
                <a:cs typeface="Open Sans" panose="020B0606030504020204" pitchFamily="34" charset="0"/>
              </a:rPr>
              <a:t>Countries are responding in a variety of ways depending on their resources and how severe the outbreak is.</a:t>
            </a:r>
            <a:br>
              <a:rPr lang="en-GB" sz="1600" dirty="0">
                <a:latin typeface="Open Sans" panose="020B0606030504020204" pitchFamily="34" charset="0"/>
                <a:ea typeface="Open Sans" panose="020B0606030504020204" pitchFamily="34" charset="0"/>
                <a:cs typeface="Open Sans" panose="020B0606030504020204" pitchFamily="34" charset="0"/>
              </a:rPr>
            </a:br>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spcAft>
                <a:spcPts val="0"/>
              </a:spcAft>
            </a:pPr>
            <a:r>
              <a:rPr lang="en-GB" sz="18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Travel Restrictions</a:t>
            </a:r>
          </a:p>
          <a:p>
            <a:pPr marL="285750" indent="-285750" algn="l">
              <a:spcAft>
                <a:spcPts val="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Severely affected countries are limiting the movement of their citizens to try and prevent people who have become infected from spreading it to others. </a:t>
            </a:r>
          </a:p>
          <a:p>
            <a:pPr marL="285750" indent="-285750" algn="l">
              <a:spcAft>
                <a:spcPts val="0"/>
              </a:spcAft>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a:spcAft>
                <a:spcPts val="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Many countries have banned foreign nationals from entering if they have visited affected countries in the last 14 days. Others have imposed 14 day quarantine periods on passengers arriving from infected countries.</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8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Closing Schools and Colleges</a:t>
            </a:r>
          </a:p>
          <a:p>
            <a:pPr marL="285750" indent="-285750" algn="l">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Fourteen countries have nationwide school closures, while another thirteen have closed some schools.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8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Cancelling Large Gatherings</a:t>
            </a:r>
          </a:p>
          <a:p>
            <a:pPr marL="285750" indent="-285750" algn="l">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Events which would result in large gatherings of people, such as concerts or sports events are being postponed or cancelled. Some sports events are being played in empty stadiums.</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50134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Should We Be Worried?</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1" y="1387927"/>
            <a:ext cx="8353424" cy="5016758"/>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dirty="0">
                <a:latin typeface="Open Sans" panose="020B0606030504020204" pitchFamily="34" charset="0"/>
                <a:ea typeface="Open Sans" panose="020B0606030504020204" pitchFamily="34" charset="0"/>
                <a:cs typeface="Open Sans" panose="020B0606030504020204" pitchFamily="34" charset="0"/>
              </a:rPr>
              <a:t>People of all ages can be affected by COVID-19. However, initial data suggests that children are less affected than adults. Current data suggests that 80% of infections are mild or asymptomatic.</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The remaining 20% of cases are severe and require hospitalisation. This is higher than is observed with influenza infection. Older people and those with existing medical conditions are more vulnerable to becoming severely ill.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The current estimate of reproduction number for the virus causing COVID-19 is between 2.0 and 2.5, which tells us that every infected person goes on to infect between 2.0 and 2.5 new people.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This number is higher than seasonal flu which has a reproduction number of between 1 and 2, depending on the strain. However, influenza can spread faster than COVID-19 because it has a shorter incubation period and a longer period of pre-symptomatic transmission.</a:t>
            </a:r>
          </a:p>
          <a:p>
            <a:pPr algn="l"/>
            <a:r>
              <a:rPr lang="en-GB" sz="1600" dirty="0">
                <a:latin typeface="Open Sans" panose="020B0606030504020204" pitchFamily="34" charset="0"/>
                <a:ea typeface="Open Sans" panose="020B0606030504020204" pitchFamily="34" charset="0"/>
                <a:cs typeface="Open Sans" panose="020B0606030504020204" pitchFamily="34" charset="0"/>
              </a:rPr>
              <a:t> </a:t>
            </a:r>
          </a:p>
          <a:p>
            <a:pPr algn="l"/>
            <a:r>
              <a:rPr lang="en-GB" sz="1600" dirty="0">
                <a:latin typeface="Open Sans" panose="020B0606030504020204" pitchFamily="34" charset="0"/>
                <a:ea typeface="Open Sans" panose="020B0606030504020204" pitchFamily="34" charset="0"/>
                <a:cs typeface="Open Sans" panose="020B0606030504020204" pitchFamily="34" charset="0"/>
              </a:rPr>
              <a:t>Measles has a reproduction number of 12 - 18 people.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We know that COVID-19 is spreading, but not as fast as some other viruses can.</a:t>
            </a:r>
          </a:p>
        </p:txBody>
      </p:sp>
    </p:spTree>
    <p:extLst>
      <p:ext uri="{BB962C8B-B14F-4D97-AF65-F5344CB8AC3E}">
        <p14:creationId xmlns:p14="http://schemas.microsoft.com/office/powerpoint/2010/main" val="1440478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Should We Be Worried?</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1" y="1387927"/>
            <a:ext cx="8353424" cy="33855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dirty="0">
                <a:latin typeface="Open Sans" panose="020B0606030504020204" pitchFamily="34" charset="0"/>
                <a:ea typeface="Open Sans" panose="020B0606030504020204" pitchFamily="34" charset="0"/>
                <a:cs typeface="Open Sans" panose="020B0606030504020204" pitchFamily="34" charset="0"/>
              </a:rPr>
              <a:t>The case-fatality ratio tells us the percentage of people who become infected that die. </a:t>
            </a:r>
          </a:p>
        </p:txBody>
      </p:sp>
      <p:sp>
        <p:nvSpPr>
          <p:cNvPr id="5" name="TextBox 4">
            <a:extLst>
              <a:ext uri="{FF2B5EF4-FFF2-40B4-BE49-F238E27FC236}">
                <a16:creationId xmlns:a16="http://schemas.microsoft.com/office/drawing/2014/main" id="{06CC4019-879A-43A1-A734-346B1C075EA6}"/>
              </a:ext>
            </a:extLst>
          </p:cNvPr>
          <p:cNvSpPr txBox="1"/>
          <p:nvPr/>
        </p:nvSpPr>
        <p:spPr>
          <a:xfrm>
            <a:off x="431802" y="4392855"/>
            <a:ext cx="8353424" cy="1077218"/>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dirty="0">
                <a:latin typeface="Open Sans" panose="020B0606030504020204" pitchFamily="34" charset="0"/>
                <a:ea typeface="Open Sans" panose="020B0606030504020204" pitchFamily="34" charset="0"/>
                <a:cs typeface="Open Sans" panose="020B0606030504020204" pitchFamily="34" charset="0"/>
              </a:rPr>
              <a:t>It’s important to remember that the numbers for COVID-19 are only estimates and should be used with caution. There is likely to be a bias for severe cases while the information is still new. Mild cases will be under-reported because people won’t necessarily need to seek medical attention.</a:t>
            </a:r>
          </a:p>
        </p:txBody>
      </p:sp>
      <p:graphicFrame>
        <p:nvGraphicFramePr>
          <p:cNvPr id="6" name="Table 4">
            <a:extLst>
              <a:ext uri="{FF2B5EF4-FFF2-40B4-BE49-F238E27FC236}">
                <a16:creationId xmlns:a16="http://schemas.microsoft.com/office/drawing/2014/main" id="{E2E74D5E-B095-4FD2-B508-52002EDED495}"/>
              </a:ext>
            </a:extLst>
          </p:cNvPr>
          <p:cNvGraphicFramePr>
            <a:graphicFrameLocks noGrp="1"/>
          </p:cNvGraphicFramePr>
          <p:nvPr>
            <p:extLst>
              <p:ext uri="{D42A27DB-BD31-4B8C-83A1-F6EECF244321}">
                <p14:modId xmlns:p14="http://schemas.microsoft.com/office/powerpoint/2010/main" val="2192667935"/>
              </p:ext>
            </p:extLst>
          </p:nvPr>
        </p:nvGraphicFramePr>
        <p:xfrm>
          <a:off x="1733549" y="2078082"/>
          <a:ext cx="5676902" cy="1854200"/>
        </p:xfrm>
        <a:graphic>
          <a:graphicData uri="http://schemas.openxmlformats.org/drawingml/2006/table">
            <a:tbl>
              <a:tblPr firstRow="1" bandRow="1">
                <a:tableStyleId>{5C22544A-7EE6-4342-B048-85BDC9FD1C3A}</a:tableStyleId>
              </a:tblPr>
              <a:tblGrid>
                <a:gridCol w="2867027">
                  <a:extLst>
                    <a:ext uri="{9D8B030D-6E8A-4147-A177-3AD203B41FA5}">
                      <a16:colId xmlns:a16="http://schemas.microsoft.com/office/drawing/2014/main" val="613909825"/>
                    </a:ext>
                  </a:extLst>
                </a:gridCol>
                <a:gridCol w="2809875">
                  <a:extLst>
                    <a:ext uri="{9D8B030D-6E8A-4147-A177-3AD203B41FA5}">
                      <a16:colId xmlns:a16="http://schemas.microsoft.com/office/drawing/2014/main" val="3631681253"/>
                    </a:ext>
                  </a:extLst>
                </a:gridCol>
              </a:tblGrid>
              <a:tr h="370840">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Virus</a:t>
                      </a:r>
                    </a:p>
                  </a:txBody>
                  <a:tcPr>
                    <a:solidFill>
                      <a:schemeClr val="accent5"/>
                    </a:solidFill>
                  </a:tcPr>
                </a:tc>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Case-Fatality Ratio</a:t>
                      </a:r>
                    </a:p>
                  </a:txBody>
                  <a:tcPr>
                    <a:solidFill>
                      <a:schemeClr val="accent5"/>
                    </a:solidFill>
                  </a:tcPr>
                </a:tc>
                <a:extLst>
                  <a:ext uri="{0D108BD9-81ED-4DB2-BD59-A6C34878D82A}">
                    <a16:rowId xmlns:a16="http://schemas.microsoft.com/office/drawing/2014/main" val="3904659180"/>
                  </a:ext>
                </a:extLst>
              </a:tr>
              <a:tr h="370840">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MERS-</a:t>
                      </a:r>
                      <a:r>
                        <a:rPr lang="en-GB" dirty="0" err="1">
                          <a:latin typeface="Open Sans" panose="020B0606030504020204" pitchFamily="34" charset="0"/>
                          <a:ea typeface="Open Sans" panose="020B0606030504020204" pitchFamily="34" charset="0"/>
                          <a:cs typeface="Open Sans" panose="020B0606030504020204" pitchFamily="34" charset="0"/>
                        </a:rPr>
                        <a:t>Cov</a:t>
                      </a:r>
                      <a:endParaRPr lang="en-GB"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5">
                        <a:lumMod val="40000"/>
                        <a:lumOff val="60000"/>
                      </a:schemeClr>
                    </a:solidFill>
                  </a:tcPr>
                </a:tc>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34%</a:t>
                      </a:r>
                    </a:p>
                  </a:txBody>
                  <a:tcPr>
                    <a:solidFill>
                      <a:schemeClr val="accent5">
                        <a:lumMod val="40000"/>
                        <a:lumOff val="60000"/>
                      </a:schemeClr>
                    </a:solidFill>
                  </a:tcPr>
                </a:tc>
                <a:extLst>
                  <a:ext uri="{0D108BD9-81ED-4DB2-BD59-A6C34878D82A}">
                    <a16:rowId xmlns:a16="http://schemas.microsoft.com/office/drawing/2014/main" val="3660361199"/>
                  </a:ext>
                </a:extLst>
              </a:tr>
              <a:tr h="370840">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SARS-</a:t>
                      </a:r>
                      <a:r>
                        <a:rPr lang="en-GB" dirty="0" err="1">
                          <a:latin typeface="Open Sans" panose="020B0606030504020204" pitchFamily="34" charset="0"/>
                          <a:ea typeface="Open Sans" panose="020B0606030504020204" pitchFamily="34" charset="0"/>
                          <a:cs typeface="Open Sans" panose="020B0606030504020204" pitchFamily="34" charset="0"/>
                        </a:rPr>
                        <a:t>Cov</a:t>
                      </a:r>
                      <a:endParaRPr lang="en-GB"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9.6%</a:t>
                      </a:r>
                    </a:p>
                  </a:txBody>
                  <a:tcPr/>
                </a:tc>
                <a:extLst>
                  <a:ext uri="{0D108BD9-81ED-4DB2-BD59-A6C34878D82A}">
                    <a16:rowId xmlns:a16="http://schemas.microsoft.com/office/drawing/2014/main" val="4073052675"/>
                  </a:ext>
                </a:extLst>
              </a:tr>
              <a:tr h="370840">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SARS-Cov-2 (COVID-19)</a:t>
                      </a:r>
                    </a:p>
                  </a:txBody>
                  <a:tcPr>
                    <a:solidFill>
                      <a:schemeClr val="accent5">
                        <a:lumMod val="40000"/>
                        <a:lumOff val="60000"/>
                      </a:schemeClr>
                    </a:solidFill>
                  </a:tcPr>
                </a:tc>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3 - 4%</a:t>
                      </a:r>
                    </a:p>
                  </a:txBody>
                  <a:tcPr>
                    <a:solidFill>
                      <a:schemeClr val="accent5">
                        <a:lumMod val="40000"/>
                        <a:lumOff val="60000"/>
                      </a:schemeClr>
                    </a:solidFill>
                  </a:tcPr>
                </a:tc>
                <a:extLst>
                  <a:ext uri="{0D108BD9-81ED-4DB2-BD59-A6C34878D82A}">
                    <a16:rowId xmlns:a16="http://schemas.microsoft.com/office/drawing/2014/main" val="3656815807"/>
                  </a:ext>
                </a:extLst>
              </a:tr>
              <a:tr h="370840">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Seasonal Influenza</a:t>
                      </a:r>
                    </a:p>
                  </a:txBody>
                  <a:tcPr>
                    <a:solidFill>
                      <a:schemeClr val="accent5">
                        <a:lumMod val="20000"/>
                        <a:lumOff val="80000"/>
                      </a:schemeClr>
                    </a:solidFill>
                  </a:tcPr>
                </a:tc>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0.1%</a:t>
                      </a:r>
                    </a:p>
                  </a:txBody>
                  <a:tcPr>
                    <a:solidFill>
                      <a:schemeClr val="accent5">
                        <a:lumMod val="20000"/>
                        <a:lumOff val="80000"/>
                      </a:schemeClr>
                    </a:solidFill>
                  </a:tcPr>
                </a:tc>
                <a:extLst>
                  <a:ext uri="{0D108BD9-81ED-4DB2-BD59-A6C34878D82A}">
                    <a16:rowId xmlns:a16="http://schemas.microsoft.com/office/drawing/2014/main" val="1459466870"/>
                  </a:ext>
                </a:extLst>
              </a:tr>
            </a:tbl>
          </a:graphicData>
        </a:graphic>
      </p:graphicFrame>
    </p:spTree>
    <p:extLst>
      <p:ext uri="{BB962C8B-B14F-4D97-AF65-F5344CB8AC3E}">
        <p14:creationId xmlns:p14="http://schemas.microsoft.com/office/powerpoint/2010/main" val="803406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Should We Be Worried?</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1" y="1387927"/>
            <a:ext cx="8353424" cy="2062103"/>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dirty="0">
                <a:latin typeface="Open Sans" panose="020B0606030504020204" pitchFamily="34" charset="0"/>
                <a:ea typeface="Open Sans" panose="020B0606030504020204" pitchFamily="34" charset="0"/>
                <a:cs typeface="Open Sans" panose="020B0606030504020204" pitchFamily="34" charset="0"/>
              </a:rPr>
              <a:t>You may read lots of different views about the coronavirus in the news and on social media.</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There is a lot of information accessible to you: some of it is accurate and some of it is not. This can make it hard to find reliable information that you can trust.</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The World Health Organisation is working hard to share evidence-based information that you can access on its site and social media channels. </a:t>
            </a:r>
          </a:p>
        </p:txBody>
      </p:sp>
      <p:sp>
        <p:nvSpPr>
          <p:cNvPr id="5" name="TextBox 4">
            <a:extLst>
              <a:ext uri="{FF2B5EF4-FFF2-40B4-BE49-F238E27FC236}">
                <a16:creationId xmlns:a16="http://schemas.microsoft.com/office/drawing/2014/main" id="{06CC4019-879A-43A1-A734-346B1C075EA6}"/>
              </a:ext>
            </a:extLst>
          </p:cNvPr>
          <p:cNvSpPr txBox="1"/>
          <p:nvPr/>
        </p:nvSpPr>
        <p:spPr>
          <a:xfrm>
            <a:off x="431802" y="3721735"/>
            <a:ext cx="8353424" cy="2046714"/>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dirty="0">
                <a:latin typeface="Open Sans" panose="020B0606030504020204" pitchFamily="34" charset="0"/>
                <a:ea typeface="Open Sans" panose="020B0606030504020204" pitchFamily="34" charset="0"/>
                <a:cs typeface="Open Sans" panose="020B0606030504020204" pitchFamily="34" charset="0"/>
              </a:rPr>
              <a:t>Most viruses can have severe health impacts on vulnerable people.</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GB" sz="1600" dirty="0">
                <a:latin typeface="Open Sans" panose="020B0606030504020204" pitchFamily="34" charset="0"/>
                <a:ea typeface="Open Sans" panose="020B0606030504020204" pitchFamily="34" charset="0"/>
                <a:cs typeface="Open Sans" panose="020B0606030504020204" pitchFamily="34" charset="0"/>
              </a:rPr>
              <a:t>You can help to protect vulnerable people and yourselves by reducing the spread of infection. </a:t>
            </a:r>
          </a:p>
          <a:p>
            <a:pPr marL="285750" indent="-285750">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If you are ill, stay at home.</a:t>
            </a:r>
          </a:p>
          <a:p>
            <a:pPr marL="285750" indent="-285750">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Wash your hands.</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Catch coughs or sneezes in tissues and then throw them away.</a:t>
            </a:r>
          </a:p>
        </p:txBody>
      </p:sp>
    </p:spTree>
    <p:extLst>
      <p:ext uri="{BB962C8B-B14F-4D97-AF65-F5344CB8AC3E}">
        <p14:creationId xmlns:p14="http://schemas.microsoft.com/office/powerpoint/2010/main" val="1401520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30CF0560-1DD4-4C0C-BBBC-4D17CCEAEC40}"/>
              </a:ext>
            </a:extLst>
          </p:cNvPr>
          <p:cNvSpPr/>
          <p:nvPr/>
        </p:nvSpPr>
        <p:spPr>
          <a:xfrm>
            <a:off x="3842157" y="3288484"/>
            <a:ext cx="1501629" cy="494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What Is a Coronavirus?</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0" y="1349827"/>
            <a:ext cx="8353425" cy="2062103"/>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dirty="0">
                <a:latin typeface="Open Sans" panose="020B0606030504020204" pitchFamily="34" charset="0"/>
                <a:ea typeface="Open Sans" panose="020B0606030504020204" pitchFamily="34" charset="0"/>
                <a:cs typeface="Open Sans" panose="020B0606030504020204" pitchFamily="34" charset="0"/>
              </a:rPr>
              <a:t>Coronavirus is the name of a family of viruses that are associated with the common cold. Most people will be infected with these viruses at some point in their lives.</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Viruses live inside cells. They reproduce rapidly inside the cell, then burst out, causing damage to the cell. The new viruses then go on to infect further cells.</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Coronaviruses get their name from the crown-like halo (corona) that is visible when the virus is viewed under an electron microscope.</a:t>
            </a:r>
          </a:p>
        </p:txBody>
      </p:sp>
      <p:sp>
        <p:nvSpPr>
          <p:cNvPr id="5" name="TextBox 21">
            <a:extLst>
              <a:ext uri="{FF2B5EF4-FFF2-40B4-BE49-F238E27FC236}">
                <a16:creationId xmlns:a16="http://schemas.microsoft.com/office/drawing/2014/main" id="{DE0852C1-3667-4BFA-A1B8-FE4790BFC17D}"/>
              </a:ext>
            </a:extLst>
          </p:cNvPr>
          <p:cNvSpPr txBox="1">
            <a:spLocks noChangeArrowheads="1"/>
          </p:cNvSpPr>
          <p:nvPr/>
        </p:nvSpPr>
        <p:spPr bwMode="auto">
          <a:xfrm>
            <a:off x="693544" y="5992558"/>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3d_medical_animation_corona_virus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Wikimedia.org</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3" name="Picture 2">
            <a:extLst>
              <a:ext uri="{FF2B5EF4-FFF2-40B4-BE49-F238E27FC236}">
                <a16:creationId xmlns:a16="http://schemas.microsoft.com/office/drawing/2014/main" id="{003BBEFA-CD98-4A26-8C15-FB5654811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44" y="3814149"/>
            <a:ext cx="3610479" cy="2029108"/>
          </a:xfrm>
          <a:prstGeom prst="rect">
            <a:avLst/>
          </a:prstGeom>
        </p:spPr>
      </p:pic>
      <p:pic>
        <p:nvPicPr>
          <p:cNvPr id="6" name="Picture 5">
            <a:extLst>
              <a:ext uri="{FF2B5EF4-FFF2-40B4-BE49-F238E27FC236}">
                <a16:creationId xmlns:a16="http://schemas.microsoft.com/office/drawing/2014/main" id="{6939D8C4-371C-4020-96E1-2B2555F2A4EA}"/>
              </a:ext>
            </a:extLst>
          </p:cNvPr>
          <p:cNvPicPr>
            <a:picLocks noChangeAspect="1"/>
          </p:cNvPicPr>
          <p:nvPr/>
        </p:nvPicPr>
        <p:blipFill rotWithShape="1">
          <a:blip r:embed="rId6">
            <a:extLst>
              <a:ext uri="{28A0092B-C50C-407E-A947-70E740481C1C}">
                <a14:useLocalDpi xmlns:a14="http://schemas.microsoft.com/office/drawing/2010/main" val="0"/>
              </a:ext>
            </a:extLst>
          </a:blip>
          <a:srcRect t="7905" b="7905"/>
          <a:stretch/>
        </p:blipFill>
        <p:spPr>
          <a:xfrm>
            <a:off x="4826608" y="3814149"/>
            <a:ext cx="3381847" cy="2029108"/>
          </a:xfrm>
          <a:prstGeom prst="rect">
            <a:avLst/>
          </a:prstGeom>
        </p:spPr>
      </p:pic>
      <p:sp>
        <p:nvSpPr>
          <p:cNvPr id="10" name="TextBox 21">
            <a:extLst>
              <a:ext uri="{FF2B5EF4-FFF2-40B4-BE49-F238E27FC236}">
                <a16:creationId xmlns:a16="http://schemas.microsoft.com/office/drawing/2014/main" id="{5A69CA16-5ED6-4FFB-A182-75CF5A47C7CD}"/>
              </a:ext>
            </a:extLst>
          </p:cNvPr>
          <p:cNvSpPr txBox="1">
            <a:spLocks noChangeArrowheads="1"/>
          </p:cNvSpPr>
          <p:nvPr/>
        </p:nvSpPr>
        <p:spPr bwMode="auto">
          <a:xfrm>
            <a:off x="4826608" y="5992558"/>
            <a:ext cx="3381847"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corona viruses_004_lores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Wikimedia.org</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3811883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What Is COVID-19?</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0" y="1349827"/>
            <a:ext cx="8353425" cy="58477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4BACC6"/>
                </a:solidFill>
                <a:latin typeface="Open Sans" panose="020B0606030504020204" pitchFamily="34" charset="0"/>
                <a:ea typeface="Open Sans" panose="020B0606030504020204" pitchFamily="34" charset="0"/>
                <a:cs typeface="Open Sans" panose="020B0606030504020204" pitchFamily="34" charset="0"/>
              </a:rPr>
              <a:t>COVID-19</a:t>
            </a:r>
            <a:r>
              <a:rPr lang="en-GB" sz="1600" dirty="0">
                <a:solidFill>
                  <a:srgbClr val="009DE3"/>
                </a:solidFill>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is the name that has been given to the disease caused by a novel strain of coronavirus.</a:t>
            </a:r>
          </a:p>
        </p:txBody>
      </p:sp>
      <p:sp>
        <p:nvSpPr>
          <p:cNvPr id="5" name="Title 1">
            <a:extLst>
              <a:ext uri="{FF2B5EF4-FFF2-40B4-BE49-F238E27FC236}">
                <a16:creationId xmlns:a16="http://schemas.microsoft.com/office/drawing/2014/main" id="{A8DE8FFE-9B9B-424E-AFCE-6AD06B1C3D65}"/>
              </a:ext>
            </a:extLst>
          </p:cNvPr>
          <p:cNvSpPr txBox="1">
            <a:spLocks/>
          </p:cNvSpPr>
          <p:nvPr/>
        </p:nvSpPr>
        <p:spPr>
          <a:xfrm>
            <a:off x="431801" y="3525160"/>
            <a:ext cx="8353424" cy="2062103"/>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4BACC6"/>
                </a:solidFill>
                <a:latin typeface="Open Sans" panose="020B0606030504020204" pitchFamily="34" charset="0"/>
                <a:ea typeface="Open Sans" panose="020B0606030504020204" pitchFamily="34" charset="0"/>
                <a:cs typeface="Open Sans" panose="020B0606030504020204" pitchFamily="34" charset="0"/>
              </a:rPr>
              <a:t>SARS-CoV-2 (severe acute respiratory syndrome coronavirus 2)</a:t>
            </a:r>
            <a:r>
              <a:rPr lang="en-GB" sz="1600" dirty="0">
                <a:solidFill>
                  <a:srgbClr val="009DE3"/>
                </a:solidFill>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is the name that has been given to the virus. The virus was previously named </a:t>
            </a:r>
            <a:r>
              <a:rPr lang="en-GB" sz="16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2019-nCoV</a:t>
            </a:r>
            <a:r>
              <a:rPr lang="en-GB" sz="1600" dirty="0">
                <a:latin typeface="Open Sans" panose="020B0606030504020204" pitchFamily="34" charset="0"/>
                <a:ea typeface="Open Sans" panose="020B0606030504020204" pitchFamily="34" charset="0"/>
                <a:cs typeface="Open Sans" panose="020B0606030504020204" pitchFamily="34" charset="0"/>
              </a:rPr>
              <a:t>.</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This name was chosen because the virus is genetically related to the coronavirus responsible for the outbreak of SARS in 2003.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Viruses, and the diseases they cause, often have different names. For example, the HIV virus causes AIDS and the rubeola virus causes measles.</a:t>
            </a:r>
          </a:p>
        </p:txBody>
      </p:sp>
      <p:sp>
        <p:nvSpPr>
          <p:cNvPr id="34" name="TextBox 33">
            <a:extLst>
              <a:ext uri="{FF2B5EF4-FFF2-40B4-BE49-F238E27FC236}">
                <a16:creationId xmlns:a16="http://schemas.microsoft.com/office/drawing/2014/main" id="{E0B172B8-04DF-441C-887B-54D35FA4B44F}"/>
              </a:ext>
            </a:extLst>
          </p:cNvPr>
          <p:cNvSpPr txBox="1"/>
          <p:nvPr/>
        </p:nvSpPr>
        <p:spPr>
          <a:xfrm>
            <a:off x="3153780" y="1976587"/>
            <a:ext cx="2695575" cy="523220"/>
          </a:xfrm>
          <a:prstGeom prst="rect">
            <a:avLst/>
          </a:prstGeom>
          <a:noFill/>
        </p:spPr>
        <p:txBody>
          <a:bodyPr wrap="square" rtlCol="0">
            <a:spAutoFit/>
          </a:bodyPr>
          <a:lstStyle/>
          <a:p>
            <a:pPr algn="ctr"/>
            <a:r>
              <a:rPr lang="en-GB" sz="28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CO</a:t>
            </a:r>
            <a:r>
              <a:rPr lang="en-GB" sz="2800" dirty="0">
                <a:solidFill>
                  <a:srgbClr val="17375E"/>
                </a:solidFill>
                <a:latin typeface="Open Sans" panose="020B0606030504020204" pitchFamily="34" charset="0"/>
                <a:ea typeface="Open Sans" panose="020B0606030504020204" pitchFamily="34" charset="0"/>
                <a:cs typeface="Open Sans" panose="020B0606030504020204" pitchFamily="34" charset="0"/>
              </a:rPr>
              <a:t>VI</a:t>
            </a:r>
            <a:r>
              <a:rPr lang="en-GB" sz="2800" dirty="0">
                <a:solidFill>
                  <a:srgbClr val="31859C"/>
                </a:solidFill>
                <a:latin typeface="Open Sans" panose="020B0606030504020204" pitchFamily="34" charset="0"/>
                <a:ea typeface="Open Sans" panose="020B0606030504020204" pitchFamily="34" charset="0"/>
                <a:cs typeface="Open Sans" panose="020B0606030504020204" pitchFamily="34" charset="0"/>
              </a:rPr>
              <a:t>D</a:t>
            </a:r>
            <a:r>
              <a:rPr lang="en-GB" sz="2800" dirty="0">
                <a:solidFill>
                  <a:srgbClr val="4BACC6"/>
                </a:solidFill>
                <a:latin typeface="Open Sans" panose="020B0606030504020204" pitchFamily="34" charset="0"/>
                <a:ea typeface="Open Sans" panose="020B0606030504020204" pitchFamily="34" charset="0"/>
                <a:cs typeface="Open Sans" panose="020B0606030504020204" pitchFamily="34" charset="0"/>
              </a:rPr>
              <a:t>-</a:t>
            </a:r>
            <a:r>
              <a:rPr lang="en-GB" sz="2800" dirty="0">
                <a:solidFill>
                  <a:srgbClr val="93CDDD"/>
                </a:solidFill>
                <a:latin typeface="Open Sans" panose="020B0606030504020204" pitchFamily="34" charset="0"/>
                <a:ea typeface="Open Sans" panose="020B0606030504020204" pitchFamily="34" charset="0"/>
                <a:cs typeface="Open Sans" panose="020B0606030504020204" pitchFamily="34" charset="0"/>
              </a:rPr>
              <a:t>19</a:t>
            </a:r>
          </a:p>
        </p:txBody>
      </p:sp>
      <p:grpSp>
        <p:nvGrpSpPr>
          <p:cNvPr id="35" name="Group 34">
            <a:extLst>
              <a:ext uri="{FF2B5EF4-FFF2-40B4-BE49-F238E27FC236}">
                <a16:creationId xmlns:a16="http://schemas.microsoft.com/office/drawing/2014/main" id="{5CD878B9-8507-490B-88D6-A61A88A283B2}"/>
              </a:ext>
            </a:extLst>
          </p:cNvPr>
          <p:cNvGrpSpPr/>
          <p:nvPr/>
        </p:nvGrpSpPr>
        <p:grpSpPr>
          <a:xfrm>
            <a:off x="1767222" y="2231733"/>
            <a:ext cx="2238375" cy="939571"/>
            <a:chOff x="1837654" y="2319730"/>
            <a:chExt cx="2238375" cy="939571"/>
          </a:xfrm>
        </p:grpSpPr>
        <p:sp>
          <p:nvSpPr>
            <p:cNvPr id="36" name="TextBox 35">
              <a:extLst>
                <a:ext uri="{FF2B5EF4-FFF2-40B4-BE49-F238E27FC236}">
                  <a16:creationId xmlns:a16="http://schemas.microsoft.com/office/drawing/2014/main" id="{CA2AD303-764C-4875-908F-2D31A6E50EE0}"/>
                </a:ext>
              </a:extLst>
            </p:cNvPr>
            <p:cNvSpPr txBox="1"/>
            <p:nvPr/>
          </p:nvSpPr>
          <p:spPr>
            <a:xfrm>
              <a:off x="1837654" y="2674526"/>
              <a:ext cx="2238375" cy="584775"/>
            </a:xfrm>
            <a:prstGeom prst="rect">
              <a:avLst/>
            </a:prstGeom>
            <a:solidFill>
              <a:schemeClr val="bg1"/>
            </a:solidFill>
            <a:ln w="25400">
              <a:solidFill>
                <a:schemeClr val="tx2">
                  <a:lumMod val="75000"/>
                </a:schemeClr>
              </a:solidFill>
            </a:ln>
          </p:spPr>
          <p:txBody>
            <a:bodyPr wrap="square" rtlCol="0">
              <a:spAutoFit/>
            </a:bodyPr>
            <a:lstStyle/>
            <a:p>
              <a:r>
                <a:rPr lang="en-GB" sz="1600" dirty="0">
                  <a:latin typeface="Open Sans" panose="020B0606030504020204" pitchFamily="34" charset="0"/>
                  <a:ea typeface="Open Sans" panose="020B0606030504020204" pitchFamily="34" charset="0"/>
                  <a:cs typeface="Open Sans" panose="020B0606030504020204" pitchFamily="34" charset="0"/>
                </a:rPr>
                <a:t>coronavirus – the family of viruses</a:t>
              </a:r>
            </a:p>
          </p:txBody>
        </p:sp>
        <p:cxnSp>
          <p:nvCxnSpPr>
            <p:cNvPr id="37" name="Straight Arrow Connector 36">
              <a:extLst>
                <a:ext uri="{FF2B5EF4-FFF2-40B4-BE49-F238E27FC236}">
                  <a16:creationId xmlns:a16="http://schemas.microsoft.com/office/drawing/2014/main" id="{DAC70797-56B9-41B0-A85D-09AEAFE99B5C}"/>
                </a:ext>
              </a:extLst>
            </p:cNvPr>
            <p:cNvCxnSpPr>
              <a:cxnSpLocks/>
              <a:stCxn id="36" idx="0"/>
            </p:cNvCxnSpPr>
            <p:nvPr/>
          </p:nvCxnSpPr>
          <p:spPr>
            <a:xfrm flipV="1">
              <a:off x="2956842" y="2319730"/>
              <a:ext cx="718802" cy="354796"/>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0A7EFFF-6B8D-443F-8876-7CAF2B9B20CE}"/>
              </a:ext>
            </a:extLst>
          </p:cNvPr>
          <p:cNvGrpSpPr/>
          <p:nvPr/>
        </p:nvGrpSpPr>
        <p:grpSpPr>
          <a:xfrm>
            <a:off x="4098131" y="2409132"/>
            <a:ext cx="947738" cy="761232"/>
            <a:chOff x="4176042" y="2498066"/>
            <a:chExt cx="947738" cy="761232"/>
          </a:xfrm>
        </p:grpSpPr>
        <p:sp>
          <p:nvSpPr>
            <p:cNvPr id="39" name="TextBox 38">
              <a:extLst>
                <a:ext uri="{FF2B5EF4-FFF2-40B4-BE49-F238E27FC236}">
                  <a16:creationId xmlns:a16="http://schemas.microsoft.com/office/drawing/2014/main" id="{CAF0D59A-02F2-4759-9007-F691EBDC7071}"/>
                </a:ext>
              </a:extLst>
            </p:cNvPr>
            <p:cNvSpPr txBox="1"/>
            <p:nvPr/>
          </p:nvSpPr>
          <p:spPr>
            <a:xfrm>
              <a:off x="4176042" y="2674524"/>
              <a:ext cx="947738" cy="584774"/>
            </a:xfrm>
            <a:prstGeom prst="rect">
              <a:avLst/>
            </a:prstGeom>
            <a:solidFill>
              <a:schemeClr val="bg1"/>
            </a:solidFill>
            <a:ln w="25400">
              <a:solidFill>
                <a:schemeClr val="accent5">
                  <a:lumMod val="75000"/>
                </a:schemeClr>
              </a:solidFill>
            </a:ln>
          </p:spPr>
          <p:txBody>
            <a:bodyPr wrap="square" rtlCol="0" anchor="ctr">
              <a:noAutofit/>
            </a:bodyPr>
            <a:lstStyle/>
            <a:p>
              <a:r>
                <a:rPr lang="en-GB" sz="1600" dirty="0">
                  <a:latin typeface="Open Sans" panose="020B0606030504020204" pitchFamily="34" charset="0"/>
                  <a:ea typeface="Open Sans" panose="020B0606030504020204" pitchFamily="34" charset="0"/>
                  <a:cs typeface="Open Sans" panose="020B0606030504020204" pitchFamily="34" charset="0"/>
                </a:rPr>
                <a:t>disease</a:t>
              </a:r>
            </a:p>
          </p:txBody>
        </p:sp>
        <p:cxnSp>
          <p:nvCxnSpPr>
            <p:cNvPr id="40" name="Straight Arrow Connector 39">
              <a:extLst>
                <a:ext uri="{FF2B5EF4-FFF2-40B4-BE49-F238E27FC236}">
                  <a16:creationId xmlns:a16="http://schemas.microsoft.com/office/drawing/2014/main" id="{1AF59C62-6AF8-4DC9-B506-DAF44E8CC749}"/>
                </a:ext>
              </a:extLst>
            </p:cNvPr>
            <p:cNvCxnSpPr>
              <a:cxnSpLocks/>
              <a:stCxn id="39" idx="0"/>
            </p:cNvCxnSpPr>
            <p:nvPr/>
          </p:nvCxnSpPr>
          <p:spPr>
            <a:xfrm flipV="1">
              <a:off x="4649911" y="2498066"/>
              <a:ext cx="27859" cy="17645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E18980C-E0DA-4CE7-A765-A40E10B68599}"/>
              </a:ext>
            </a:extLst>
          </p:cNvPr>
          <p:cNvGrpSpPr/>
          <p:nvPr/>
        </p:nvGrpSpPr>
        <p:grpSpPr>
          <a:xfrm>
            <a:off x="5124785" y="2249255"/>
            <a:ext cx="2042761" cy="921110"/>
            <a:chOff x="5104730" y="2338189"/>
            <a:chExt cx="2042761" cy="921110"/>
          </a:xfrm>
        </p:grpSpPr>
        <p:sp>
          <p:nvSpPr>
            <p:cNvPr id="42" name="TextBox 41">
              <a:extLst>
                <a:ext uri="{FF2B5EF4-FFF2-40B4-BE49-F238E27FC236}">
                  <a16:creationId xmlns:a16="http://schemas.microsoft.com/office/drawing/2014/main" id="{2532F53D-47C5-4A15-ABC9-8AA61EABC5F4}"/>
                </a:ext>
              </a:extLst>
            </p:cNvPr>
            <p:cNvSpPr txBox="1"/>
            <p:nvPr/>
          </p:nvSpPr>
          <p:spPr>
            <a:xfrm>
              <a:off x="5104730" y="2674524"/>
              <a:ext cx="2042761" cy="584775"/>
            </a:xfrm>
            <a:prstGeom prst="rect">
              <a:avLst/>
            </a:prstGeom>
            <a:solidFill>
              <a:schemeClr val="bg1"/>
            </a:solidFill>
            <a:ln w="25400">
              <a:solidFill>
                <a:schemeClr val="accent5">
                  <a:lumMod val="60000"/>
                  <a:lumOff val="40000"/>
                </a:schemeClr>
              </a:solidFill>
            </a:ln>
          </p:spPr>
          <p:txBody>
            <a:bodyPr wrap="square" rtlCol="0">
              <a:spAutoFit/>
            </a:bodyPr>
            <a:lstStyle/>
            <a:p>
              <a:r>
                <a:rPr lang="en-GB" sz="1600" dirty="0">
                  <a:latin typeface="Open Sans" panose="020B0606030504020204" pitchFamily="34" charset="0"/>
                  <a:ea typeface="Open Sans" panose="020B0606030504020204" pitchFamily="34" charset="0"/>
                  <a:cs typeface="Open Sans" panose="020B0606030504020204" pitchFamily="34" charset="0"/>
                </a:rPr>
                <a:t>the year the virus was identified</a:t>
              </a:r>
            </a:p>
          </p:txBody>
        </p:sp>
        <p:cxnSp>
          <p:nvCxnSpPr>
            <p:cNvPr id="43" name="Straight Arrow Connector 42">
              <a:extLst>
                <a:ext uri="{FF2B5EF4-FFF2-40B4-BE49-F238E27FC236}">
                  <a16:creationId xmlns:a16="http://schemas.microsoft.com/office/drawing/2014/main" id="{B9080952-D56A-44C7-A9D6-A1DFC8D1C1CF}"/>
                </a:ext>
              </a:extLst>
            </p:cNvPr>
            <p:cNvCxnSpPr>
              <a:cxnSpLocks/>
              <a:stCxn id="42" idx="0"/>
            </p:cNvCxnSpPr>
            <p:nvPr/>
          </p:nvCxnSpPr>
          <p:spPr>
            <a:xfrm flipH="1" flipV="1">
              <a:off x="5311322" y="2338189"/>
              <a:ext cx="814789" cy="336335"/>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721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Where Did the Virus Come From?</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1" y="1349827"/>
            <a:ext cx="4140200" cy="3046988"/>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dirty="0">
                <a:latin typeface="Open Sans" panose="020B0606030504020204" pitchFamily="34" charset="0"/>
                <a:ea typeface="Open Sans" panose="020B0606030504020204" pitchFamily="34" charset="0"/>
                <a:cs typeface="Open Sans" panose="020B0606030504020204" pitchFamily="34" charset="0"/>
              </a:rPr>
              <a:t>Coronaviruses are common in many different species of animals, including camels, cattle, cats and bats. In rare cases, animal coronaviruses can infect people.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In 2003, SARS-</a:t>
            </a:r>
            <a:r>
              <a:rPr lang="en-GB" sz="1600" dirty="0" err="1">
                <a:latin typeface="Open Sans" panose="020B0606030504020204" pitchFamily="34" charset="0"/>
                <a:ea typeface="Open Sans" panose="020B0606030504020204" pitchFamily="34" charset="0"/>
                <a:cs typeface="Open Sans" panose="020B0606030504020204" pitchFamily="34" charset="0"/>
              </a:rPr>
              <a:t>CoV</a:t>
            </a:r>
            <a:r>
              <a:rPr lang="en-GB" sz="1600" dirty="0">
                <a:latin typeface="Open Sans" panose="020B0606030504020204" pitchFamily="34" charset="0"/>
                <a:ea typeface="Open Sans" panose="020B0606030504020204" pitchFamily="34" charset="0"/>
                <a:cs typeface="Open Sans" panose="020B0606030504020204" pitchFamily="34" charset="0"/>
              </a:rPr>
              <a:t> was first identified in Guangdong, China. It was transmitted to humans from bats and civet cats.</a:t>
            </a:r>
          </a:p>
          <a:p>
            <a:pPr marL="285750" indent="-285750" algn="l">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In 2012, MERS-</a:t>
            </a:r>
            <a:r>
              <a:rPr lang="en-GB" sz="1600" dirty="0" err="1">
                <a:latin typeface="Open Sans" panose="020B0606030504020204" pitchFamily="34" charset="0"/>
                <a:ea typeface="Open Sans" panose="020B0606030504020204" pitchFamily="34" charset="0"/>
                <a:cs typeface="Open Sans" panose="020B0606030504020204" pitchFamily="34" charset="0"/>
              </a:rPr>
              <a:t>CoV</a:t>
            </a:r>
            <a:r>
              <a:rPr lang="en-GB" sz="1600" dirty="0">
                <a:latin typeface="Open Sans" panose="020B0606030504020204" pitchFamily="34" charset="0"/>
                <a:ea typeface="Open Sans" panose="020B0606030504020204" pitchFamily="34" charset="0"/>
                <a:cs typeface="Open Sans" panose="020B0606030504020204" pitchFamily="34" charset="0"/>
              </a:rPr>
              <a:t> was first identified in Saudi Arabia. It has been found in camels from several countries.</a:t>
            </a:r>
          </a:p>
        </p:txBody>
      </p:sp>
      <p:sp>
        <p:nvSpPr>
          <p:cNvPr id="5" name="TextBox 4">
            <a:extLst>
              <a:ext uri="{FF2B5EF4-FFF2-40B4-BE49-F238E27FC236}">
                <a16:creationId xmlns:a16="http://schemas.microsoft.com/office/drawing/2014/main" id="{6E05DFAB-232C-477E-9B95-DC8A70B03B34}"/>
              </a:ext>
            </a:extLst>
          </p:cNvPr>
          <p:cNvSpPr txBox="1"/>
          <p:nvPr/>
        </p:nvSpPr>
        <p:spPr>
          <a:xfrm>
            <a:off x="431801" y="4678635"/>
            <a:ext cx="4140199" cy="1723549"/>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300"/>
              </a:spcAft>
            </a:pPr>
            <a:r>
              <a:rPr lang="en-GB" sz="1600" dirty="0">
                <a:latin typeface="Open Sans" panose="020B0606030504020204" pitchFamily="34" charset="0"/>
                <a:ea typeface="Open Sans" panose="020B0606030504020204" pitchFamily="34" charset="0"/>
                <a:cs typeface="Open Sans" panose="020B0606030504020204" pitchFamily="34" charset="0"/>
              </a:rPr>
              <a:t>It’s not just coronaviruses that can be transmitted from animals to humans. </a:t>
            </a:r>
          </a:p>
          <a:p>
            <a:pPr marL="285750" indent="-285750">
              <a:spcAft>
                <a:spcPts val="3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HIV/AIDS originated in great apes.</a:t>
            </a:r>
          </a:p>
          <a:p>
            <a:pPr marL="285750" indent="-285750">
              <a:spcAft>
                <a:spcPts val="3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Avian flu originated in birds.</a:t>
            </a:r>
          </a:p>
          <a:p>
            <a:pPr marL="285750" indent="-285750">
              <a:spcAft>
                <a:spcPts val="3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Swine flu originated in pigs.</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Ebola originated in bats.</a:t>
            </a:r>
          </a:p>
        </p:txBody>
      </p:sp>
      <p:pic>
        <p:nvPicPr>
          <p:cNvPr id="4" name="Picture 3">
            <a:extLst>
              <a:ext uri="{FF2B5EF4-FFF2-40B4-BE49-F238E27FC236}">
                <a16:creationId xmlns:a16="http://schemas.microsoft.com/office/drawing/2014/main" id="{D0D01BE8-A4B4-4FE7-BF3E-3817BF72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953" y="1378548"/>
            <a:ext cx="4713047" cy="4100903"/>
          </a:xfrm>
          <a:prstGeom prst="rect">
            <a:avLst/>
          </a:prstGeom>
        </p:spPr>
      </p:pic>
      <p:sp>
        <p:nvSpPr>
          <p:cNvPr id="10" name="TextBox 21">
            <a:extLst>
              <a:ext uri="{FF2B5EF4-FFF2-40B4-BE49-F238E27FC236}">
                <a16:creationId xmlns:a16="http://schemas.microsoft.com/office/drawing/2014/main" id="{67A715F5-647C-41C7-87FF-9CCFAA5433BD}"/>
              </a:ext>
            </a:extLst>
          </p:cNvPr>
          <p:cNvSpPr txBox="1">
            <a:spLocks noChangeArrowheads="1"/>
          </p:cNvSpPr>
          <p:nvPr/>
        </p:nvSpPr>
        <p:spPr bwMode="auto">
          <a:xfrm>
            <a:off x="4981168" y="6353398"/>
            <a:ext cx="3607356"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sz="500" b="1" dirty="0">
                <a:latin typeface="Tuffy-TTF" panose="020B0603060100000000" pitchFamily="34" charset="0"/>
              </a:rPr>
              <a:t>Lesser horseshoe bat (Rhinolophus </a:t>
            </a:r>
            <a:r>
              <a:rPr lang="en-GB" sz="500" b="1" dirty="0" err="1">
                <a:latin typeface="Tuffy-TTF" panose="020B0603060100000000" pitchFamily="34" charset="0"/>
              </a:rPr>
              <a:t>hipposideros</a:t>
            </a:r>
            <a:r>
              <a:rPr lang="en-GB" sz="500" b="1" dirty="0">
                <a:latin typeface="Tuffy-TTF" panose="020B0603060100000000" pitchFamily="34" charset="0"/>
              </a:rPr>
              <a:t>) bat flying towards you</a:t>
            </a:r>
            <a:r>
              <a:rPr lang="en-GB" altLang="en-US" sz="500" dirty="0">
                <a:latin typeface="Tuffy-TTF" panose="020B0603060100000000" pitchFamily="34" charset="0"/>
                <a:ea typeface="Tuffy" panose="020B0603060100000000" pitchFamily="34" charset="0"/>
                <a:cs typeface="Arial" panose="020B0604020202020204" pitchFamily="34" charset="0"/>
              </a:rPr>
              <a:t>” by</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b="1" dirty="0" err="1">
                <a:latin typeface="Tuffy-TTF" panose="020B0603060100000000" pitchFamily="34" charset="0"/>
                <a:ea typeface="Tuffy" panose="020B0603060100000000" pitchFamily="34" charset="0"/>
                <a:cs typeface="Arial" panose="020B0604020202020204" pitchFamily="34" charset="0"/>
              </a:rPr>
              <a:t>Jessicajil</a:t>
            </a:r>
            <a:r>
              <a:rPr lang="en-GB" altLang="en-US" sz="500" dirty="0">
                <a:latin typeface="Tuffy-TTF" panose="020B0603060100000000" pitchFamily="34" charset="0"/>
                <a:ea typeface="Tuffy" panose="020B0603060100000000" pitchFamily="34" charset="0"/>
                <a:cs typeface="Arial" panose="020B0604020202020204" pitchFamily="34" charset="0"/>
              </a:rPr>
              <a:t> [</a:t>
            </a:r>
            <a:r>
              <a:rPr lang="en-GB" altLang="en-US" sz="500" b="1" dirty="0">
                <a:latin typeface="Tuffy-TTF" panose="020B0603060100000000" pitchFamily="34" charset="0"/>
                <a:ea typeface="Tuffy" panose="020B0603060100000000" pitchFamily="34" charset="0"/>
                <a:cs typeface="Arial" panose="020B0604020202020204" pitchFamily="34" charset="0"/>
              </a:rPr>
              <a:t>flickr.com</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318818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Where Did the Virus Come From?</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1" y="1349827"/>
            <a:ext cx="8353424" cy="2062103"/>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dirty="0">
                <a:latin typeface="Open Sans" panose="020B0606030504020204" pitchFamily="34" charset="0"/>
                <a:ea typeface="Open Sans" panose="020B0606030504020204" pitchFamily="34" charset="0"/>
                <a:cs typeface="Open Sans" panose="020B0606030504020204" pitchFamily="34" charset="0"/>
              </a:rPr>
              <a:t>When large populations of people live in close proximity to animals, the risk of a virus being transmitted from animals to humans increases.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Scientists have not yet identified the animal hosts of COVID-19.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However, genome sequencing shows that it has similarities to coronaviruses found in bats.</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201790A2-31FC-4944-BA41-8892F8A3CA3F}"/>
              </a:ext>
            </a:extLst>
          </p:cNvPr>
          <p:cNvSpPr txBox="1"/>
          <p:nvPr/>
        </p:nvSpPr>
        <p:spPr>
          <a:xfrm>
            <a:off x="431799" y="3335730"/>
            <a:ext cx="4616451" cy="2954655"/>
          </a:xfrm>
          <a:prstGeom prst="rect">
            <a:avLst/>
          </a:prstGeom>
          <a:solidFill>
            <a:schemeClr val="bg1"/>
          </a:solidFill>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The genome is the entire genetic material of an organism.</a:t>
            </a:r>
          </a:p>
          <a:p>
            <a:pPr marL="285750" indent="-285750">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The genome of coronaviruses is made from RNA, unlike the human genome which is made from DNA.</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Genome sequencing is important because it helps us to understand which other viruses COVID-19 is similar to. This can help us to understand how the viruses arise and how we can predict or reduce the risk of future outbreaks of the disease.</a:t>
            </a:r>
          </a:p>
        </p:txBody>
      </p:sp>
      <p:pic>
        <p:nvPicPr>
          <p:cNvPr id="3" name="Picture 2">
            <a:extLst>
              <a:ext uri="{FF2B5EF4-FFF2-40B4-BE49-F238E27FC236}">
                <a16:creationId xmlns:a16="http://schemas.microsoft.com/office/drawing/2014/main" id="{B9492848-1B53-493A-97C5-52E6648A43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3561"/>
          <a:stretch/>
        </p:blipFill>
        <p:spPr>
          <a:xfrm>
            <a:off x="5736369" y="3092450"/>
            <a:ext cx="793231" cy="2519786"/>
          </a:xfrm>
          <a:prstGeom prst="rect">
            <a:avLst/>
          </a:prstGeom>
        </p:spPr>
      </p:pic>
      <p:pic>
        <p:nvPicPr>
          <p:cNvPr id="7" name="Picture 6">
            <a:extLst>
              <a:ext uri="{FF2B5EF4-FFF2-40B4-BE49-F238E27FC236}">
                <a16:creationId xmlns:a16="http://schemas.microsoft.com/office/drawing/2014/main" id="{9C9A2577-CB46-455C-90F7-C7989287D6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561"/>
          <a:stretch/>
        </p:blipFill>
        <p:spPr>
          <a:xfrm>
            <a:off x="7709281" y="3092450"/>
            <a:ext cx="793231" cy="2519786"/>
          </a:xfrm>
          <a:prstGeom prst="rect">
            <a:avLst/>
          </a:prstGeom>
        </p:spPr>
      </p:pic>
      <p:sp>
        <p:nvSpPr>
          <p:cNvPr id="8" name="Title 1">
            <a:extLst>
              <a:ext uri="{FF2B5EF4-FFF2-40B4-BE49-F238E27FC236}">
                <a16:creationId xmlns:a16="http://schemas.microsoft.com/office/drawing/2014/main" id="{CF8BFC52-B081-40A2-AC76-712EDD0327A8}"/>
              </a:ext>
            </a:extLst>
          </p:cNvPr>
          <p:cNvSpPr txBox="1">
            <a:spLocks/>
          </p:cNvSpPr>
          <p:nvPr/>
        </p:nvSpPr>
        <p:spPr>
          <a:xfrm>
            <a:off x="6392413" y="4936325"/>
            <a:ext cx="1367202" cy="46166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200" dirty="0">
                <a:latin typeface="Open Sans" panose="020B0606030504020204" pitchFamily="34" charset="0"/>
                <a:ea typeface="Open Sans" panose="020B0606030504020204" pitchFamily="34" charset="0"/>
                <a:cs typeface="Open Sans" panose="020B0606030504020204" pitchFamily="34" charset="0"/>
              </a:rPr>
              <a:t>helix of </a:t>
            </a:r>
          </a:p>
          <a:p>
            <a:r>
              <a:rPr lang="en-GB" sz="1200" dirty="0">
                <a:latin typeface="Open Sans" panose="020B0606030504020204" pitchFamily="34" charset="0"/>
                <a:ea typeface="Open Sans" panose="020B0606030504020204" pitchFamily="34" charset="0"/>
                <a:cs typeface="Open Sans" panose="020B0606030504020204" pitchFamily="34" charset="0"/>
              </a:rPr>
              <a:t>sugar-phosphates</a:t>
            </a:r>
          </a:p>
        </p:txBody>
      </p:sp>
      <p:sp>
        <p:nvSpPr>
          <p:cNvPr id="10" name="Title 1">
            <a:extLst>
              <a:ext uri="{FF2B5EF4-FFF2-40B4-BE49-F238E27FC236}">
                <a16:creationId xmlns:a16="http://schemas.microsoft.com/office/drawing/2014/main" id="{ED4A2B4E-7BD7-4895-9F11-5CEF15A8CA57}"/>
              </a:ext>
            </a:extLst>
          </p:cNvPr>
          <p:cNvSpPr txBox="1">
            <a:spLocks/>
          </p:cNvSpPr>
          <p:nvPr/>
        </p:nvSpPr>
        <p:spPr>
          <a:xfrm>
            <a:off x="6693201" y="4035628"/>
            <a:ext cx="713832" cy="27699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200" dirty="0">
                <a:latin typeface="Open Sans" panose="020B0606030504020204" pitchFamily="34" charset="0"/>
                <a:ea typeface="Open Sans" panose="020B0606030504020204" pitchFamily="34" charset="0"/>
                <a:cs typeface="Open Sans" panose="020B0606030504020204" pitchFamily="34" charset="0"/>
              </a:rPr>
              <a:t>base pair</a:t>
            </a:r>
          </a:p>
        </p:txBody>
      </p:sp>
      <p:sp>
        <p:nvSpPr>
          <p:cNvPr id="11" name="Title 1">
            <a:extLst>
              <a:ext uri="{FF2B5EF4-FFF2-40B4-BE49-F238E27FC236}">
                <a16:creationId xmlns:a16="http://schemas.microsoft.com/office/drawing/2014/main" id="{FC37824D-72C9-4FCC-B3B5-054767CB33E4}"/>
              </a:ext>
            </a:extLst>
          </p:cNvPr>
          <p:cNvSpPr txBox="1">
            <a:spLocks/>
          </p:cNvSpPr>
          <p:nvPr/>
        </p:nvSpPr>
        <p:spPr>
          <a:xfrm>
            <a:off x="6300132" y="3331798"/>
            <a:ext cx="1132798" cy="27699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200" dirty="0">
                <a:latin typeface="Open Sans" panose="020B0606030504020204" pitchFamily="34" charset="0"/>
                <a:ea typeface="Open Sans" panose="020B0606030504020204" pitchFamily="34" charset="0"/>
                <a:cs typeface="Open Sans" panose="020B0606030504020204" pitchFamily="34" charset="0"/>
              </a:rPr>
              <a:t>nucleobases</a:t>
            </a:r>
          </a:p>
        </p:txBody>
      </p:sp>
      <p:sp>
        <p:nvSpPr>
          <p:cNvPr id="12" name="Title 1">
            <a:extLst>
              <a:ext uri="{FF2B5EF4-FFF2-40B4-BE49-F238E27FC236}">
                <a16:creationId xmlns:a16="http://schemas.microsoft.com/office/drawing/2014/main" id="{29127EA2-E7D5-4736-B747-8658662E2B46}"/>
              </a:ext>
            </a:extLst>
          </p:cNvPr>
          <p:cNvSpPr txBox="1">
            <a:spLocks/>
          </p:cNvSpPr>
          <p:nvPr/>
        </p:nvSpPr>
        <p:spPr>
          <a:xfrm>
            <a:off x="7531327" y="5698522"/>
            <a:ext cx="1279065" cy="64633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200" b="1" dirty="0">
                <a:latin typeface="Open Sans" panose="020B0606030504020204" pitchFamily="34" charset="0"/>
                <a:ea typeface="Open Sans" panose="020B0606030504020204" pitchFamily="34" charset="0"/>
                <a:cs typeface="Open Sans" panose="020B0606030504020204" pitchFamily="34" charset="0"/>
              </a:rPr>
              <a:t>DNA</a:t>
            </a:r>
          </a:p>
          <a:p>
            <a:r>
              <a:rPr lang="en-GB" sz="1200" dirty="0">
                <a:latin typeface="Open Sans" panose="020B0606030504020204" pitchFamily="34" charset="0"/>
                <a:ea typeface="Open Sans" panose="020B0606030504020204" pitchFamily="34" charset="0"/>
                <a:cs typeface="Open Sans" panose="020B0606030504020204" pitchFamily="34" charset="0"/>
              </a:rPr>
              <a:t>Deoxyribonucleic </a:t>
            </a:r>
          </a:p>
          <a:p>
            <a:r>
              <a:rPr lang="en-GB" sz="1200" dirty="0">
                <a:latin typeface="Open Sans" panose="020B0606030504020204" pitchFamily="34" charset="0"/>
                <a:ea typeface="Open Sans" panose="020B0606030504020204" pitchFamily="34" charset="0"/>
                <a:cs typeface="Open Sans" panose="020B0606030504020204" pitchFamily="34" charset="0"/>
              </a:rPr>
              <a:t>acid</a:t>
            </a:r>
          </a:p>
        </p:txBody>
      </p:sp>
      <p:sp>
        <p:nvSpPr>
          <p:cNvPr id="13" name="Title 1">
            <a:extLst>
              <a:ext uri="{FF2B5EF4-FFF2-40B4-BE49-F238E27FC236}">
                <a16:creationId xmlns:a16="http://schemas.microsoft.com/office/drawing/2014/main" id="{230B2491-1A66-4683-A69E-AB5F7F0CEE27}"/>
              </a:ext>
            </a:extLst>
          </p:cNvPr>
          <p:cNvSpPr txBox="1">
            <a:spLocks/>
          </p:cNvSpPr>
          <p:nvPr/>
        </p:nvSpPr>
        <p:spPr>
          <a:xfrm>
            <a:off x="5400523" y="5698522"/>
            <a:ext cx="1279065" cy="64633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200" b="1" dirty="0">
                <a:latin typeface="Open Sans" panose="020B0606030504020204" pitchFamily="34" charset="0"/>
                <a:ea typeface="Open Sans" panose="020B0606030504020204" pitchFamily="34" charset="0"/>
                <a:cs typeface="Open Sans" panose="020B0606030504020204" pitchFamily="34" charset="0"/>
              </a:rPr>
              <a:t>RNA</a:t>
            </a:r>
          </a:p>
          <a:p>
            <a:r>
              <a:rPr lang="en-GB" sz="1200" dirty="0">
                <a:latin typeface="Open Sans" panose="020B0606030504020204" pitchFamily="34" charset="0"/>
                <a:ea typeface="Open Sans" panose="020B0606030504020204" pitchFamily="34" charset="0"/>
                <a:cs typeface="Open Sans" panose="020B0606030504020204" pitchFamily="34" charset="0"/>
              </a:rPr>
              <a:t>Ribonucleic </a:t>
            </a:r>
          </a:p>
          <a:p>
            <a:r>
              <a:rPr lang="en-GB" sz="1200" dirty="0">
                <a:latin typeface="Open Sans" panose="020B0606030504020204" pitchFamily="34" charset="0"/>
                <a:ea typeface="Open Sans" panose="020B0606030504020204" pitchFamily="34" charset="0"/>
                <a:cs typeface="Open Sans" panose="020B0606030504020204" pitchFamily="34" charset="0"/>
              </a:rPr>
              <a:t>acid</a:t>
            </a:r>
          </a:p>
        </p:txBody>
      </p:sp>
      <p:cxnSp>
        <p:nvCxnSpPr>
          <p:cNvPr id="4" name="Straight Arrow Connector 3">
            <a:extLst>
              <a:ext uri="{FF2B5EF4-FFF2-40B4-BE49-F238E27FC236}">
                <a16:creationId xmlns:a16="http://schemas.microsoft.com/office/drawing/2014/main" id="{AB148D65-14FE-48CE-81F3-10498463ED67}"/>
              </a:ext>
            </a:extLst>
          </p:cNvPr>
          <p:cNvCxnSpPr>
            <a:cxnSpLocks/>
          </p:cNvCxnSpPr>
          <p:nvPr/>
        </p:nvCxnSpPr>
        <p:spPr>
          <a:xfrm flipH="1" flipV="1">
            <a:off x="6196320" y="5007746"/>
            <a:ext cx="536263" cy="125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7D5C6FB-F1CB-43C3-BB8E-7D977086B747}"/>
              </a:ext>
            </a:extLst>
          </p:cNvPr>
          <p:cNvCxnSpPr>
            <a:cxnSpLocks/>
          </p:cNvCxnSpPr>
          <p:nvPr/>
        </p:nvCxnSpPr>
        <p:spPr>
          <a:xfrm flipV="1">
            <a:off x="7426568" y="4936325"/>
            <a:ext cx="333047" cy="2055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D315C17-08FD-48FE-80FB-E120B7511AAE}"/>
              </a:ext>
            </a:extLst>
          </p:cNvPr>
          <p:cNvCxnSpPr>
            <a:cxnSpLocks/>
            <a:stCxn id="10" idx="3"/>
          </p:cNvCxnSpPr>
          <p:nvPr/>
        </p:nvCxnSpPr>
        <p:spPr>
          <a:xfrm flipV="1">
            <a:off x="7407033" y="3949342"/>
            <a:ext cx="763826" cy="2247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5485652-E143-4571-B77F-0D777FEA4741}"/>
              </a:ext>
            </a:extLst>
          </p:cNvPr>
          <p:cNvCxnSpPr>
            <a:cxnSpLocks/>
          </p:cNvCxnSpPr>
          <p:nvPr/>
        </p:nvCxnSpPr>
        <p:spPr>
          <a:xfrm flipH="1">
            <a:off x="6132984" y="3470297"/>
            <a:ext cx="234992" cy="301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E3624D6-53DF-4406-8FAF-BB09A02D9D5E}"/>
              </a:ext>
            </a:extLst>
          </p:cNvPr>
          <p:cNvCxnSpPr>
            <a:cxnSpLocks/>
          </p:cNvCxnSpPr>
          <p:nvPr/>
        </p:nvCxnSpPr>
        <p:spPr>
          <a:xfrm flipH="1" flipV="1">
            <a:off x="6099062" y="3392387"/>
            <a:ext cx="268914" cy="747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23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Where Did the Virus Come From?</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itle 1">
            <a:extLst>
              <a:ext uri="{FF2B5EF4-FFF2-40B4-BE49-F238E27FC236}">
                <a16:creationId xmlns:a16="http://schemas.microsoft.com/office/drawing/2014/main" id="{FC760775-3494-479B-A69C-C4EC128D228E}"/>
              </a:ext>
            </a:extLst>
          </p:cNvPr>
          <p:cNvSpPr txBox="1">
            <a:spLocks/>
          </p:cNvSpPr>
          <p:nvPr/>
        </p:nvSpPr>
        <p:spPr>
          <a:xfrm>
            <a:off x="673223" y="1739690"/>
            <a:ext cx="4140200" cy="452431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dirty="0">
                <a:latin typeface="Open Sans" panose="020B0606030504020204" pitchFamily="34" charset="0"/>
                <a:ea typeface="Open Sans" panose="020B0606030504020204" pitchFamily="34" charset="0"/>
                <a:cs typeface="Open Sans" panose="020B0606030504020204" pitchFamily="34" charset="0"/>
              </a:rPr>
              <a:t>The first cases of COVID-19 in humans were identified in December 2019 in Wuhan, a city in the Hubei province of China. The first infections were linked to a live animal market.</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The virus is now spreading from person-to-person.  As of 23</a:t>
            </a:r>
            <a:r>
              <a:rPr lang="en-GB" sz="1600" baseline="30000" dirty="0">
                <a:latin typeface="Open Sans" panose="020B0606030504020204" pitchFamily="34" charset="0"/>
                <a:ea typeface="Open Sans" panose="020B0606030504020204" pitchFamily="34" charset="0"/>
                <a:cs typeface="Open Sans" panose="020B0606030504020204" pitchFamily="34" charset="0"/>
              </a:rPr>
              <a:t>rd</a:t>
            </a:r>
            <a:r>
              <a:rPr lang="en-GB" sz="1600" dirty="0">
                <a:latin typeface="Open Sans" panose="020B0606030504020204" pitchFamily="34" charset="0"/>
                <a:ea typeface="Open Sans" panose="020B0606030504020204" pitchFamily="34" charset="0"/>
                <a:cs typeface="Open Sans" panose="020B0606030504020204" pitchFamily="34" charset="0"/>
              </a:rPr>
              <a:t> March 2020, there have been 332 930 confirmed cases worldwide and 14 510 deaths.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There are 190 countries and territories with reported, confirmed cases of COVID-19. In the UK, 5687 people have tested positive for the virus.</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On 11</a:t>
            </a:r>
            <a:r>
              <a:rPr lang="en-GB" sz="1600" baseline="30000" dirty="0">
                <a:latin typeface="Open Sans" panose="020B0606030504020204" pitchFamily="34" charset="0"/>
                <a:ea typeface="Open Sans" panose="020B0606030504020204" pitchFamily="34" charset="0"/>
                <a:cs typeface="Open Sans" panose="020B0606030504020204" pitchFamily="34" charset="0"/>
              </a:rPr>
              <a:t>th</a:t>
            </a:r>
            <a:r>
              <a:rPr lang="en-GB" sz="1600" dirty="0">
                <a:latin typeface="Open Sans" panose="020B0606030504020204" pitchFamily="34" charset="0"/>
                <a:ea typeface="Open Sans" panose="020B0606030504020204" pitchFamily="34" charset="0"/>
                <a:cs typeface="Open Sans" panose="020B0606030504020204" pitchFamily="34" charset="0"/>
              </a:rPr>
              <a:t> March, COVID-19 was characterised as a pandemic.</a:t>
            </a:r>
          </a:p>
        </p:txBody>
      </p:sp>
      <p:sp>
        <p:nvSpPr>
          <p:cNvPr id="38" name="Title 1">
            <a:extLst>
              <a:ext uri="{FF2B5EF4-FFF2-40B4-BE49-F238E27FC236}">
                <a16:creationId xmlns:a16="http://schemas.microsoft.com/office/drawing/2014/main" id="{49EC0CA7-E292-45E2-9643-DE055C14417B}"/>
              </a:ext>
            </a:extLst>
          </p:cNvPr>
          <p:cNvSpPr txBox="1">
            <a:spLocks/>
          </p:cNvSpPr>
          <p:nvPr/>
        </p:nvSpPr>
        <p:spPr>
          <a:xfrm>
            <a:off x="431800" y="6415027"/>
            <a:ext cx="8331200" cy="24622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fontAlgn="auto">
              <a:spcBef>
                <a:spcPts val="0"/>
              </a:spcBef>
              <a:spcAft>
                <a:spcPts val="0"/>
              </a:spcAft>
              <a:defRPr/>
            </a:pPr>
            <a:r>
              <a:rPr lang="en-GB" sz="1000" dirty="0">
                <a:latin typeface="Open Sans" panose="020B0606030504020204" pitchFamily="34" charset="0"/>
                <a:ea typeface="Open Sans" panose="020B0606030504020204" pitchFamily="34" charset="0"/>
                <a:cs typeface="Open Sans" panose="020B0606030504020204" pitchFamily="34" charset="0"/>
              </a:rPr>
              <a:t>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https://www.who.int/docs/default-source/coronaviruse/situation-reports/20200311-sitrep-51-covid-19.pdf?sfvrsn=1ba62e57_4</a:t>
            </a:r>
            <a:r>
              <a:rPr lang="en-GB" sz="1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39" name="TextBox 38">
            <a:extLst>
              <a:ext uri="{FF2B5EF4-FFF2-40B4-BE49-F238E27FC236}">
                <a16:creationId xmlns:a16="http://schemas.microsoft.com/office/drawing/2014/main" id="{857275F9-3C14-4EDC-894F-42C555412A61}"/>
              </a:ext>
            </a:extLst>
          </p:cNvPr>
          <p:cNvSpPr txBox="1"/>
          <p:nvPr/>
        </p:nvSpPr>
        <p:spPr>
          <a:xfrm>
            <a:off x="5010273" y="4845425"/>
            <a:ext cx="3774952" cy="1146468"/>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300"/>
              </a:spcAft>
            </a:pPr>
            <a:r>
              <a:rPr lang="en-GB" b="1" dirty="0">
                <a:solidFill>
                  <a:srgbClr val="4BACC6"/>
                </a:solidFill>
                <a:latin typeface="Open Sans" panose="020B0606030504020204" pitchFamily="34" charset="0"/>
                <a:ea typeface="Open Sans" panose="020B0606030504020204" pitchFamily="34" charset="0"/>
                <a:cs typeface="Open Sans" panose="020B0606030504020204" pitchFamily="34" charset="0"/>
              </a:rPr>
              <a:t>Pandemic</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a:spcAft>
                <a:spcPts val="300"/>
              </a:spcAft>
            </a:pPr>
            <a:r>
              <a:rPr lang="en-GB" sz="1600" dirty="0">
                <a:latin typeface="Open Sans" panose="020B0606030504020204" pitchFamily="34" charset="0"/>
                <a:ea typeface="Open Sans" panose="020B0606030504020204" pitchFamily="34" charset="0"/>
                <a:cs typeface="Open Sans" panose="020B0606030504020204" pitchFamily="34" charset="0"/>
              </a:rPr>
              <a:t>A disease that has become widespread around the world, with an impact on society.</a:t>
            </a:r>
          </a:p>
        </p:txBody>
      </p:sp>
      <p:pic>
        <p:nvPicPr>
          <p:cNvPr id="3" name="Picture 2">
            <a:extLst>
              <a:ext uri="{FF2B5EF4-FFF2-40B4-BE49-F238E27FC236}">
                <a16:creationId xmlns:a16="http://schemas.microsoft.com/office/drawing/2014/main" id="{07C34E7F-12E0-4CDC-A938-FA19458ACA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41" t="6395" r="12136"/>
          <a:stretch/>
        </p:blipFill>
        <p:spPr>
          <a:xfrm>
            <a:off x="5010064" y="1439982"/>
            <a:ext cx="3774952" cy="3231368"/>
          </a:xfrm>
          <a:prstGeom prst="rect">
            <a:avLst/>
          </a:prstGeom>
        </p:spPr>
      </p:pic>
      <p:sp>
        <p:nvSpPr>
          <p:cNvPr id="32" name="Title 1">
            <a:extLst>
              <a:ext uri="{FF2B5EF4-FFF2-40B4-BE49-F238E27FC236}">
                <a16:creationId xmlns:a16="http://schemas.microsoft.com/office/drawing/2014/main" id="{BE0CFA7A-3CD2-4DC8-9716-D1133918FA46}"/>
              </a:ext>
            </a:extLst>
          </p:cNvPr>
          <p:cNvSpPr txBox="1">
            <a:spLocks/>
          </p:cNvSpPr>
          <p:nvPr/>
        </p:nvSpPr>
        <p:spPr>
          <a:xfrm>
            <a:off x="7371598" y="3421518"/>
            <a:ext cx="375507" cy="21544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Hubei</a:t>
            </a:r>
          </a:p>
        </p:txBody>
      </p:sp>
    </p:spTree>
    <p:extLst>
      <p:ext uri="{BB962C8B-B14F-4D97-AF65-F5344CB8AC3E}">
        <p14:creationId xmlns:p14="http://schemas.microsoft.com/office/powerpoint/2010/main" val="1025885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How Is </a:t>
            </a:r>
            <a:r>
              <a:rPr 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the Virus</a:t>
            </a:r>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 Spread?</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1" y="1349827"/>
            <a:ext cx="4140199" cy="427809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0000"/>
              </a:lnSpc>
            </a:pPr>
            <a:r>
              <a:rPr lang="en-US" sz="1600" dirty="0">
                <a:latin typeface="Open Sans" panose="020B0606030504020204" pitchFamily="34" charset="0"/>
                <a:ea typeface="Open Sans" panose="020B0606030504020204" pitchFamily="34" charset="0"/>
                <a:cs typeface="Open Sans" panose="020B0606030504020204" pitchFamily="34" charset="0"/>
              </a:rPr>
              <a:t>Coronaviruses affect the respiratory system, which contains the organs needed for breathing. Therefore, the viruses cause symptoms such as coughs, blocked noses and sore throats.</a:t>
            </a:r>
          </a:p>
          <a:p>
            <a:pPr algn="l">
              <a:lnSpc>
                <a:spcPct val="100000"/>
              </a:lnSpc>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pPr>
            <a:r>
              <a:rPr lang="en-US" sz="1600" dirty="0">
                <a:latin typeface="Open Sans" panose="020B0606030504020204" pitchFamily="34" charset="0"/>
                <a:ea typeface="Open Sans" panose="020B0606030504020204" pitchFamily="34" charset="0"/>
                <a:cs typeface="Open Sans" panose="020B0606030504020204" pitchFamily="34" charset="0"/>
              </a:rPr>
              <a:t>People with respiratory viruses are usually most contagious when they feel ill and have symptoms. </a:t>
            </a:r>
          </a:p>
          <a:p>
            <a:pPr algn="l">
              <a:lnSpc>
                <a:spcPct val="100000"/>
              </a:lnSpc>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pPr>
            <a:r>
              <a:rPr lang="en-US" sz="1600" dirty="0">
                <a:latin typeface="Open Sans" panose="020B0606030504020204" pitchFamily="34" charset="0"/>
                <a:ea typeface="Open Sans" panose="020B0606030504020204" pitchFamily="34" charset="0"/>
                <a:cs typeface="Open Sans" panose="020B0606030504020204" pitchFamily="34" charset="0"/>
              </a:rPr>
              <a:t>There have been reports of COVID-19 spreading before the patient has symptoms. The same is seen with the flu.</a:t>
            </a:r>
          </a:p>
          <a:p>
            <a:pPr algn="l">
              <a:lnSpc>
                <a:spcPct val="100000"/>
              </a:lnSpc>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pPr>
            <a:r>
              <a:rPr lang="en-US" sz="1600" dirty="0">
                <a:latin typeface="Open Sans" panose="020B0606030504020204" pitchFamily="34" charset="0"/>
                <a:ea typeface="Open Sans" panose="020B0606030504020204" pitchFamily="34" charset="0"/>
                <a:cs typeface="Open Sans" panose="020B0606030504020204" pitchFamily="34" charset="0"/>
              </a:rPr>
              <a:t>Some viruses are spread more easily than others. Scientists are not sure yet how infectious the virus causing COVID-19 is.</a:t>
            </a:r>
          </a:p>
        </p:txBody>
      </p:sp>
      <p:sp>
        <p:nvSpPr>
          <p:cNvPr id="5" name="Title 1">
            <a:extLst>
              <a:ext uri="{FF2B5EF4-FFF2-40B4-BE49-F238E27FC236}">
                <a16:creationId xmlns:a16="http://schemas.microsoft.com/office/drawing/2014/main" id="{4A7F4379-1D50-42D9-974F-77E629DA3778}"/>
              </a:ext>
            </a:extLst>
          </p:cNvPr>
          <p:cNvSpPr txBox="1">
            <a:spLocks/>
          </p:cNvSpPr>
          <p:nvPr/>
        </p:nvSpPr>
        <p:spPr>
          <a:xfrm>
            <a:off x="4687606" y="5499081"/>
            <a:ext cx="4140199" cy="33855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The Respiratory System</a:t>
            </a:r>
          </a:p>
        </p:txBody>
      </p:sp>
      <p:pic>
        <p:nvPicPr>
          <p:cNvPr id="3" name="Picture 2">
            <a:extLst>
              <a:ext uri="{FF2B5EF4-FFF2-40B4-BE49-F238E27FC236}">
                <a16:creationId xmlns:a16="http://schemas.microsoft.com/office/drawing/2014/main" id="{C1B1D4A5-F26F-4925-8B0D-FD3E5D333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579" y="1461398"/>
            <a:ext cx="2316628" cy="3935203"/>
          </a:xfrm>
          <a:prstGeom prst="rect">
            <a:avLst/>
          </a:prstGeom>
        </p:spPr>
      </p:pic>
    </p:spTree>
    <p:extLst>
      <p:ext uri="{BB962C8B-B14F-4D97-AF65-F5344CB8AC3E}">
        <p14:creationId xmlns:p14="http://schemas.microsoft.com/office/powerpoint/2010/main" val="2198752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659DB5F4-F361-4C5C-9ABB-676182D35AC5}"/>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How Is </a:t>
            </a:r>
            <a:r>
              <a:rPr 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the Virus</a:t>
            </a:r>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 Spread?</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DD6B99A3-9E33-4288-8239-0695B92737AE}"/>
              </a:ext>
            </a:extLst>
          </p:cNvPr>
          <p:cNvSpPr txBox="1">
            <a:spLocks/>
          </p:cNvSpPr>
          <p:nvPr/>
        </p:nvSpPr>
        <p:spPr>
          <a:xfrm>
            <a:off x="431801" y="1273627"/>
            <a:ext cx="8353424" cy="830997"/>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Viruses usually spread from person-to-person through droplets that are produced when an infected person sneezes or coughs. Flu is also spread in this way. For this reason, people with COVID-19 are being asked to isolate themselves at home. </a:t>
            </a:r>
          </a:p>
        </p:txBody>
      </p:sp>
      <p:sp>
        <p:nvSpPr>
          <p:cNvPr id="11" name="Title 1">
            <a:extLst>
              <a:ext uri="{FF2B5EF4-FFF2-40B4-BE49-F238E27FC236}">
                <a16:creationId xmlns:a16="http://schemas.microsoft.com/office/drawing/2014/main" id="{5A0A6C1E-38D9-4F40-ACE0-0BAA7A23595C}"/>
              </a:ext>
            </a:extLst>
          </p:cNvPr>
          <p:cNvSpPr txBox="1">
            <a:spLocks/>
          </p:cNvSpPr>
          <p:nvPr/>
        </p:nvSpPr>
        <p:spPr>
          <a:xfrm>
            <a:off x="431801" y="4897711"/>
            <a:ext cx="8353424" cy="1569660"/>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Another way that flu is spread is by touching a surface that has the flu virus (influenza) on it. It is possible that a person can get COVID-19 by touching a surface or object that has the virus on it and then touching their own mouth, nose or eyes. </a:t>
            </a:r>
          </a:p>
          <a:p>
            <a:pPr algn="l"/>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l"/>
            <a:r>
              <a:rPr lang="en-US" sz="1600" dirty="0">
                <a:latin typeface="Open Sans" panose="020B0606030504020204" pitchFamily="34" charset="0"/>
                <a:ea typeface="Open Sans" panose="020B0606030504020204" pitchFamily="34" charset="0"/>
                <a:cs typeface="Open Sans" panose="020B0606030504020204" pitchFamily="34" charset="0"/>
              </a:rPr>
              <a:t>The risk of becoming infected with the virus causing COVID-19 from products shipped from China is low.</a:t>
            </a:r>
          </a:p>
        </p:txBody>
      </p:sp>
      <p:sp>
        <p:nvSpPr>
          <p:cNvPr id="12" name="Oval 11">
            <a:extLst>
              <a:ext uri="{FF2B5EF4-FFF2-40B4-BE49-F238E27FC236}">
                <a16:creationId xmlns:a16="http://schemas.microsoft.com/office/drawing/2014/main" id="{247BAC64-E2DA-44ED-918B-B487AF2DB628}"/>
              </a:ext>
            </a:extLst>
          </p:cNvPr>
          <p:cNvSpPr/>
          <p:nvPr/>
        </p:nvSpPr>
        <p:spPr>
          <a:xfrm>
            <a:off x="3382305" y="2135974"/>
            <a:ext cx="2379389" cy="2379389"/>
          </a:xfrm>
          <a:prstGeom prst="ellipse">
            <a:avLst/>
          </a:prstGeom>
          <a:blipFill>
            <a:blip r:embed="rId4"/>
            <a:stretch>
              <a:fillRect l="-5979" t="-685" r="-39268" b="-6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21">
            <a:extLst>
              <a:ext uri="{FF2B5EF4-FFF2-40B4-BE49-F238E27FC236}">
                <a16:creationId xmlns:a16="http://schemas.microsoft.com/office/drawing/2014/main" id="{C69182C7-FBF4-4F90-BE8E-8381E6A7E124}"/>
              </a:ext>
            </a:extLst>
          </p:cNvPr>
          <p:cNvSpPr txBox="1">
            <a:spLocks noChangeArrowheads="1"/>
          </p:cNvSpPr>
          <p:nvPr/>
        </p:nvSpPr>
        <p:spPr bwMode="auto">
          <a:xfrm>
            <a:off x="2789544" y="4601094"/>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sneeze</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Wikimedia.org</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115313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B36770D1-F4B5-4367-A7C7-DDFBAF5DA919}"/>
              </a:ext>
            </a:extLst>
          </p:cNvPr>
          <p:cNvSpPr/>
          <p:nvPr/>
        </p:nvSpPr>
        <p:spPr>
          <a:xfrm>
            <a:off x="8588523" y="6640081"/>
            <a:ext cx="478564" cy="182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C12347F8-FAE4-4DAF-8257-07D9481DD4F7}"/>
              </a:ext>
            </a:extLst>
          </p:cNvPr>
          <p:cNvSpPr txBox="1">
            <a:spLocks/>
          </p:cNvSpPr>
          <p:nvPr/>
        </p:nvSpPr>
        <p:spPr bwMode="auto">
          <a:xfrm>
            <a:off x="0" y="6451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How Do You Treat a Virus?</a:t>
            </a:r>
            <a:endParaRPr lang="en-GB" altLang="en-US" sz="32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1">
            <a:extLst>
              <a:ext uri="{FF2B5EF4-FFF2-40B4-BE49-F238E27FC236}">
                <a16:creationId xmlns:a16="http://schemas.microsoft.com/office/drawing/2014/main" id="{620E27C5-BAD5-47D0-A1A2-B97220B8E615}"/>
              </a:ext>
            </a:extLst>
          </p:cNvPr>
          <p:cNvSpPr txBox="1">
            <a:spLocks/>
          </p:cNvSpPr>
          <p:nvPr/>
        </p:nvSpPr>
        <p:spPr>
          <a:xfrm>
            <a:off x="431801" y="1387927"/>
            <a:ext cx="8353424" cy="2539157"/>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dirty="0">
                <a:latin typeface="Open Sans" panose="020B0606030504020204" pitchFamily="34" charset="0"/>
                <a:ea typeface="Open Sans" panose="020B0606030504020204" pitchFamily="34" charset="0"/>
                <a:cs typeface="Open Sans" panose="020B0606030504020204" pitchFamily="34" charset="0"/>
              </a:rPr>
              <a:t>Because viruses live inside cells, it is difficult to develop drugs that kill them without also damaging the body’s tissues. </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r>
              <a:rPr lang="en-GB" sz="1600" dirty="0">
                <a:latin typeface="Open Sans" panose="020B0606030504020204" pitchFamily="34" charset="0"/>
                <a:ea typeface="Open Sans" panose="020B0606030504020204" pitchFamily="34" charset="0"/>
                <a:cs typeface="Open Sans" panose="020B0606030504020204" pitchFamily="34" charset="0"/>
              </a:rPr>
              <a:t>Antibiotics only kill bacteria, so they do not work on viruses.</a:t>
            </a:r>
          </a:p>
          <a:p>
            <a:pPr algn="l"/>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gn="l">
              <a:spcAft>
                <a:spcPts val="600"/>
              </a:spcAft>
            </a:pPr>
            <a:r>
              <a:rPr lang="en-GB" sz="1600" dirty="0">
                <a:latin typeface="Open Sans" panose="020B0606030504020204" pitchFamily="34" charset="0"/>
                <a:ea typeface="Open Sans" panose="020B0606030504020204" pitchFamily="34" charset="0"/>
                <a:cs typeface="Open Sans" panose="020B0606030504020204" pitchFamily="34" charset="0"/>
              </a:rPr>
              <a:t>A coronavirus infection can be treated in the same way you would treat a cold. </a:t>
            </a:r>
          </a:p>
          <a:p>
            <a:pPr marL="285750" indent="-285750" algn="l">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Get plenty of rest.</a:t>
            </a:r>
          </a:p>
          <a:p>
            <a:pPr marL="285750" indent="-285750" algn="l">
              <a:spcAft>
                <a:spcPts val="6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Drink lots of fluids.</a:t>
            </a:r>
          </a:p>
          <a:p>
            <a:pPr marL="285750" indent="-285750" algn="l">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Use painkillers to treat symptoms. </a:t>
            </a:r>
          </a:p>
        </p:txBody>
      </p:sp>
      <p:sp>
        <p:nvSpPr>
          <p:cNvPr id="7" name="TextBox 6">
            <a:extLst>
              <a:ext uri="{FF2B5EF4-FFF2-40B4-BE49-F238E27FC236}">
                <a16:creationId xmlns:a16="http://schemas.microsoft.com/office/drawing/2014/main" id="{E0467C4A-5428-4913-8813-1DA6BEA69445}"/>
              </a:ext>
            </a:extLst>
          </p:cNvPr>
          <p:cNvSpPr txBox="1"/>
          <p:nvPr/>
        </p:nvSpPr>
        <p:spPr>
          <a:xfrm>
            <a:off x="431801" y="4146634"/>
            <a:ext cx="8353423" cy="1323439"/>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dirty="0">
                <a:latin typeface="Open Sans" panose="020B0606030504020204" pitchFamily="34" charset="0"/>
                <a:ea typeface="Open Sans" panose="020B0606030504020204" pitchFamily="34" charset="0"/>
                <a:cs typeface="Open Sans" panose="020B0606030504020204" pitchFamily="34" charset="0"/>
              </a:rPr>
              <a:t>Coronaviruses can sometimes cause pneumonia. This is more likely to happen in infants under the age of two, the elderly or vulnerable patients. Smoking is also a risk factor for pneumonia. </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dirty="0">
                <a:latin typeface="Open Sans" panose="020B0606030504020204" pitchFamily="34" charset="0"/>
                <a:ea typeface="Open Sans" panose="020B0606030504020204" pitchFamily="34" charset="0"/>
                <a:cs typeface="Open Sans" panose="020B0606030504020204" pitchFamily="34" charset="0"/>
              </a:rPr>
              <a:t>In hospital, breathing support is given to patients who have breathing difficulties. </a:t>
            </a:r>
          </a:p>
        </p:txBody>
      </p:sp>
    </p:spTree>
    <p:extLst>
      <p:ext uri="{BB962C8B-B14F-4D97-AF65-F5344CB8AC3E}">
        <p14:creationId xmlns:p14="http://schemas.microsoft.com/office/powerpoint/2010/main" val="2221282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yond - Science PowerPoint Template.pptx" id="{1E966A33-94C1-4437-BBB6-A979A4E57E48}" vid="{BC86168B-39F5-4A1E-AA2C-38E911A292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Science PowerPoint Template</Template>
  <TotalTime>2704</TotalTime>
  <Words>1806</Words>
  <Application>Microsoft Office PowerPoint</Application>
  <PresentationFormat>On-screen Show (4:3)</PresentationFormat>
  <Paragraphs>161</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Tuffy</vt:lpstr>
      <vt:lpstr>Open Sans</vt:lpstr>
      <vt:lpstr>Tuffy-TTF</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Pick</dc:creator>
  <cp:lastModifiedBy>Brittany Allcock</cp:lastModifiedBy>
  <cp:revision>162</cp:revision>
  <dcterms:created xsi:type="dcterms:W3CDTF">2019-04-25T12:22:37Z</dcterms:created>
  <dcterms:modified xsi:type="dcterms:W3CDTF">2020-06-17T13:53:00Z</dcterms:modified>
</cp:coreProperties>
</file>