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ink/ink1.xml" ContentType="application/inkml+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3"/>
  </p:notesMasterIdLst>
  <p:handoutMasterIdLst>
    <p:handoutMasterId r:id="rId14"/>
  </p:handoutMasterIdLst>
  <p:sldIdLst>
    <p:sldId id="282" r:id="rId2"/>
    <p:sldId id="258" r:id="rId3"/>
    <p:sldId id="262" r:id="rId4"/>
    <p:sldId id="275" r:id="rId5"/>
    <p:sldId id="276" r:id="rId6"/>
    <p:sldId id="277" r:id="rId7"/>
    <p:sldId id="278" r:id="rId8"/>
    <p:sldId id="279" r:id="rId9"/>
    <p:sldId id="280" r:id="rId10"/>
    <p:sldId id="281" r:id="rId11"/>
    <p:sldId id="267" r:id="rId12"/>
  </p:sldIdLst>
  <p:sldSz cx="9144000" cy="6858000" type="screen4x3"/>
  <p:notesSz cx="6858000" cy="9144000"/>
  <p:embeddedFontLst>
    <p:embeddedFont>
      <p:font typeface="Twinkl" panose="020B0604020202020204" charset="0"/>
      <p:regular r:id="rId15"/>
      <p:bold r:id="rId16"/>
    </p:embeddedFont>
    <p:embeddedFont>
      <p:font typeface="Sassoon Infant Rg" panose="02000503030000020003" charset="0"/>
      <p:regular r:id="rId17"/>
      <p:bold r:id="rId18"/>
    </p:embeddedFont>
    <p:embeddedFont>
      <p:font typeface="Calibri" panose="020F0502020204030204" pitchFamily="34" charset="0"/>
      <p:regular r:id="rId19"/>
      <p:bold r:id="rId20"/>
      <p:italic r:id="rId21"/>
      <p:boldItalic r:id="rId22"/>
    </p:embeddedFont>
    <p:embeddedFont>
      <p:font typeface="Tuffy-TTF" panose="020B0603060100000000"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506C"/>
    <a:srgbClr val="E4004F"/>
    <a:srgbClr val="F9CACB"/>
    <a:srgbClr val="18A0DB"/>
    <a:srgbClr val="DE1E5A"/>
    <a:srgbClr val="BC0105"/>
    <a:srgbClr val="4DB1E3"/>
    <a:srgbClr val="80C1EB"/>
    <a:srgbClr val="ACDDF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9" autoAdjust="0"/>
    <p:restoredTop sz="96163" autoAdjust="0"/>
  </p:normalViewPr>
  <p:slideViewPr>
    <p:cSldViewPr snapToGrid="0" showGuides="1">
      <p:cViewPr varScale="1">
        <p:scale>
          <a:sx n="73" d="100"/>
          <a:sy n="73" d="100"/>
        </p:scale>
        <p:origin x="1476" y="66"/>
      </p:cViewPr>
      <p:guideLst>
        <p:guide orient="horz" pos="2160"/>
        <p:guide pos="2880"/>
        <p:guide pos="340"/>
        <p:guide orient="horz" pos="3974"/>
        <p:guide pos="5420"/>
        <p:guide orient="horz" pos="346"/>
        <p:guide pos="476"/>
        <p:guide orient="horz" pos="482"/>
        <p:guide orient="horz" pos="3838"/>
        <p:guide pos="5284"/>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02/06/2020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72.31638" units="1/cm"/>
          <inkml:channelProperty channel="Y" name="resolution" value="36.1204" units="1/cm"/>
          <inkml:channelProperty channel="T" name="resolution" value="1" units="1/dev"/>
        </inkml:channelProperties>
      </inkml:inkSource>
      <inkml:timestamp xml:id="ts0" timeString="2019-01-24T15:39:54.252"/>
    </inkml:context>
    <inkml:brush xml:id="br0">
      <inkml:brushProperty name="width" value="0.05" units="cm"/>
      <inkml:brushProperty name="height" value="0.05" units="cm"/>
      <inkml:brushProperty name="fitToCurve" value="1"/>
    </inkml:brush>
  </inkml:definitions>
  <inkml:trace contextRef="#ctx0" brushRef="#br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02/06/2020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521341-850D-40E1-BB3D-87946DC9B06D}" type="slidenum">
              <a:rPr lang="en-GB" smtClean="0"/>
              <a:t>1</a:t>
            </a:fld>
            <a:endParaRPr lang="en-GB"/>
          </a:p>
        </p:txBody>
      </p:sp>
    </p:spTree>
    <p:extLst>
      <p:ext uri="{BB962C8B-B14F-4D97-AF65-F5344CB8AC3E}">
        <p14:creationId xmlns:p14="http://schemas.microsoft.com/office/powerpoint/2010/main" val="1693669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521341-850D-40E1-BB3D-87946DC9B06D}" type="slidenum">
              <a:rPr lang="en-GB" smtClean="0"/>
              <a:t>5</a:t>
            </a:fld>
            <a:endParaRPr lang="en-GB"/>
          </a:p>
        </p:txBody>
      </p:sp>
    </p:spTree>
    <p:extLst>
      <p:ext uri="{BB962C8B-B14F-4D97-AF65-F5344CB8AC3E}">
        <p14:creationId xmlns:p14="http://schemas.microsoft.com/office/powerpoint/2010/main" val="747945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521341-850D-40E1-BB3D-87946DC9B06D}" type="slidenum">
              <a:rPr lang="en-GB" smtClean="0"/>
              <a:t>6</a:t>
            </a:fld>
            <a:endParaRPr lang="en-GB"/>
          </a:p>
        </p:txBody>
      </p:sp>
    </p:spTree>
    <p:extLst>
      <p:ext uri="{BB962C8B-B14F-4D97-AF65-F5344CB8AC3E}">
        <p14:creationId xmlns:p14="http://schemas.microsoft.com/office/powerpoint/2010/main" val="1255823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521341-850D-40E1-BB3D-87946DC9B06D}" type="slidenum">
              <a:rPr lang="en-GB" smtClean="0"/>
              <a:t>7</a:t>
            </a:fld>
            <a:endParaRPr lang="en-GB"/>
          </a:p>
        </p:txBody>
      </p:sp>
    </p:spTree>
    <p:extLst>
      <p:ext uri="{BB962C8B-B14F-4D97-AF65-F5344CB8AC3E}">
        <p14:creationId xmlns:p14="http://schemas.microsoft.com/office/powerpoint/2010/main" val="3774322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521341-850D-40E1-BB3D-87946DC9B06D}" type="slidenum">
              <a:rPr lang="en-GB" smtClean="0"/>
              <a:t>8</a:t>
            </a:fld>
            <a:endParaRPr lang="en-GB"/>
          </a:p>
        </p:txBody>
      </p:sp>
    </p:spTree>
    <p:extLst>
      <p:ext uri="{BB962C8B-B14F-4D97-AF65-F5344CB8AC3E}">
        <p14:creationId xmlns:p14="http://schemas.microsoft.com/office/powerpoint/2010/main" val="4032881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521341-850D-40E1-BB3D-87946DC9B06D}" type="slidenum">
              <a:rPr lang="en-GB" smtClean="0"/>
              <a:t>9</a:t>
            </a:fld>
            <a:endParaRPr lang="en-GB"/>
          </a:p>
        </p:txBody>
      </p:sp>
    </p:spTree>
    <p:extLst>
      <p:ext uri="{BB962C8B-B14F-4D97-AF65-F5344CB8AC3E}">
        <p14:creationId xmlns:p14="http://schemas.microsoft.com/office/powerpoint/2010/main" val="1634914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521341-850D-40E1-BB3D-87946DC9B06D}" type="slidenum">
              <a:rPr lang="en-GB" smtClean="0"/>
              <a:t>10</a:t>
            </a:fld>
            <a:endParaRPr lang="en-GB"/>
          </a:p>
        </p:txBody>
      </p:sp>
    </p:spTree>
    <p:extLst>
      <p:ext uri="{BB962C8B-B14F-4D97-AF65-F5344CB8AC3E}">
        <p14:creationId xmlns:p14="http://schemas.microsoft.com/office/powerpoint/2010/main" val="3236128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customXml" Target="../ink/ink1.xml"/><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2" charset="0"/>
              </a:rPr>
              <a:t> </a:t>
            </a:r>
          </a:p>
        </p:txBody>
      </p:sp>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2" charset="0"/>
              </a:rPr>
              <a:t> </a:t>
            </a:r>
          </a:p>
        </p:txBody>
      </p:sp>
      <p:sp>
        <p:nvSpPr>
          <p:cNvPr id="8" name="Title 5"/>
          <p:cNvSpPr>
            <a:spLocks noGrp="1"/>
          </p:cNvSpPr>
          <p:nvPr>
            <p:ph type="title"/>
          </p:nvPr>
        </p:nvSpPr>
        <p:spPr>
          <a:xfrm>
            <a:off x="457198" y="478895"/>
            <a:ext cx="8220075" cy="994306"/>
          </a:xfrm>
        </p:spPr>
        <p:txBody>
          <a:bodyPr>
            <a:noAutofit/>
          </a:bodyPr>
          <a:lstStyle>
            <a:lvl1pPr>
              <a:defRPr lang="en-GB" dirty="0">
                <a:solidFill>
                  <a:srgbClr val="E4004F"/>
                </a:solidFill>
                <a:latin typeface="Twinkl" pitchFamily="2" charset="0"/>
              </a:defRPr>
            </a:lvl1pPr>
          </a:lstStyle>
          <a:p>
            <a:r>
              <a:rPr lang="en-US" dirty="0"/>
              <a:t>Click to edit Master title style</a:t>
            </a:r>
            <a:endParaRPr lang="en-GB"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D62F798C-CCDD-4E92-9E56-500BAFB482B8}"/>
                  </a:ext>
                </a:extLst>
              </p14:cNvPr>
              <p14:cNvContentPartPr/>
              <p14:nvPr userDrawn="1"/>
            </p14:nvContentPartPr>
            <p14:xfrm>
              <a:off x="5092024" y="986245"/>
              <a:ext cx="360" cy="360"/>
            </p14:xfrm>
          </p:contentPart>
        </mc:Choice>
        <mc:Fallback xmlns="">
          <p:pic>
            <p:nvPicPr>
              <p:cNvPr id="2" name="Ink 1">
                <a:extLst>
                  <a:ext uri="{FF2B5EF4-FFF2-40B4-BE49-F238E27FC236}">
                    <a16:creationId xmlns:a16="http://schemas.microsoft.com/office/drawing/2014/main" id="{D62F798C-CCDD-4E92-9E56-500BAFB482B8}"/>
                  </a:ext>
                </a:extLst>
              </p:cNvPr>
              <p:cNvPicPr/>
              <p:nvPr/>
            </p:nvPicPr>
            <p:blipFill>
              <a:blip r:embed="rId4"/>
              <a:stretch>
                <a:fillRect/>
              </a:stretch>
            </p:blipFill>
            <p:spPr>
              <a:xfrm>
                <a:off x="5083024" y="977245"/>
                <a:ext cx="18000" cy="18000"/>
              </a:xfrm>
              <a:prstGeom prst="rect">
                <a:avLst/>
              </a:prstGeom>
            </p:spPr>
          </p:pic>
        </mc:Fallback>
      </mc:AlternateContent>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dirty="0"/>
              <a:t>Click to edit Master title style</a:t>
            </a:r>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2"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2"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2"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2"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2"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9E5AE4-F27F-4B06-AD9B-B045466C3DEF}"/>
              </a:ext>
            </a:extLst>
          </p:cNvPr>
          <p:cNvSpPr/>
          <p:nvPr/>
        </p:nvSpPr>
        <p:spPr>
          <a:xfrm>
            <a:off x="755650" y="1243448"/>
            <a:ext cx="7632700" cy="4373093"/>
          </a:xfrm>
          <a:prstGeom prst="rect">
            <a:avLst/>
          </a:prstGeom>
          <a:solidFill>
            <a:srgbClr val="F9CAC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spcAft>
                <a:spcPts val="1200"/>
              </a:spcAft>
            </a:pPr>
            <a:r>
              <a:rPr lang="en-GB" altLang="en-US" sz="2000" b="1" dirty="0">
                <a:solidFill>
                  <a:srgbClr val="242423"/>
                </a:solidFill>
                <a:latin typeface="Tuffy-TTF" panose="020B0603060100000000" pitchFamily="34" charset="0"/>
                <a:ea typeface="Sassoon Infant Rg" panose="02000503030000020003" pitchFamily="50" charset="0"/>
              </a:rPr>
              <a:t>Teacher note: </a:t>
            </a:r>
          </a:p>
          <a:p>
            <a:pPr>
              <a:spcAft>
                <a:spcPts val="1200"/>
              </a:spcAft>
            </a:pPr>
            <a:r>
              <a:rPr lang="en-GB" altLang="en-US" sz="2000" dirty="0">
                <a:solidFill>
                  <a:srgbClr val="242423"/>
                </a:solidFill>
                <a:latin typeface="Tuffy-TTF" panose="020B0603060100000000" pitchFamily="34" charset="0"/>
                <a:ea typeface="Sassoon Infant Rg" panose="02000503030000020003" pitchFamily="50" charset="0"/>
              </a:rPr>
              <a:t>We hope you find the information on our website and resources useful. This resource contains potentially sensitive information that may emotionally impact on students you use it with due to their experiences in their past. While there are many positive aspects of organ donation, the subject does cover death as this is when many organs are donated. Questions may be raised about the age of donors which can be any age in the same way that people of any age, including babies, can have a life saved by organ donation. It is your responsibility to consider whether it is appropriate to use this resource with your students. If you do use this resource, it is your responsibility to ensure that appropriate support is available for anyone </a:t>
            </a:r>
            <a:r>
              <a:rPr lang="en-GB" altLang="en-US" sz="2000">
                <a:solidFill>
                  <a:srgbClr val="242423"/>
                </a:solidFill>
                <a:latin typeface="Tuffy-TTF" panose="020B0603060100000000" pitchFamily="34" charset="0"/>
                <a:ea typeface="Sassoon Infant Rg" panose="02000503030000020003" pitchFamily="50" charset="0"/>
              </a:rPr>
              <a:t>affected.</a:t>
            </a:r>
            <a:endParaRPr lang="en-GB" altLang="en-US" sz="2000" dirty="0">
              <a:solidFill>
                <a:srgbClr val="242423"/>
              </a:solidFill>
              <a:latin typeface="Tuffy-TTF" panose="020B0603060100000000" pitchFamily="34" charset="0"/>
              <a:ea typeface="Sassoon Infant Rg" panose="02000503030000020003" pitchFamily="50" charset="0"/>
            </a:endParaRPr>
          </a:p>
        </p:txBody>
      </p:sp>
    </p:spTree>
    <p:extLst>
      <p:ext uri="{BB962C8B-B14F-4D97-AF65-F5344CB8AC3E}">
        <p14:creationId xmlns:p14="http://schemas.microsoft.com/office/powerpoint/2010/main" val="372152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8" y="773868"/>
            <a:ext cx="8220075" cy="716795"/>
          </a:xfrm>
        </p:spPr>
        <p:txBody>
          <a:bodyPr>
            <a:noAutofit/>
          </a:bodyPr>
          <a:lstStyle/>
          <a:p>
            <a:pPr algn="ctr"/>
            <a:r>
              <a:rPr lang="en-GB" sz="3600" dirty="0"/>
              <a:t>The Transplant Process – </a:t>
            </a:r>
            <a:br>
              <a:rPr lang="en-GB" sz="3600" dirty="0"/>
            </a:br>
            <a:r>
              <a:rPr lang="en-GB" sz="2400" dirty="0"/>
              <a:t>Every Second Counts</a:t>
            </a:r>
            <a:endParaRPr lang="en-GB" b="1" dirty="0"/>
          </a:p>
        </p:txBody>
      </p:sp>
      <p:sp>
        <p:nvSpPr>
          <p:cNvPr id="16" name="Rectangle 15">
            <a:extLst>
              <a:ext uri="{FF2B5EF4-FFF2-40B4-BE49-F238E27FC236}">
                <a16:creationId xmlns:a16="http://schemas.microsoft.com/office/drawing/2014/main" id="{6C1109F0-F701-4B7A-A598-5A04CE04B076}"/>
              </a:ext>
            </a:extLst>
          </p:cNvPr>
          <p:cNvSpPr/>
          <p:nvPr/>
        </p:nvSpPr>
        <p:spPr>
          <a:xfrm>
            <a:off x="755650" y="5175303"/>
            <a:ext cx="7632700" cy="1049106"/>
          </a:xfrm>
          <a:prstGeom prst="rect">
            <a:avLst/>
          </a:prstGeom>
          <a:solidFill>
            <a:srgbClr val="E9506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nSpc>
                <a:spcPct val="100000"/>
              </a:lnSpc>
              <a:spcBef>
                <a:spcPct val="0"/>
              </a:spcBef>
              <a:buFontTx/>
              <a:buNone/>
            </a:pPr>
            <a:r>
              <a:rPr lang="en-GB" altLang="en-US" b="1" dirty="0">
                <a:solidFill>
                  <a:schemeClr val="tx1"/>
                </a:solidFill>
                <a:latin typeface="Twinkl" pitchFamily="2" charset="0"/>
              </a:rPr>
              <a:t>Did you know? </a:t>
            </a:r>
          </a:p>
          <a:p>
            <a:pPr>
              <a:lnSpc>
                <a:spcPct val="100000"/>
              </a:lnSpc>
              <a:spcBef>
                <a:spcPct val="0"/>
              </a:spcBef>
              <a:buFontTx/>
              <a:buNone/>
            </a:pPr>
            <a:endParaRPr lang="en-GB" altLang="en-US" b="1" dirty="0">
              <a:solidFill>
                <a:schemeClr val="tx1"/>
              </a:solidFill>
              <a:latin typeface="Twinkl" pitchFamily="2" charset="0"/>
            </a:endParaRPr>
          </a:p>
          <a:p>
            <a:pPr>
              <a:lnSpc>
                <a:spcPct val="100000"/>
              </a:lnSpc>
              <a:spcBef>
                <a:spcPct val="0"/>
              </a:spcBef>
              <a:buFontTx/>
              <a:buNone/>
            </a:pPr>
            <a:endParaRPr lang="en-GB" altLang="en-US" dirty="0">
              <a:solidFill>
                <a:schemeClr val="tx1"/>
              </a:solidFill>
              <a:latin typeface="Twinkl" pitchFamily="2" charset="0"/>
            </a:endParaRPr>
          </a:p>
        </p:txBody>
      </p:sp>
      <p:sp>
        <p:nvSpPr>
          <p:cNvPr id="8" name="Rectangle 7">
            <a:extLst>
              <a:ext uri="{FF2B5EF4-FFF2-40B4-BE49-F238E27FC236}">
                <a16:creationId xmlns:a16="http://schemas.microsoft.com/office/drawing/2014/main" id="{679E5AE4-F27F-4B06-AD9B-B045466C3DEF}"/>
              </a:ext>
            </a:extLst>
          </p:cNvPr>
          <p:cNvSpPr/>
          <p:nvPr/>
        </p:nvSpPr>
        <p:spPr>
          <a:xfrm>
            <a:off x="755650" y="1730760"/>
            <a:ext cx="7632700" cy="3398467"/>
          </a:xfrm>
          <a:prstGeom prst="rect">
            <a:avLst/>
          </a:prstGeom>
          <a:solidFill>
            <a:srgbClr val="F9CAC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342900" indent="-342900">
              <a:spcAft>
                <a:spcPts val="800"/>
              </a:spcAft>
              <a:buFont typeface="Arial" panose="020B0604020202020204" pitchFamily="34" charset="0"/>
              <a:buAutoNum type="arabicPeriod"/>
            </a:pPr>
            <a:r>
              <a:rPr lang="en-GB" altLang="en-US" sz="1500" dirty="0">
                <a:solidFill>
                  <a:srgbClr val="242423"/>
                </a:solidFill>
                <a:latin typeface="Twinkl" pitchFamily="2" charset="0"/>
                <a:ea typeface="Sassoon Infant Rg" panose="02000503030000020003" pitchFamily="50" charset="0"/>
              </a:rPr>
              <a:t>The family of the person who has died have agreed to organ donation or the person who has died is on the organ donation register and the family are happy with this decision.</a:t>
            </a:r>
          </a:p>
          <a:p>
            <a:pPr marL="342900" indent="-342900">
              <a:spcAft>
                <a:spcPts val="800"/>
              </a:spcAft>
              <a:buFont typeface="Arial" panose="020B0604020202020204" pitchFamily="34" charset="0"/>
              <a:buAutoNum type="arabicPeriod"/>
            </a:pPr>
            <a:r>
              <a:rPr lang="en-GB" altLang="en-US" sz="1500" dirty="0">
                <a:solidFill>
                  <a:srgbClr val="242423"/>
                </a:solidFill>
                <a:latin typeface="Twinkl" pitchFamily="2" charset="0"/>
                <a:ea typeface="Sassoon Infant Rg" panose="02000503030000020003" pitchFamily="50" charset="0"/>
              </a:rPr>
              <a:t>Speed is vital so potential organs are tested and matched with a recipient while step 1 is still taking place and step 3 can also start happening.</a:t>
            </a:r>
          </a:p>
          <a:p>
            <a:pPr marL="342900" indent="-342900">
              <a:spcAft>
                <a:spcPts val="800"/>
              </a:spcAft>
              <a:buFont typeface="Arial" panose="020B0604020202020204" pitchFamily="34" charset="0"/>
              <a:buAutoNum type="arabicPeriod"/>
            </a:pPr>
            <a:r>
              <a:rPr lang="en-GB" altLang="en-US" sz="1500" dirty="0">
                <a:solidFill>
                  <a:srgbClr val="242423"/>
                </a:solidFill>
                <a:latin typeface="Twinkl" pitchFamily="2" charset="0"/>
                <a:ea typeface="Sassoon Infant Rg" panose="02000503030000020003" pitchFamily="50" charset="0"/>
              </a:rPr>
              <a:t>As quickly as possible, a surgical team remove the organs, clean and cool them ready for transportation. </a:t>
            </a:r>
          </a:p>
          <a:p>
            <a:pPr marL="342900" indent="-342900">
              <a:spcAft>
                <a:spcPts val="800"/>
              </a:spcAft>
              <a:buFont typeface="Arial" panose="020B0604020202020204" pitchFamily="34" charset="0"/>
              <a:buAutoNum type="arabicPeriod"/>
            </a:pPr>
            <a:r>
              <a:rPr lang="en-GB" altLang="en-US" sz="1500" dirty="0">
                <a:solidFill>
                  <a:srgbClr val="242423"/>
                </a:solidFill>
                <a:latin typeface="Twinkl" pitchFamily="2" charset="0"/>
                <a:ea typeface="Sassoon Infant Rg" panose="02000503030000020003" pitchFamily="50" charset="0"/>
              </a:rPr>
              <a:t>The transport team take the organ as quickly as possible to the hospital where the recipient is. The longer an organ takes to get to the recipient, the less chance it has of being successful.</a:t>
            </a:r>
          </a:p>
          <a:p>
            <a:pPr marL="342900" indent="-342900">
              <a:spcAft>
                <a:spcPts val="800"/>
              </a:spcAft>
              <a:buFont typeface="Arial" panose="020B0604020202020204" pitchFamily="34" charset="0"/>
              <a:buAutoNum type="arabicPeriod"/>
            </a:pPr>
            <a:r>
              <a:rPr lang="en-GB" altLang="en-US" sz="1500" dirty="0">
                <a:solidFill>
                  <a:srgbClr val="242423"/>
                </a:solidFill>
                <a:latin typeface="Twinkl" pitchFamily="2" charset="0"/>
                <a:ea typeface="Sassoon Infant Rg" panose="02000503030000020003" pitchFamily="50" charset="0"/>
              </a:rPr>
              <a:t>The surgical team will be waiting with the recipient (already in the operating theatre) ready to perform the transplant.</a:t>
            </a:r>
          </a:p>
        </p:txBody>
      </p:sp>
      <p:sp>
        <p:nvSpPr>
          <p:cNvPr id="10" name="TextBox 9">
            <a:extLst>
              <a:ext uri="{FF2B5EF4-FFF2-40B4-BE49-F238E27FC236}">
                <a16:creationId xmlns:a16="http://schemas.microsoft.com/office/drawing/2014/main" id="{3B4BF618-C56F-4383-9F2E-8BBD11255EB0}"/>
              </a:ext>
            </a:extLst>
          </p:cNvPr>
          <p:cNvSpPr txBox="1"/>
          <p:nvPr/>
        </p:nvSpPr>
        <p:spPr>
          <a:xfrm>
            <a:off x="750885" y="5247919"/>
            <a:ext cx="7632699" cy="923330"/>
          </a:xfrm>
          <a:prstGeom prst="rect">
            <a:avLst/>
          </a:prstGeom>
          <a:noFill/>
        </p:spPr>
        <p:txBody>
          <a:bodyPr wrap="square" rtlCol="0">
            <a:spAutoFit/>
          </a:bodyPr>
          <a:lstStyle/>
          <a:p>
            <a:pPr>
              <a:tabLst>
                <a:tab pos="1614488" algn="l"/>
              </a:tabLst>
            </a:pPr>
            <a:r>
              <a:rPr lang="en-GB" altLang="en-US" dirty="0">
                <a:latin typeface="Twinkl" pitchFamily="2" charset="0"/>
              </a:rPr>
              <a:t>	 There are over 6000 people in the UK currently waiting for a transplant and these people would have to go to hospital immediately if a donor was found. </a:t>
            </a:r>
            <a:endParaRPr lang="en-GB" dirty="0">
              <a:latin typeface="Twinkl" pitchFamily="2" charset="0"/>
            </a:endParaRPr>
          </a:p>
        </p:txBody>
      </p:sp>
    </p:spTree>
    <p:extLst>
      <p:ext uri="{BB962C8B-B14F-4D97-AF65-F5344CB8AC3E}">
        <p14:creationId xmlns:p14="http://schemas.microsoft.com/office/powerpoint/2010/main" val="3507506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1000"/>
                                        <p:tgtEl>
                                          <p:spTgt spid="8">
                                            <p:txEl>
                                              <p:pRg st="3" end="3"/>
                                            </p:txEl>
                                          </p:spTgt>
                                        </p:tgtEl>
                                      </p:cBhvr>
                                    </p:animEffect>
                                    <p:anim calcmode="lin" valueType="num">
                                      <p:cBhvr>
                                        <p:cTn id="29"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Effect transition="in" filter="fade">
                                      <p:cBhvr>
                                        <p:cTn id="35" dur="1000"/>
                                        <p:tgtEl>
                                          <p:spTgt spid="8">
                                            <p:txEl>
                                              <p:pRg st="4" end="4"/>
                                            </p:txEl>
                                          </p:spTgt>
                                        </p:tgtEl>
                                      </p:cBhvr>
                                    </p:animEffect>
                                    <p:anim calcmode="lin" valueType="num">
                                      <p:cBhvr>
                                        <p:cTn id="36"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1" presetClass="entr" presetSubtype="0" fill="hold" grpId="0" nodeType="clickEffect">
                                  <p:stCondLst>
                                    <p:cond delay="0"/>
                                  </p:stCondLst>
                                  <p:iterate type="lt">
                                    <p:tmPct val="10000"/>
                                  </p:iterate>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10"/>
                                        </p:tgtEl>
                                        <p:attrNameLst>
                                          <p:attrName>ppt_y</p:attrName>
                                        </p:attrNameLst>
                                      </p:cBhvr>
                                      <p:tavLst>
                                        <p:tav tm="0">
                                          <p:val>
                                            <p:strVal val="#ppt_y"/>
                                          </p:val>
                                        </p:tav>
                                        <p:tav tm="100000">
                                          <p:val>
                                            <p:strVal val="#ppt_y"/>
                                          </p:val>
                                        </p:tav>
                                      </p:tavLst>
                                    </p:anim>
                                    <p:anim calcmode="lin" valueType="num">
                                      <p:cBhvr>
                                        <p:cTn id="44"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a:xfrm>
            <a:off x="755649" y="2249664"/>
            <a:ext cx="5977661" cy="1049106"/>
          </a:xfrm>
          <a:prstGeom prst="rect">
            <a:avLst/>
          </a:prstGeom>
          <a:solidFill>
            <a:srgbClr val="F9CAC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buFont typeface="Arial" panose="020B0604020202020204" pitchFamily="34" charset="0"/>
              <a:buNone/>
            </a:pPr>
            <a:r>
              <a:rPr lang="en-GB" altLang="en-US" dirty="0">
                <a:solidFill>
                  <a:schemeClr val="tx1"/>
                </a:solidFill>
                <a:latin typeface="Twinkl" pitchFamily="2" charset="0"/>
              </a:rPr>
              <a:t>There are actually 79 organs and 11 organ systems in the human body but you have five vital organs which are the ones you need in order to live.</a:t>
            </a:r>
          </a:p>
        </p:txBody>
      </p:sp>
      <p:sp>
        <p:nvSpPr>
          <p:cNvPr id="3" name="Title 2"/>
          <p:cNvSpPr>
            <a:spLocks noGrp="1"/>
          </p:cNvSpPr>
          <p:nvPr>
            <p:ph type="title"/>
          </p:nvPr>
        </p:nvSpPr>
        <p:spPr>
          <a:xfrm>
            <a:off x="457198" y="773868"/>
            <a:ext cx="8220075" cy="716795"/>
          </a:xfrm>
        </p:spPr>
        <p:txBody>
          <a:bodyPr>
            <a:noAutofit/>
          </a:bodyPr>
          <a:lstStyle/>
          <a:p>
            <a:r>
              <a:rPr lang="en-GB" dirty="0"/>
              <a:t>What Is an Organ? </a:t>
            </a:r>
            <a:endParaRPr lang="en-GB" b="1" dirty="0"/>
          </a:p>
        </p:txBody>
      </p:sp>
      <p:sp>
        <p:nvSpPr>
          <p:cNvPr id="13" name="Content Placeholder 6"/>
          <p:cNvSpPr txBox="1">
            <a:spLocks/>
          </p:cNvSpPr>
          <p:nvPr/>
        </p:nvSpPr>
        <p:spPr>
          <a:xfrm>
            <a:off x="755651" y="1377943"/>
            <a:ext cx="7632700" cy="749975"/>
          </a:xfrm>
          <a:prstGeom prst="roundRect">
            <a:avLst>
              <a:gd name="adj" fmla="val 0"/>
            </a:avLst>
          </a:prstGeom>
          <a:noFill/>
          <a:ln w="25400">
            <a:noFill/>
          </a:ln>
        </p:spPr>
        <p:txBody>
          <a:bodyPr vert="horz" lIns="252000" tIns="252000" rIns="252000" bIns="25200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GB" b="1" dirty="0">
                <a:latin typeface="Twinkl" pitchFamily="2" charset="0"/>
              </a:rPr>
              <a:t>An organ is a part of your body that does a job.</a:t>
            </a:r>
          </a:p>
        </p:txBody>
      </p:sp>
      <p:sp>
        <p:nvSpPr>
          <p:cNvPr id="14" name="Rectangle 13">
            <a:extLst>
              <a:ext uri="{FF2B5EF4-FFF2-40B4-BE49-F238E27FC236}">
                <a16:creationId xmlns:a16="http://schemas.microsoft.com/office/drawing/2014/main" id="{3A9B1289-2727-4F5F-8DFC-B29A3EBA6E75}"/>
              </a:ext>
            </a:extLst>
          </p:cNvPr>
          <p:cNvSpPr/>
          <p:nvPr/>
        </p:nvSpPr>
        <p:spPr>
          <a:xfrm>
            <a:off x="755647" y="3449961"/>
            <a:ext cx="5977661" cy="1049106"/>
          </a:xfrm>
          <a:prstGeom prst="rect">
            <a:avLst/>
          </a:prstGeom>
          <a:solidFill>
            <a:srgbClr val="F9CAC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nSpc>
                <a:spcPct val="100000"/>
              </a:lnSpc>
              <a:spcBef>
                <a:spcPct val="0"/>
              </a:spcBef>
            </a:pPr>
            <a:r>
              <a:rPr lang="en-GB" altLang="en-US" dirty="0">
                <a:solidFill>
                  <a:schemeClr val="tx1"/>
                </a:solidFill>
                <a:latin typeface="Twinkl" pitchFamily="2" charset="0"/>
              </a:rPr>
              <a:t>Can you write a list of what you think are the vital organs in your body?</a:t>
            </a:r>
          </a:p>
          <a:p>
            <a:pPr>
              <a:lnSpc>
                <a:spcPct val="100000"/>
              </a:lnSpc>
              <a:spcBef>
                <a:spcPct val="0"/>
              </a:spcBef>
            </a:pPr>
            <a:r>
              <a:rPr lang="en-GB" altLang="en-US" dirty="0">
                <a:solidFill>
                  <a:schemeClr val="tx1"/>
                </a:solidFill>
                <a:latin typeface="Twinkl" pitchFamily="2" charset="0"/>
              </a:rPr>
              <a:t>Then, reveal the </a:t>
            </a:r>
            <a:r>
              <a:rPr lang="en-GB" altLang="en-US" b="1" dirty="0">
                <a:solidFill>
                  <a:schemeClr val="tx1"/>
                </a:solidFill>
                <a:latin typeface="Twinkl" pitchFamily="2" charset="0"/>
              </a:rPr>
              <a:t>answers</a:t>
            </a:r>
            <a:r>
              <a:rPr lang="en-GB" altLang="en-US" dirty="0">
                <a:solidFill>
                  <a:schemeClr val="tx1"/>
                </a:solidFill>
                <a:latin typeface="Twinkl" pitchFamily="2" charset="0"/>
              </a:rPr>
              <a:t>…</a:t>
            </a:r>
          </a:p>
        </p:txBody>
      </p:sp>
      <p:sp>
        <p:nvSpPr>
          <p:cNvPr id="15" name="Rectangle 14">
            <a:extLst>
              <a:ext uri="{FF2B5EF4-FFF2-40B4-BE49-F238E27FC236}">
                <a16:creationId xmlns:a16="http://schemas.microsoft.com/office/drawing/2014/main" id="{9491593F-71AF-4853-8FC3-D4FECB7BA99B}"/>
              </a:ext>
            </a:extLst>
          </p:cNvPr>
          <p:cNvSpPr/>
          <p:nvPr/>
        </p:nvSpPr>
        <p:spPr>
          <a:xfrm>
            <a:off x="755647" y="4675632"/>
            <a:ext cx="5977661" cy="772107"/>
          </a:xfrm>
          <a:prstGeom prst="rect">
            <a:avLst/>
          </a:prstGeom>
          <a:solidFill>
            <a:srgbClr val="F9CAC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spcBef>
                <a:spcPct val="0"/>
              </a:spcBef>
              <a:buFontTx/>
              <a:buNone/>
            </a:pPr>
            <a:r>
              <a:rPr lang="en-GB" altLang="en-US" dirty="0">
                <a:solidFill>
                  <a:schemeClr val="tx1"/>
                </a:solidFill>
                <a:latin typeface="Twinkl" pitchFamily="2" charset="0"/>
              </a:rPr>
              <a:t>Organs inside the body are called internal organs and those on the outside are called external organs.</a:t>
            </a:r>
          </a:p>
        </p:txBody>
      </p:sp>
      <p:sp>
        <p:nvSpPr>
          <p:cNvPr id="16" name="Rectangle 15">
            <a:extLst>
              <a:ext uri="{FF2B5EF4-FFF2-40B4-BE49-F238E27FC236}">
                <a16:creationId xmlns:a16="http://schemas.microsoft.com/office/drawing/2014/main" id="{6C1109F0-F701-4B7A-A598-5A04CE04B076}"/>
              </a:ext>
            </a:extLst>
          </p:cNvPr>
          <p:cNvSpPr/>
          <p:nvPr/>
        </p:nvSpPr>
        <p:spPr>
          <a:xfrm>
            <a:off x="755647" y="5608032"/>
            <a:ext cx="5977661" cy="495108"/>
          </a:xfrm>
          <a:prstGeom prst="rect">
            <a:avLst/>
          </a:prstGeom>
          <a:solidFill>
            <a:srgbClr val="E9506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nSpc>
                <a:spcPct val="100000"/>
              </a:lnSpc>
              <a:spcBef>
                <a:spcPct val="0"/>
              </a:spcBef>
              <a:buFontTx/>
              <a:buNone/>
            </a:pPr>
            <a:r>
              <a:rPr lang="en-GB" altLang="en-US" b="1" dirty="0">
                <a:solidFill>
                  <a:schemeClr val="tx1"/>
                </a:solidFill>
                <a:latin typeface="Twinkl" pitchFamily="2" charset="0"/>
              </a:rPr>
              <a:t>Did you know? </a:t>
            </a:r>
            <a:endParaRPr lang="en-GB" altLang="en-US" dirty="0">
              <a:solidFill>
                <a:schemeClr val="tx1"/>
              </a:solidFill>
              <a:latin typeface="Twinkl" pitchFamily="2" charset="0"/>
            </a:endParaRPr>
          </a:p>
        </p:txBody>
      </p:sp>
      <p:pic>
        <p:nvPicPr>
          <p:cNvPr id="5" name="Picture 4">
            <a:extLst>
              <a:ext uri="{FF2B5EF4-FFF2-40B4-BE49-F238E27FC236}">
                <a16:creationId xmlns:a16="http://schemas.microsoft.com/office/drawing/2014/main" id="{53713BF4-AE1A-411B-910D-E378C25D2A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8124" y="2276888"/>
            <a:ext cx="2046141" cy="3826252"/>
          </a:xfrm>
          <a:prstGeom prst="rect">
            <a:avLst/>
          </a:prstGeom>
        </p:spPr>
      </p:pic>
      <p:sp>
        <p:nvSpPr>
          <p:cNvPr id="17" name="Speech Bubble: Rectangle 16">
            <a:extLst>
              <a:ext uri="{FF2B5EF4-FFF2-40B4-BE49-F238E27FC236}">
                <a16:creationId xmlns:a16="http://schemas.microsoft.com/office/drawing/2014/main" id="{746AF4F9-A574-430D-AE04-6EE01D1C2E4F}"/>
              </a:ext>
            </a:extLst>
          </p:cNvPr>
          <p:cNvSpPr/>
          <p:nvPr/>
        </p:nvSpPr>
        <p:spPr>
          <a:xfrm>
            <a:off x="7446241" y="3673688"/>
            <a:ext cx="1168110" cy="381600"/>
          </a:xfrm>
          <a:prstGeom prst="wedgeRectCallout">
            <a:avLst>
              <a:gd name="adj1" fmla="val -69489"/>
              <a:gd name="adj2" fmla="val -124638"/>
            </a:avLst>
          </a:prstGeom>
          <a:solidFill>
            <a:srgbClr val="E9506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Twinkl" pitchFamily="2" charset="0"/>
              </a:rPr>
              <a:t>Heart</a:t>
            </a:r>
          </a:p>
        </p:txBody>
      </p:sp>
      <p:sp>
        <p:nvSpPr>
          <p:cNvPr id="19" name="Speech Bubble: Rectangle 18">
            <a:extLst>
              <a:ext uri="{FF2B5EF4-FFF2-40B4-BE49-F238E27FC236}">
                <a16:creationId xmlns:a16="http://schemas.microsoft.com/office/drawing/2014/main" id="{1EB6A4DE-4059-49BE-A12B-9D3A9EEA827E}"/>
              </a:ext>
            </a:extLst>
          </p:cNvPr>
          <p:cNvSpPr/>
          <p:nvPr/>
        </p:nvSpPr>
        <p:spPr>
          <a:xfrm>
            <a:off x="7446241" y="2249664"/>
            <a:ext cx="1168110" cy="380856"/>
          </a:xfrm>
          <a:prstGeom prst="wedgeRectCallout">
            <a:avLst>
              <a:gd name="adj1" fmla="val -74234"/>
              <a:gd name="adj2" fmla="val -5599"/>
            </a:avLst>
          </a:prstGeom>
          <a:solidFill>
            <a:srgbClr val="E9506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Twinkl" pitchFamily="2" charset="0"/>
              </a:rPr>
              <a:t>Brain</a:t>
            </a:r>
          </a:p>
        </p:txBody>
      </p:sp>
      <p:sp>
        <p:nvSpPr>
          <p:cNvPr id="22" name="Speech Bubble: Rectangle 21">
            <a:extLst>
              <a:ext uri="{FF2B5EF4-FFF2-40B4-BE49-F238E27FC236}">
                <a16:creationId xmlns:a16="http://schemas.microsoft.com/office/drawing/2014/main" id="{1B42697B-BA4A-4EB0-9FFA-58C8CFC2BBD8}"/>
              </a:ext>
            </a:extLst>
          </p:cNvPr>
          <p:cNvSpPr/>
          <p:nvPr/>
        </p:nvSpPr>
        <p:spPr>
          <a:xfrm>
            <a:off x="7446241" y="2961304"/>
            <a:ext cx="1168110" cy="381600"/>
          </a:xfrm>
          <a:prstGeom prst="wedgeRectCallout">
            <a:avLst>
              <a:gd name="adj1" fmla="val -86885"/>
              <a:gd name="adj2" fmla="val 45282"/>
            </a:avLst>
          </a:prstGeom>
          <a:solidFill>
            <a:srgbClr val="E9506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Twinkl" pitchFamily="2" charset="0"/>
              </a:rPr>
              <a:t>Lungs</a:t>
            </a:r>
          </a:p>
        </p:txBody>
      </p:sp>
      <p:sp>
        <p:nvSpPr>
          <p:cNvPr id="23" name="Speech Bubble: Rectangle 22">
            <a:extLst>
              <a:ext uri="{FF2B5EF4-FFF2-40B4-BE49-F238E27FC236}">
                <a16:creationId xmlns:a16="http://schemas.microsoft.com/office/drawing/2014/main" id="{4C6EE8D6-61CE-46E3-A668-4801178A7C31}"/>
              </a:ext>
            </a:extLst>
          </p:cNvPr>
          <p:cNvSpPr/>
          <p:nvPr/>
        </p:nvSpPr>
        <p:spPr>
          <a:xfrm>
            <a:off x="7446241" y="5098457"/>
            <a:ext cx="1168110" cy="381600"/>
          </a:xfrm>
          <a:prstGeom prst="wedgeRectCallout">
            <a:avLst>
              <a:gd name="adj1" fmla="val -88466"/>
              <a:gd name="adj2" fmla="val -391594"/>
            </a:avLst>
          </a:prstGeom>
          <a:solidFill>
            <a:srgbClr val="E9506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Twinkl" pitchFamily="2" charset="0"/>
              </a:rPr>
              <a:t>Kidneys</a:t>
            </a:r>
          </a:p>
        </p:txBody>
      </p:sp>
      <p:sp>
        <p:nvSpPr>
          <p:cNvPr id="20" name="Speech Bubble: Rectangle 19">
            <a:extLst>
              <a:ext uri="{FF2B5EF4-FFF2-40B4-BE49-F238E27FC236}">
                <a16:creationId xmlns:a16="http://schemas.microsoft.com/office/drawing/2014/main" id="{E988CBBC-7632-448A-B53A-585011D4FB6C}"/>
              </a:ext>
            </a:extLst>
          </p:cNvPr>
          <p:cNvSpPr/>
          <p:nvPr/>
        </p:nvSpPr>
        <p:spPr>
          <a:xfrm>
            <a:off x="7446241" y="4386072"/>
            <a:ext cx="1168110" cy="381600"/>
          </a:xfrm>
          <a:prstGeom prst="wedgeRectCallout">
            <a:avLst>
              <a:gd name="adj1" fmla="val -87676"/>
              <a:gd name="adj2" fmla="val -226515"/>
            </a:avLst>
          </a:prstGeom>
          <a:solidFill>
            <a:srgbClr val="E9506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Twinkl" pitchFamily="2" charset="0"/>
              </a:rPr>
              <a:t>Liver</a:t>
            </a:r>
          </a:p>
        </p:txBody>
      </p:sp>
      <p:sp>
        <p:nvSpPr>
          <p:cNvPr id="33" name="Rectangle: Rounded Corners 32">
            <a:extLst>
              <a:ext uri="{FF2B5EF4-FFF2-40B4-BE49-F238E27FC236}">
                <a16:creationId xmlns:a16="http://schemas.microsoft.com/office/drawing/2014/main" id="{C03AAB44-B2F4-43D5-BAD4-D2274EBA7A8F}"/>
              </a:ext>
            </a:extLst>
          </p:cNvPr>
          <p:cNvSpPr/>
          <p:nvPr/>
        </p:nvSpPr>
        <p:spPr>
          <a:xfrm>
            <a:off x="2518121" y="4129613"/>
            <a:ext cx="1145309" cy="36945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Rounded Corners 31">
            <a:extLst>
              <a:ext uri="{FF2B5EF4-FFF2-40B4-BE49-F238E27FC236}">
                <a16:creationId xmlns:a16="http://schemas.microsoft.com/office/drawing/2014/main" id="{5BA00CD9-7565-48DD-8FF6-FDE4222617C8}"/>
              </a:ext>
            </a:extLst>
          </p:cNvPr>
          <p:cNvSpPr/>
          <p:nvPr/>
        </p:nvSpPr>
        <p:spPr>
          <a:xfrm>
            <a:off x="2518121" y="4129613"/>
            <a:ext cx="1145309" cy="36945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Rounded Corners 30">
            <a:extLst>
              <a:ext uri="{FF2B5EF4-FFF2-40B4-BE49-F238E27FC236}">
                <a16:creationId xmlns:a16="http://schemas.microsoft.com/office/drawing/2014/main" id="{F98F1833-D614-4103-80BC-12481C269045}"/>
              </a:ext>
            </a:extLst>
          </p:cNvPr>
          <p:cNvSpPr/>
          <p:nvPr/>
        </p:nvSpPr>
        <p:spPr>
          <a:xfrm>
            <a:off x="2518121" y="4129613"/>
            <a:ext cx="1145309" cy="36945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Rounded Corners 29">
            <a:extLst>
              <a:ext uri="{FF2B5EF4-FFF2-40B4-BE49-F238E27FC236}">
                <a16:creationId xmlns:a16="http://schemas.microsoft.com/office/drawing/2014/main" id="{2190E57E-F7FC-497F-8FCB-604ADC960D42}"/>
              </a:ext>
            </a:extLst>
          </p:cNvPr>
          <p:cNvSpPr/>
          <p:nvPr/>
        </p:nvSpPr>
        <p:spPr>
          <a:xfrm>
            <a:off x="2518121" y="4129613"/>
            <a:ext cx="1145309" cy="36945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DCC3FDC5-F419-48E0-B8A0-224759F328C0}"/>
              </a:ext>
            </a:extLst>
          </p:cNvPr>
          <p:cNvSpPr/>
          <p:nvPr/>
        </p:nvSpPr>
        <p:spPr>
          <a:xfrm>
            <a:off x="2518121" y="4129613"/>
            <a:ext cx="1145309" cy="36945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B1F6E2A6-82E6-4070-AB9D-50F34A5F31AD}"/>
              </a:ext>
            </a:extLst>
          </p:cNvPr>
          <p:cNvSpPr txBox="1"/>
          <p:nvPr/>
        </p:nvSpPr>
        <p:spPr>
          <a:xfrm>
            <a:off x="2394408" y="5670920"/>
            <a:ext cx="4338900" cy="369332"/>
          </a:xfrm>
          <a:prstGeom prst="rect">
            <a:avLst/>
          </a:prstGeom>
          <a:noFill/>
        </p:spPr>
        <p:txBody>
          <a:bodyPr wrap="square" rtlCol="0">
            <a:spAutoFit/>
          </a:bodyPr>
          <a:lstStyle/>
          <a:p>
            <a:r>
              <a:rPr lang="en-GB" altLang="en-US" dirty="0">
                <a:latin typeface="Twinkl" pitchFamily="2" charset="0"/>
              </a:rPr>
              <a:t>The skin is the largest organ of the body.</a:t>
            </a:r>
            <a:endParaRPr lang="en-GB" dirty="0">
              <a:latin typeface="Twinkl" pitchFamily="2" charset="0"/>
            </a:endParaRPr>
          </a:p>
        </p:txBody>
      </p:sp>
    </p:spTree>
    <p:extLst>
      <p:ext uri="{BB962C8B-B14F-4D97-AF65-F5344CB8AC3E}">
        <p14:creationId xmlns:p14="http://schemas.microsoft.com/office/powerpoint/2010/main" val="1191190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hidden"/>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nodePh="1">
                                  <p:stCondLst>
                                    <p:cond delay="0"/>
                                  </p:stCondLst>
                                  <p:endCondLst>
                                    <p:cond evt="begin" delay="0">
                                      <p:tn val="13"/>
                                    </p:cond>
                                  </p:endCondLst>
                                  <p:childTnLst>
                                    <p:set>
                                      <p:cBhvr>
                                        <p:cTn id="14" dur="1" fill="hold">
                                          <p:stCondLst>
                                            <p:cond delay="0"/>
                                          </p:stCondLst>
                                        </p:cTn>
                                        <p:tgtEl>
                                          <p:spTgt spid="30"/>
                                        </p:tgtEl>
                                        <p:attrNameLst>
                                          <p:attrName>style.visibility</p:attrName>
                                        </p:attrNameLst>
                                      </p:cBhvr>
                                      <p:to>
                                        <p:strVal val="hidden"/>
                                      </p:to>
                                    </p:set>
                                  </p:childTnLst>
                                </p:cTn>
                              </p:par>
                              <p:par>
                                <p:cTn id="15" presetID="10"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0" nodeType="clickEffect" nodePh="1">
                                  <p:stCondLst>
                                    <p:cond delay="0"/>
                                  </p:stCondLst>
                                  <p:endCondLst>
                                    <p:cond evt="begin" delay="0">
                                      <p:tn val="20"/>
                                    </p:cond>
                                  </p:endCondLst>
                                  <p:childTnLst>
                                    <p:set>
                                      <p:cBhvr>
                                        <p:cTn id="21" dur="1" fill="hold">
                                          <p:stCondLst>
                                            <p:cond delay="0"/>
                                          </p:stCondLst>
                                        </p:cTn>
                                        <p:tgtEl>
                                          <p:spTgt spid="31"/>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0" nodeType="clickEffect" nodePh="1">
                                  <p:stCondLst>
                                    <p:cond delay="0"/>
                                  </p:stCondLst>
                                  <p:endCondLst>
                                    <p:cond evt="begin" delay="0">
                                      <p:tn val="27"/>
                                    </p:cond>
                                  </p:endCondLst>
                                  <p:childTnLst>
                                    <p:set>
                                      <p:cBhvr>
                                        <p:cTn id="28" dur="1" fill="hold">
                                          <p:stCondLst>
                                            <p:cond delay="0"/>
                                          </p:stCondLst>
                                        </p:cTn>
                                        <p:tgtEl>
                                          <p:spTgt spid="32"/>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0" nodeType="clickEffect" nodePh="1">
                                  <p:stCondLst>
                                    <p:cond delay="0"/>
                                  </p:stCondLst>
                                  <p:endCondLst>
                                    <p:cond evt="begin" delay="0">
                                      <p:tn val="34"/>
                                    </p:cond>
                                  </p:endCondLst>
                                  <p:childTnLst>
                                    <p:set>
                                      <p:cBhvr>
                                        <p:cTn id="35" dur="1" fill="hold">
                                          <p:stCondLst>
                                            <p:cond delay="0"/>
                                          </p:stCondLst>
                                        </p:cTn>
                                        <p:tgtEl>
                                          <p:spTgt spid="33"/>
                                        </p:tgtEl>
                                        <p:attrNameLst>
                                          <p:attrName>style.visibility</p:attrName>
                                        </p:attrNameLst>
                                      </p:cBhvr>
                                      <p:to>
                                        <p:strVal val="hidden"/>
                                      </p:to>
                                    </p:set>
                                  </p:childTnLst>
                                </p:cTn>
                              </p:par>
                              <p:par>
                                <p:cTn id="36" presetID="10" presetClass="entr" presetSubtype="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26"/>
                                        </p:tgtEl>
                                        <p:attrNameLst>
                                          <p:attrName>ppt_y</p:attrName>
                                        </p:attrNameLst>
                                      </p:cBhvr>
                                      <p:tavLst>
                                        <p:tav tm="0">
                                          <p:val>
                                            <p:strVal val="#ppt_y"/>
                                          </p:val>
                                        </p:tav>
                                        <p:tav tm="100000">
                                          <p:val>
                                            <p:strVal val="#ppt_y"/>
                                          </p:val>
                                        </p:tav>
                                      </p:tavLst>
                                    </p:anim>
                                    <p:anim calcmode="lin" valueType="num">
                                      <p:cBhvr>
                                        <p:cTn id="45"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2" grpId="0" animBg="1"/>
      <p:bldP spid="23" grpId="0" animBg="1"/>
      <p:bldP spid="20" grpId="0" animBg="1"/>
      <p:bldP spid="33" grpId="0"/>
      <p:bldP spid="32" grpId="0"/>
      <p:bldP spid="31" grpId="0"/>
      <p:bldP spid="30" grpId="0"/>
      <p:bldP spid="10" grpId="0"/>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755649" y="2189078"/>
            <a:ext cx="7632700" cy="772107"/>
          </a:xfrm>
          <a:prstGeom prst="rect">
            <a:avLst/>
          </a:prstGeom>
          <a:solidFill>
            <a:srgbClr val="F9CAC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buFont typeface="Arial" panose="020B0604020202020204" pitchFamily="34" charset="0"/>
              <a:buNone/>
            </a:pPr>
            <a:r>
              <a:rPr lang="en-GB" altLang="en-US" dirty="0">
                <a:solidFill>
                  <a:schemeClr val="tx1"/>
                </a:solidFill>
                <a:latin typeface="Twinkl" pitchFamily="2" charset="0"/>
              </a:rPr>
              <a:t>It’s called a donation as in most countries it’s illegal to receive money </a:t>
            </a:r>
            <a:br>
              <a:rPr lang="en-GB" altLang="en-US" dirty="0">
                <a:solidFill>
                  <a:schemeClr val="tx1"/>
                </a:solidFill>
                <a:latin typeface="Twinkl" pitchFamily="2" charset="0"/>
              </a:rPr>
            </a:br>
            <a:r>
              <a:rPr lang="en-GB" altLang="en-US" dirty="0">
                <a:solidFill>
                  <a:schemeClr val="tx1"/>
                </a:solidFill>
                <a:latin typeface="Twinkl" pitchFamily="2" charset="0"/>
              </a:rPr>
              <a:t>for organs.</a:t>
            </a:r>
          </a:p>
        </p:txBody>
      </p:sp>
      <p:sp>
        <p:nvSpPr>
          <p:cNvPr id="3" name="Title 2"/>
          <p:cNvSpPr>
            <a:spLocks noGrp="1"/>
          </p:cNvSpPr>
          <p:nvPr>
            <p:ph type="title"/>
          </p:nvPr>
        </p:nvSpPr>
        <p:spPr>
          <a:xfrm>
            <a:off x="457198" y="773868"/>
            <a:ext cx="8220075" cy="716795"/>
          </a:xfrm>
        </p:spPr>
        <p:txBody>
          <a:bodyPr>
            <a:noAutofit/>
          </a:bodyPr>
          <a:lstStyle/>
          <a:p>
            <a:r>
              <a:rPr lang="en-GB" dirty="0"/>
              <a:t>What Is Organ Donation? </a:t>
            </a:r>
            <a:endParaRPr lang="en-GB" b="1" dirty="0"/>
          </a:p>
        </p:txBody>
      </p:sp>
      <p:sp>
        <p:nvSpPr>
          <p:cNvPr id="13" name="Content Placeholder 6"/>
          <p:cNvSpPr txBox="1">
            <a:spLocks/>
          </p:cNvSpPr>
          <p:nvPr/>
        </p:nvSpPr>
        <p:spPr>
          <a:xfrm>
            <a:off x="755651" y="1377943"/>
            <a:ext cx="7632700" cy="749975"/>
          </a:xfrm>
          <a:prstGeom prst="roundRect">
            <a:avLst>
              <a:gd name="adj" fmla="val 0"/>
            </a:avLst>
          </a:prstGeom>
          <a:noFill/>
          <a:ln w="25400">
            <a:noFill/>
          </a:ln>
        </p:spPr>
        <p:txBody>
          <a:bodyPr vert="horz" lIns="252000" tIns="252000" rIns="252000" bIns="25200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GB" b="1" dirty="0">
                <a:latin typeface="Twinkl" pitchFamily="2" charset="0"/>
              </a:rPr>
              <a:t>Organ donation is when a someone (alive or dead) gives an organ from their body to another person to improve or save their life.</a:t>
            </a:r>
          </a:p>
        </p:txBody>
      </p:sp>
      <p:sp>
        <p:nvSpPr>
          <p:cNvPr id="16" name="Rectangle 15">
            <a:extLst>
              <a:ext uri="{FF2B5EF4-FFF2-40B4-BE49-F238E27FC236}">
                <a16:creationId xmlns:a16="http://schemas.microsoft.com/office/drawing/2014/main" id="{6C1109F0-F701-4B7A-A598-5A04CE04B076}"/>
              </a:ext>
            </a:extLst>
          </p:cNvPr>
          <p:cNvSpPr/>
          <p:nvPr/>
        </p:nvSpPr>
        <p:spPr>
          <a:xfrm>
            <a:off x="6253018" y="4212724"/>
            <a:ext cx="2135331" cy="1880103"/>
          </a:xfrm>
          <a:prstGeom prst="rect">
            <a:avLst/>
          </a:prstGeom>
          <a:solidFill>
            <a:srgbClr val="E9506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nSpc>
                <a:spcPct val="100000"/>
              </a:lnSpc>
              <a:spcBef>
                <a:spcPct val="0"/>
              </a:spcBef>
              <a:buFontTx/>
              <a:buNone/>
            </a:pPr>
            <a:r>
              <a:rPr lang="en-GB" altLang="en-US" b="1" dirty="0">
                <a:solidFill>
                  <a:schemeClr val="tx1"/>
                </a:solidFill>
                <a:latin typeface="Twinkl" pitchFamily="2" charset="0"/>
              </a:rPr>
              <a:t>Did you know? </a:t>
            </a:r>
            <a:br>
              <a:rPr lang="en-GB" altLang="en-US" b="1" dirty="0">
                <a:solidFill>
                  <a:schemeClr val="tx1"/>
                </a:solidFill>
                <a:latin typeface="Twinkl" pitchFamily="2" charset="0"/>
              </a:rPr>
            </a:br>
            <a:endParaRPr lang="en-GB" altLang="en-US" b="1" dirty="0">
              <a:solidFill>
                <a:schemeClr val="tx1"/>
              </a:solidFill>
              <a:latin typeface="Twinkl" pitchFamily="2" charset="0"/>
            </a:endParaRPr>
          </a:p>
          <a:p>
            <a:pPr>
              <a:lnSpc>
                <a:spcPct val="100000"/>
              </a:lnSpc>
              <a:spcBef>
                <a:spcPct val="0"/>
              </a:spcBef>
              <a:buFontTx/>
              <a:buNone/>
            </a:pPr>
            <a:endParaRPr lang="en-GB" altLang="en-US" b="1" dirty="0">
              <a:solidFill>
                <a:schemeClr val="tx1"/>
              </a:solidFill>
              <a:latin typeface="Twinkl" pitchFamily="2" charset="0"/>
            </a:endParaRPr>
          </a:p>
          <a:p>
            <a:pPr>
              <a:lnSpc>
                <a:spcPct val="100000"/>
              </a:lnSpc>
              <a:spcBef>
                <a:spcPct val="0"/>
              </a:spcBef>
              <a:buFontTx/>
              <a:buNone/>
            </a:pPr>
            <a:endParaRPr lang="en-GB" altLang="en-US" b="1" dirty="0">
              <a:solidFill>
                <a:schemeClr val="tx1"/>
              </a:solidFill>
              <a:latin typeface="Twinkl" pitchFamily="2" charset="0"/>
            </a:endParaRPr>
          </a:p>
          <a:p>
            <a:pPr>
              <a:lnSpc>
                <a:spcPct val="100000"/>
              </a:lnSpc>
              <a:spcBef>
                <a:spcPct val="0"/>
              </a:spcBef>
              <a:buFontTx/>
              <a:buNone/>
            </a:pPr>
            <a:endParaRPr lang="en-GB" altLang="en-US" b="1" dirty="0">
              <a:solidFill>
                <a:schemeClr val="tx1"/>
              </a:solidFill>
              <a:latin typeface="Twinkl" pitchFamily="2" charset="0"/>
            </a:endParaRPr>
          </a:p>
          <a:p>
            <a:pPr>
              <a:lnSpc>
                <a:spcPct val="100000"/>
              </a:lnSpc>
              <a:spcBef>
                <a:spcPct val="0"/>
              </a:spcBef>
              <a:buFontTx/>
              <a:buNone/>
            </a:pPr>
            <a:endParaRPr lang="en-GB" altLang="en-US" dirty="0">
              <a:solidFill>
                <a:schemeClr val="tx1"/>
              </a:solidFill>
              <a:latin typeface="Twinkl" pitchFamily="2" charset="0"/>
            </a:endParaRPr>
          </a:p>
        </p:txBody>
      </p:sp>
      <p:sp>
        <p:nvSpPr>
          <p:cNvPr id="18" name="Content Placeholder 6">
            <a:extLst>
              <a:ext uri="{FF2B5EF4-FFF2-40B4-BE49-F238E27FC236}">
                <a16:creationId xmlns:a16="http://schemas.microsoft.com/office/drawing/2014/main" id="{AA6C1FA4-1CD5-49F6-9B75-B22AE5B8704E}"/>
              </a:ext>
            </a:extLst>
          </p:cNvPr>
          <p:cNvSpPr txBox="1">
            <a:spLocks/>
          </p:cNvSpPr>
          <p:nvPr/>
        </p:nvSpPr>
        <p:spPr>
          <a:xfrm>
            <a:off x="755650" y="3271545"/>
            <a:ext cx="2681817" cy="2821280"/>
          </a:xfrm>
          <a:prstGeom prst="roundRect">
            <a:avLst>
              <a:gd name="adj" fmla="val 0"/>
            </a:avLst>
          </a:prstGeom>
          <a:solidFill>
            <a:srgbClr val="F9CACB"/>
          </a:solidFill>
          <a:ln w="25400">
            <a:noFill/>
          </a:ln>
        </p:spPr>
        <p:txBody>
          <a:bodyPr vert="horz" lIns="252000" tIns="252000" rIns="252000" bIns="252000" rtlCol="0" anchor="t">
            <a:no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en-US" sz="1600" b="1" dirty="0">
                <a:solidFill>
                  <a:srgbClr val="242423"/>
                </a:solidFill>
                <a:latin typeface="Twinkl" pitchFamily="2" charset="0"/>
              </a:rPr>
              <a:t>There are three types of organ donation:</a:t>
            </a:r>
          </a:p>
          <a:p>
            <a:pPr marL="285750" indent="-285750">
              <a:buFont typeface="Arial" panose="020B0604020202020204" pitchFamily="34" charset="0"/>
              <a:buChar char="•"/>
            </a:pPr>
            <a:r>
              <a:rPr lang="en-GB" altLang="en-US" sz="1600" dirty="0">
                <a:latin typeface="Twinkl" pitchFamily="2" charset="0"/>
              </a:rPr>
              <a:t>Living donation</a:t>
            </a:r>
          </a:p>
          <a:p>
            <a:pPr marL="285750" indent="-285750">
              <a:buFont typeface="Arial" panose="020B0604020202020204" pitchFamily="34" charset="0"/>
              <a:buChar char="•"/>
            </a:pPr>
            <a:r>
              <a:rPr lang="en-GB" altLang="en-US" sz="1600" dirty="0">
                <a:latin typeface="Twinkl" pitchFamily="2" charset="0"/>
              </a:rPr>
              <a:t>Donation after brain death (DBD)</a:t>
            </a:r>
          </a:p>
          <a:p>
            <a:pPr marL="285750" indent="-285750">
              <a:buFont typeface="Arial" panose="020B0604020202020204" pitchFamily="34" charset="0"/>
              <a:buChar char="•"/>
            </a:pPr>
            <a:r>
              <a:rPr lang="en-GB" altLang="en-US" sz="1600" dirty="0">
                <a:latin typeface="Twinkl" pitchFamily="2" charset="0"/>
              </a:rPr>
              <a:t>Donation after circulatory death (DCD)</a:t>
            </a:r>
          </a:p>
        </p:txBody>
      </p:sp>
      <p:pic>
        <p:nvPicPr>
          <p:cNvPr id="21" name="Picture 20">
            <a:extLst>
              <a:ext uri="{FF2B5EF4-FFF2-40B4-BE49-F238E27FC236}">
                <a16:creationId xmlns:a16="http://schemas.microsoft.com/office/drawing/2014/main" id="{72EBB87A-6F50-4976-8CB3-2629265D20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89616" y="3317899"/>
            <a:ext cx="1783112" cy="2766233"/>
          </a:xfrm>
          <a:prstGeom prst="rect">
            <a:avLst/>
          </a:prstGeom>
        </p:spPr>
      </p:pic>
      <p:sp>
        <p:nvSpPr>
          <p:cNvPr id="24" name="TextBox 23">
            <a:extLst>
              <a:ext uri="{FF2B5EF4-FFF2-40B4-BE49-F238E27FC236}">
                <a16:creationId xmlns:a16="http://schemas.microsoft.com/office/drawing/2014/main" id="{E55EF8AB-63E0-4093-8FF5-93FB33E4D71E}"/>
              </a:ext>
            </a:extLst>
          </p:cNvPr>
          <p:cNvSpPr txBox="1"/>
          <p:nvPr/>
        </p:nvSpPr>
        <p:spPr>
          <a:xfrm>
            <a:off x="6271872" y="4555019"/>
            <a:ext cx="2116477" cy="1477328"/>
          </a:xfrm>
          <a:prstGeom prst="rect">
            <a:avLst/>
          </a:prstGeom>
          <a:noFill/>
        </p:spPr>
        <p:txBody>
          <a:bodyPr wrap="square" rtlCol="0">
            <a:spAutoFit/>
          </a:bodyPr>
          <a:lstStyle/>
          <a:p>
            <a:r>
              <a:rPr lang="en-GB" altLang="en-US" dirty="0">
                <a:latin typeface="Twinkl" pitchFamily="2" charset="0"/>
              </a:rPr>
              <a:t>More than 50 000 </a:t>
            </a:r>
            <a:br>
              <a:rPr lang="en-GB" altLang="en-US" dirty="0">
                <a:latin typeface="Twinkl" pitchFamily="2" charset="0"/>
              </a:rPr>
            </a:br>
            <a:r>
              <a:rPr lang="en-GB" altLang="en-US" dirty="0">
                <a:latin typeface="Twinkl" pitchFamily="2" charset="0"/>
              </a:rPr>
              <a:t>people are alive </a:t>
            </a:r>
            <a:br>
              <a:rPr lang="en-GB" altLang="en-US" dirty="0">
                <a:latin typeface="Twinkl" pitchFamily="2" charset="0"/>
              </a:rPr>
            </a:br>
            <a:r>
              <a:rPr lang="en-GB" altLang="en-US" dirty="0">
                <a:latin typeface="Twinkl" pitchFamily="2" charset="0"/>
              </a:rPr>
              <a:t>in the UK today </a:t>
            </a:r>
            <a:br>
              <a:rPr lang="en-GB" altLang="en-US" dirty="0">
                <a:latin typeface="Twinkl" pitchFamily="2" charset="0"/>
              </a:rPr>
            </a:br>
            <a:r>
              <a:rPr lang="en-GB" altLang="en-US" dirty="0">
                <a:latin typeface="Twinkl" pitchFamily="2" charset="0"/>
              </a:rPr>
              <a:t>because of organ </a:t>
            </a:r>
            <a:br>
              <a:rPr lang="en-GB" altLang="en-US" dirty="0">
                <a:latin typeface="Twinkl" pitchFamily="2" charset="0"/>
              </a:rPr>
            </a:br>
            <a:r>
              <a:rPr lang="en-GB" altLang="en-US" dirty="0">
                <a:latin typeface="Twinkl" pitchFamily="2" charset="0"/>
              </a:rPr>
              <a:t>donation.</a:t>
            </a:r>
            <a:endParaRPr lang="en-GB" dirty="0">
              <a:latin typeface="Twinkl" pitchFamily="2" charset="0"/>
            </a:endParaRPr>
          </a:p>
        </p:txBody>
      </p:sp>
    </p:spTree>
    <p:extLst>
      <p:ext uri="{BB962C8B-B14F-4D97-AF65-F5344CB8AC3E}">
        <p14:creationId xmlns:p14="http://schemas.microsoft.com/office/powerpoint/2010/main" val="1177014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4"/>
                                        </p:tgtEl>
                                        <p:attrNameLst>
                                          <p:attrName>ppt_y</p:attrName>
                                        </p:attrNameLst>
                                      </p:cBhvr>
                                      <p:tavLst>
                                        <p:tav tm="0">
                                          <p:val>
                                            <p:strVal val="#ppt_y"/>
                                          </p:val>
                                        </p:tav>
                                        <p:tav tm="100000">
                                          <p:val>
                                            <p:strVal val="#ppt_y"/>
                                          </p:val>
                                        </p:tav>
                                      </p:tavLst>
                                    </p:anim>
                                    <p:anim calcmode="lin" valueType="num">
                                      <p:cBhvr>
                                        <p:cTn id="9"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8" y="773868"/>
            <a:ext cx="8220075" cy="716795"/>
          </a:xfrm>
        </p:spPr>
        <p:txBody>
          <a:bodyPr>
            <a:noAutofit/>
          </a:bodyPr>
          <a:lstStyle/>
          <a:p>
            <a:r>
              <a:rPr lang="en-GB" dirty="0"/>
              <a:t>Living Donation</a:t>
            </a:r>
            <a:endParaRPr lang="en-GB" b="1" dirty="0"/>
          </a:p>
        </p:txBody>
      </p:sp>
      <p:sp>
        <p:nvSpPr>
          <p:cNvPr id="13" name="Content Placeholder 6"/>
          <p:cNvSpPr txBox="1">
            <a:spLocks/>
          </p:cNvSpPr>
          <p:nvPr/>
        </p:nvSpPr>
        <p:spPr>
          <a:xfrm>
            <a:off x="755651" y="1534960"/>
            <a:ext cx="7632700" cy="749975"/>
          </a:xfrm>
          <a:prstGeom prst="roundRect">
            <a:avLst>
              <a:gd name="adj" fmla="val 0"/>
            </a:avLst>
          </a:prstGeom>
          <a:noFill/>
          <a:ln w="25400">
            <a:noFill/>
          </a:ln>
        </p:spPr>
        <p:txBody>
          <a:bodyPr vert="horz" lIns="252000" tIns="252000" rIns="252000" bIns="25200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GB" b="1" dirty="0">
                <a:latin typeface="Twinkl" pitchFamily="2" charset="0"/>
              </a:rPr>
              <a:t>Although your vital organs are needed to keep you alive, you can survive without all of them. Due to this, you can actually choose to donate some of your organs while you are alive.</a:t>
            </a:r>
          </a:p>
        </p:txBody>
      </p:sp>
      <p:sp>
        <p:nvSpPr>
          <p:cNvPr id="16" name="Rectangle 15">
            <a:extLst>
              <a:ext uri="{FF2B5EF4-FFF2-40B4-BE49-F238E27FC236}">
                <a16:creationId xmlns:a16="http://schemas.microsoft.com/office/drawing/2014/main" id="{6C1109F0-F701-4B7A-A598-5A04CE04B076}"/>
              </a:ext>
            </a:extLst>
          </p:cNvPr>
          <p:cNvSpPr/>
          <p:nvPr/>
        </p:nvSpPr>
        <p:spPr>
          <a:xfrm>
            <a:off x="755651" y="5480057"/>
            <a:ext cx="7632700" cy="772107"/>
          </a:xfrm>
          <a:prstGeom prst="rect">
            <a:avLst/>
          </a:prstGeom>
          <a:solidFill>
            <a:srgbClr val="E9506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nSpc>
                <a:spcPct val="100000"/>
              </a:lnSpc>
              <a:spcBef>
                <a:spcPct val="0"/>
              </a:spcBef>
              <a:buFontTx/>
              <a:buNone/>
            </a:pPr>
            <a:r>
              <a:rPr lang="en-GB" altLang="en-US" b="1" dirty="0">
                <a:solidFill>
                  <a:schemeClr val="tx1"/>
                </a:solidFill>
                <a:latin typeface="Twinkl" pitchFamily="2" charset="0"/>
              </a:rPr>
              <a:t>Did you know? </a:t>
            </a:r>
          </a:p>
          <a:p>
            <a:pPr>
              <a:lnSpc>
                <a:spcPct val="100000"/>
              </a:lnSpc>
              <a:spcBef>
                <a:spcPct val="0"/>
              </a:spcBef>
              <a:buFontTx/>
              <a:buNone/>
            </a:pPr>
            <a:endParaRPr lang="en-GB" altLang="en-US" dirty="0">
              <a:solidFill>
                <a:schemeClr val="tx1"/>
              </a:solidFill>
              <a:latin typeface="Twinkl" pitchFamily="2" charset="0"/>
            </a:endParaRPr>
          </a:p>
        </p:txBody>
      </p:sp>
      <p:sp>
        <p:nvSpPr>
          <p:cNvPr id="18" name="Content Placeholder 6">
            <a:extLst>
              <a:ext uri="{FF2B5EF4-FFF2-40B4-BE49-F238E27FC236}">
                <a16:creationId xmlns:a16="http://schemas.microsoft.com/office/drawing/2014/main" id="{AA6C1FA4-1CD5-49F6-9B75-B22AE5B8704E}"/>
              </a:ext>
            </a:extLst>
          </p:cNvPr>
          <p:cNvSpPr txBox="1">
            <a:spLocks/>
          </p:cNvSpPr>
          <p:nvPr/>
        </p:nvSpPr>
        <p:spPr>
          <a:xfrm>
            <a:off x="755651" y="2453828"/>
            <a:ext cx="5449040" cy="1374261"/>
          </a:xfrm>
          <a:prstGeom prst="roundRect">
            <a:avLst>
              <a:gd name="adj" fmla="val 0"/>
            </a:avLst>
          </a:prstGeom>
          <a:solidFill>
            <a:srgbClr val="F9CACB"/>
          </a:solidFill>
          <a:ln w="25400">
            <a:noFill/>
          </a:ln>
        </p:spPr>
        <p:txBody>
          <a:bodyPr vert="horz" lIns="252000" tIns="252000" rIns="252000" bIns="252000" rtlCol="0" anchor="ctr" anchorCtr="0">
            <a:no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en-US" dirty="0">
                <a:solidFill>
                  <a:srgbClr val="242423"/>
                </a:solidFill>
                <a:latin typeface="Twinkl" pitchFamily="2" charset="0"/>
              </a:rPr>
              <a:t>You have two kidneys but can survive using only one. Some people donate a kidney while they are alive.</a:t>
            </a:r>
          </a:p>
        </p:txBody>
      </p:sp>
      <p:grpSp>
        <p:nvGrpSpPr>
          <p:cNvPr id="7" name="Group 6">
            <a:extLst>
              <a:ext uri="{FF2B5EF4-FFF2-40B4-BE49-F238E27FC236}">
                <a16:creationId xmlns:a16="http://schemas.microsoft.com/office/drawing/2014/main" id="{7EC74131-6748-4908-93BE-C42058A21C89}"/>
              </a:ext>
            </a:extLst>
          </p:cNvPr>
          <p:cNvGrpSpPr/>
          <p:nvPr/>
        </p:nvGrpSpPr>
        <p:grpSpPr>
          <a:xfrm>
            <a:off x="6425687" y="2446980"/>
            <a:ext cx="1962662" cy="1319767"/>
            <a:chOff x="5669554" y="2397296"/>
            <a:chExt cx="2718795" cy="1790573"/>
          </a:xfrm>
        </p:grpSpPr>
        <p:pic>
          <p:nvPicPr>
            <p:cNvPr id="4" name="Picture 3">
              <a:extLst>
                <a:ext uri="{FF2B5EF4-FFF2-40B4-BE49-F238E27FC236}">
                  <a16:creationId xmlns:a16="http://schemas.microsoft.com/office/drawing/2014/main" id="{56E32173-3700-410F-AE7A-4236E02F2B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9554" y="2397296"/>
              <a:ext cx="1310249" cy="1790573"/>
            </a:xfrm>
            <a:prstGeom prst="rect">
              <a:avLst/>
            </a:prstGeom>
          </p:spPr>
        </p:pic>
        <p:pic>
          <p:nvPicPr>
            <p:cNvPr id="10" name="Picture 9">
              <a:extLst>
                <a:ext uri="{FF2B5EF4-FFF2-40B4-BE49-F238E27FC236}">
                  <a16:creationId xmlns:a16="http://schemas.microsoft.com/office/drawing/2014/main" id="{F18B190D-1CF7-47DC-A9E6-0A16AB48B4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078100" y="2397296"/>
              <a:ext cx="1310249" cy="1790573"/>
            </a:xfrm>
            <a:prstGeom prst="rect">
              <a:avLst/>
            </a:prstGeom>
          </p:spPr>
        </p:pic>
      </p:grpSp>
      <p:sp>
        <p:nvSpPr>
          <p:cNvPr id="14" name="Content Placeholder 6">
            <a:extLst>
              <a:ext uri="{FF2B5EF4-FFF2-40B4-BE49-F238E27FC236}">
                <a16:creationId xmlns:a16="http://schemas.microsoft.com/office/drawing/2014/main" id="{A945BFCE-B4D2-42EE-B8D0-F52F22A93CCF}"/>
              </a:ext>
            </a:extLst>
          </p:cNvPr>
          <p:cNvSpPr txBox="1">
            <a:spLocks/>
          </p:cNvSpPr>
          <p:nvPr/>
        </p:nvSpPr>
        <p:spPr>
          <a:xfrm>
            <a:off x="755651" y="3966943"/>
            <a:ext cx="5449040" cy="1374261"/>
          </a:xfrm>
          <a:prstGeom prst="roundRect">
            <a:avLst>
              <a:gd name="adj" fmla="val 0"/>
            </a:avLst>
          </a:prstGeom>
          <a:solidFill>
            <a:srgbClr val="F9CACB"/>
          </a:solidFill>
          <a:ln w="25400">
            <a:noFill/>
          </a:ln>
        </p:spPr>
        <p:txBody>
          <a:bodyPr vert="horz" lIns="252000" tIns="252000" rIns="252000" bIns="252000" rtlCol="0" anchor="ctr" anchorCtr="0">
            <a:no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en-US" dirty="0">
                <a:solidFill>
                  <a:srgbClr val="242423"/>
                </a:solidFill>
                <a:latin typeface="Twinkl" pitchFamily="2" charset="0"/>
              </a:rPr>
              <a:t>You only have one liver but you can donate part of it while you are alive as you might not need all of it.</a:t>
            </a:r>
          </a:p>
        </p:txBody>
      </p:sp>
      <p:pic>
        <p:nvPicPr>
          <p:cNvPr id="17" name="Picture 16">
            <a:extLst>
              <a:ext uri="{FF2B5EF4-FFF2-40B4-BE49-F238E27FC236}">
                <a16:creationId xmlns:a16="http://schemas.microsoft.com/office/drawing/2014/main" id="{6D6C28A6-EBEC-4D7E-9380-804107F9B9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3231" y="4017850"/>
            <a:ext cx="1787335" cy="1209932"/>
          </a:xfrm>
          <a:prstGeom prst="rect">
            <a:avLst/>
          </a:prstGeom>
        </p:spPr>
      </p:pic>
      <p:sp>
        <p:nvSpPr>
          <p:cNvPr id="19" name="TextBox 18">
            <a:extLst>
              <a:ext uri="{FF2B5EF4-FFF2-40B4-BE49-F238E27FC236}">
                <a16:creationId xmlns:a16="http://schemas.microsoft.com/office/drawing/2014/main" id="{370A679B-5AD8-4B47-852B-5DE745483018}"/>
              </a:ext>
            </a:extLst>
          </p:cNvPr>
          <p:cNvSpPr txBox="1"/>
          <p:nvPr/>
        </p:nvSpPr>
        <p:spPr>
          <a:xfrm>
            <a:off x="785783" y="5542945"/>
            <a:ext cx="7481524" cy="646331"/>
          </a:xfrm>
          <a:prstGeom prst="rect">
            <a:avLst/>
          </a:prstGeom>
          <a:noFill/>
        </p:spPr>
        <p:txBody>
          <a:bodyPr wrap="square" rtlCol="0">
            <a:spAutoFit/>
          </a:bodyPr>
          <a:lstStyle/>
          <a:p>
            <a:pPr>
              <a:tabLst>
                <a:tab pos="1614488" algn="l"/>
              </a:tabLst>
            </a:pPr>
            <a:r>
              <a:rPr lang="en-GB" altLang="en-US" dirty="0">
                <a:latin typeface="Twinkl" pitchFamily="2" charset="0"/>
              </a:rPr>
              <a:t>	People waiting for a kidney transplant wait an average of two and a half years for an after-death donation.</a:t>
            </a:r>
            <a:endParaRPr lang="en-GB" dirty="0">
              <a:latin typeface="Twinkl" pitchFamily="2" charset="0"/>
            </a:endParaRPr>
          </a:p>
        </p:txBody>
      </p:sp>
    </p:spTree>
    <p:extLst>
      <p:ext uri="{BB962C8B-B14F-4D97-AF65-F5344CB8AC3E}">
        <p14:creationId xmlns:p14="http://schemas.microsoft.com/office/powerpoint/2010/main" val="2252417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gtEl>
                                        <p:attrNameLst>
                                          <p:attrName>ppt_y</p:attrName>
                                        </p:attrNameLst>
                                      </p:cBhvr>
                                      <p:tavLst>
                                        <p:tav tm="0">
                                          <p:val>
                                            <p:strVal val="#ppt_y"/>
                                          </p:val>
                                        </p:tav>
                                        <p:tav tm="100000">
                                          <p:val>
                                            <p:strVal val="#ppt_y"/>
                                          </p:val>
                                        </p:tav>
                                      </p:tavLst>
                                    </p:anim>
                                    <p:anim calcmode="lin" valueType="num">
                                      <p:cBhvr>
                                        <p:cTn id="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8" y="773868"/>
            <a:ext cx="8220075" cy="716795"/>
          </a:xfrm>
        </p:spPr>
        <p:txBody>
          <a:bodyPr>
            <a:noAutofit/>
          </a:bodyPr>
          <a:lstStyle/>
          <a:p>
            <a:r>
              <a:rPr lang="en-GB" dirty="0"/>
              <a:t>What Is a Transplant? </a:t>
            </a:r>
            <a:endParaRPr lang="en-GB" b="1" dirty="0"/>
          </a:p>
        </p:txBody>
      </p:sp>
      <p:sp>
        <p:nvSpPr>
          <p:cNvPr id="13" name="Content Placeholder 6"/>
          <p:cNvSpPr txBox="1">
            <a:spLocks/>
          </p:cNvSpPr>
          <p:nvPr/>
        </p:nvSpPr>
        <p:spPr>
          <a:xfrm>
            <a:off x="755651" y="1507250"/>
            <a:ext cx="7632700" cy="749975"/>
          </a:xfrm>
          <a:prstGeom prst="roundRect">
            <a:avLst>
              <a:gd name="adj" fmla="val 0"/>
            </a:avLst>
          </a:prstGeom>
          <a:noFill/>
          <a:ln w="25400">
            <a:noFill/>
          </a:ln>
        </p:spPr>
        <p:txBody>
          <a:bodyPr vert="horz" lIns="252000" tIns="252000" rIns="252000" bIns="25200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GB" b="1" dirty="0">
                <a:latin typeface="Twinkl" pitchFamily="2" charset="0"/>
              </a:rPr>
              <a:t>A transplant is basically taking something out of one place and putting it in another home. A bit like when we transplant flowers or bushes from one garden or plant pot to another.</a:t>
            </a:r>
          </a:p>
        </p:txBody>
      </p:sp>
      <p:sp>
        <p:nvSpPr>
          <p:cNvPr id="16" name="Rectangle 15">
            <a:extLst>
              <a:ext uri="{FF2B5EF4-FFF2-40B4-BE49-F238E27FC236}">
                <a16:creationId xmlns:a16="http://schemas.microsoft.com/office/drawing/2014/main" id="{6C1109F0-F701-4B7A-A598-5A04CE04B076}"/>
              </a:ext>
            </a:extLst>
          </p:cNvPr>
          <p:cNvSpPr/>
          <p:nvPr/>
        </p:nvSpPr>
        <p:spPr>
          <a:xfrm>
            <a:off x="755650" y="5175303"/>
            <a:ext cx="7632700" cy="1049106"/>
          </a:xfrm>
          <a:prstGeom prst="rect">
            <a:avLst/>
          </a:prstGeom>
          <a:solidFill>
            <a:srgbClr val="E9506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nSpc>
                <a:spcPct val="100000"/>
              </a:lnSpc>
              <a:spcBef>
                <a:spcPct val="0"/>
              </a:spcBef>
              <a:buFontTx/>
              <a:buNone/>
            </a:pPr>
            <a:r>
              <a:rPr lang="en-GB" altLang="en-US" b="1" dirty="0">
                <a:solidFill>
                  <a:schemeClr val="tx1"/>
                </a:solidFill>
                <a:latin typeface="Twinkl" pitchFamily="2" charset="0"/>
              </a:rPr>
              <a:t>Did you know? </a:t>
            </a:r>
          </a:p>
          <a:p>
            <a:pPr>
              <a:lnSpc>
                <a:spcPct val="100000"/>
              </a:lnSpc>
              <a:spcBef>
                <a:spcPct val="0"/>
              </a:spcBef>
              <a:buFontTx/>
              <a:buNone/>
            </a:pPr>
            <a:endParaRPr lang="en-GB" altLang="en-US" b="1" dirty="0">
              <a:solidFill>
                <a:schemeClr val="tx1"/>
              </a:solidFill>
              <a:latin typeface="Twinkl" pitchFamily="2" charset="0"/>
            </a:endParaRPr>
          </a:p>
          <a:p>
            <a:pPr>
              <a:lnSpc>
                <a:spcPct val="100000"/>
              </a:lnSpc>
              <a:spcBef>
                <a:spcPct val="0"/>
              </a:spcBef>
              <a:buFontTx/>
              <a:buNone/>
            </a:pPr>
            <a:endParaRPr lang="en-GB" altLang="en-US" dirty="0">
              <a:solidFill>
                <a:schemeClr val="tx1"/>
              </a:solidFill>
              <a:latin typeface="Twinkl" pitchFamily="2" charset="0"/>
            </a:endParaRPr>
          </a:p>
        </p:txBody>
      </p:sp>
      <p:sp>
        <p:nvSpPr>
          <p:cNvPr id="18" name="Content Placeholder 6">
            <a:extLst>
              <a:ext uri="{FF2B5EF4-FFF2-40B4-BE49-F238E27FC236}">
                <a16:creationId xmlns:a16="http://schemas.microsoft.com/office/drawing/2014/main" id="{AA6C1FA4-1CD5-49F6-9B75-B22AE5B8704E}"/>
              </a:ext>
            </a:extLst>
          </p:cNvPr>
          <p:cNvSpPr txBox="1">
            <a:spLocks/>
          </p:cNvSpPr>
          <p:nvPr/>
        </p:nvSpPr>
        <p:spPr>
          <a:xfrm>
            <a:off x="755651" y="2453828"/>
            <a:ext cx="3742458" cy="2607699"/>
          </a:xfrm>
          <a:prstGeom prst="roundRect">
            <a:avLst>
              <a:gd name="adj" fmla="val 0"/>
            </a:avLst>
          </a:prstGeom>
          <a:solidFill>
            <a:srgbClr val="F9CACB"/>
          </a:solidFill>
          <a:ln w="25400">
            <a:noFill/>
          </a:ln>
        </p:spPr>
        <p:txBody>
          <a:bodyPr vert="horz" lIns="252000" tIns="252000" rIns="252000" bIns="252000" rtlCol="0" anchor="ctr" anchorCtr="0">
            <a:no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en-US" dirty="0">
                <a:solidFill>
                  <a:srgbClr val="242423"/>
                </a:solidFill>
                <a:latin typeface="Twinkl" pitchFamily="2" charset="0"/>
              </a:rPr>
              <a:t>A transplant can happen with human organs too. There is an operation done to take an organ out of one body and attach it in its new home – another person’s body. The person receiving the organ is known as the recipient</a:t>
            </a:r>
            <a:r>
              <a:rPr lang="en-GB" altLang="en-US" b="1" dirty="0">
                <a:solidFill>
                  <a:srgbClr val="242423"/>
                </a:solidFill>
                <a:latin typeface="Twinkl" pitchFamily="2" charset="0"/>
              </a:rPr>
              <a:t>.</a:t>
            </a:r>
          </a:p>
        </p:txBody>
      </p:sp>
      <p:pic>
        <p:nvPicPr>
          <p:cNvPr id="15" name="Picture 14">
            <a:extLst>
              <a:ext uri="{FF2B5EF4-FFF2-40B4-BE49-F238E27FC236}">
                <a16:creationId xmlns:a16="http://schemas.microsoft.com/office/drawing/2014/main" id="{A66D79E0-1A38-458F-8DAA-3CCC448C8A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87640" y="2453828"/>
            <a:ext cx="3368153" cy="2607698"/>
          </a:xfrm>
          <a:prstGeom prst="rect">
            <a:avLst/>
          </a:prstGeom>
        </p:spPr>
      </p:pic>
      <p:sp>
        <p:nvSpPr>
          <p:cNvPr id="19" name="TextBox 18">
            <a:extLst>
              <a:ext uri="{FF2B5EF4-FFF2-40B4-BE49-F238E27FC236}">
                <a16:creationId xmlns:a16="http://schemas.microsoft.com/office/drawing/2014/main" id="{B8D66B00-EB2B-4F90-8300-CADC082BAFEB}"/>
              </a:ext>
            </a:extLst>
          </p:cNvPr>
          <p:cNvSpPr txBox="1"/>
          <p:nvPr/>
        </p:nvSpPr>
        <p:spPr>
          <a:xfrm>
            <a:off x="767075" y="5247919"/>
            <a:ext cx="7481524" cy="923330"/>
          </a:xfrm>
          <a:prstGeom prst="rect">
            <a:avLst/>
          </a:prstGeom>
          <a:noFill/>
        </p:spPr>
        <p:txBody>
          <a:bodyPr wrap="square" rtlCol="0">
            <a:spAutoFit/>
          </a:bodyPr>
          <a:lstStyle/>
          <a:p>
            <a:pPr>
              <a:tabLst>
                <a:tab pos="1614488" algn="l"/>
              </a:tabLst>
            </a:pPr>
            <a:r>
              <a:rPr lang="en-GB" altLang="en-US" dirty="0">
                <a:latin typeface="Twinkl" pitchFamily="2" charset="0"/>
              </a:rPr>
              <a:t>	 The first organ to be transplanted successfully was a kidney in 1954 and the world’s first human heart transplant was done by Doctor Christiaan Barnard in 1967 in Cape Town, South Africa.</a:t>
            </a:r>
            <a:endParaRPr lang="en-GB" dirty="0">
              <a:latin typeface="Twinkl" pitchFamily="2" charset="0"/>
            </a:endParaRPr>
          </a:p>
        </p:txBody>
      </p:sp>
    </p:spTree>
    <p:extLst>
      <p:ext uri="{BB962C8B-B14F-4D97-AF65-F5344CB8AC3E}">
        <p14:creationId xmlns:p14="http://schemas.microsoft.com/office/powerpoint/2010/main" val="2388878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gtEl>
                                        <p:attrNameLst>
                                          <p:attrName>ppt_y</p:attrName>
                                        </p:attrNameLst>
                                      </p:cBhvr>
                                      <p:tavLst>
                                        <p:tav tm="0">
                                          <p:val>
                                            <p:strVal val="#ppt_y"/>
                                          </p:val>
                                        </p:tav>
                                        <p:tav tm="100000">
                                          <p:val>
                                            <p:strVal val="#ppt_y"/>
                                          </p:val>
                                        </p:tav>
                                      </p:tavLst>
                                    </p:anim>
                                    <p:anim calcmode="lin" valueType="num">
                                      <p:cBhvr>
                                        <p:cTn id="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8" y="773868"/>
            <a:ext cx="8220075" cy="716795"/>
          </a:xfrm>
        </p:spPr>
        <p:txBody>
          <a:bodyPr>
            <a:noAutofit/>
          </a:bodyPr>
          <a:lstStyle/>
          <a:p>
            <a:r>
              <a:rPr lang="en-GB" dirty="0"/>
              <a:t>Getting the Right Organs</a:t>
            </a:r>
            <a:endParaRPr lang="en-GB" b="1" dirty="0"/>
          </a:p>
        </p:txBody>
      </p:sp>
      <p:sp>
        <p:nvSpPr>
          <p:cNvPr id="13" name="Content Placeholder 6"/>
          <p:cNvSpPr txBox="1">
            <a:spLocks/>
          </p:cNvSpPr>
          <p:nvPr/>
        </p:nvSpPr>
        <p:spPr>
          <a:xfrm>
            <a:off x="755651" y="1507250"/>
            <a:ext cx="7632700" cy="749975"/>
          </a:xfrm>
          <a:prstGeom prst="roundRect">
            <a:avLst>
              <a:gd name="adj" fmla="val 0"/>
            </a:avLst>
          </a:prstGeom>
          <a:noFill/>
          <a:ln w="25400">
            <a:noFill/>
          </a:ln>
        </p:spPr>
        <p:txBody>
          <a:bodyPr vert="horz" lIns="252000" tIns="252000" rIns="252000" bIns="25200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GB" b="1" dirty="0">
                <a:latin typeface="Twinkl" pitchFamily="2" charset="0"/>
              </a:rPr>
              <a:t>Unfortunately, not all possible organ donations can be transplanted or even considered. </a:t>
            </a:r>
          </a:p>
        </p:txBody>
      </p:sp>
      <p:sp>
        <p:nvSpPr>
          <p:cNvPr id="16" name="Rectangle 15">
            <a:extLst>
              <a:ext uri="{FF2B5EF4-FFF2-40B4-BE49-F238E27FC236}">
                <a16:creationId xmlns:a16="http://schemas.microsoft.com/office/drawing/2014/main" id="{6C1109F0-F701-4B7A-A598-5A04CE04B076}"/>
              </a:ext>
            </a:extLst>
          </p:cNvPr>
          <p:cNvSpPr/>
          <p:nvPr/>
        </p:nvSpPr>
        <p:spPr>
          <a:xfrm>
            <a:off x="755650" y="5313801"/>
            <a:ext cx="7632700" cy="772107"/>
          </a:xfrm>
          <a:prstGeom prst="rect">
            <a:avLst/>
          </a:prstGeom>
          <a:solidFill>
            <a:srgbClr val="E9506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nSpc>
                <a:spcPct val="100000"/>
              </a:lnSpc>
              <a:spcBef>
                <a:spcPct val="0"/>
              </a:spcBef>
              <a:buFontTx/>
              <a:buNone/>
            </a:pPr>
            <a:r>
              <a:rPr lang="en-GB" altLang="en-US" b="1" dirty="0">
                <a:solidFill>
                  <a:schemeClr val="tx1"/>
                </a:solidFill>
                <a:latin typeface="Twinkl" pitchFamily="2" charset="0"/>
              </a:rPr>
              <a:t>Did you know? </a:t>
            </a:r>
          </a:p>
          <a:p>
            <a:pPr>
              <a:lnSpc>
                <a:spcPct val="100000"/>
              </a:lnSpc>
              <a:spcBef>
                <a:spcPct val="0"/>
              </a:spcBef>
              <a:buFontTx/>
              <a:buNone/>
            </a:pPr>
            <a:endParaRPr lang="en-GB" altLang="en-US" dirty="0">
              <a:solidFill>
                <a:schemeClr val="tx1"/>
              </a:solidFill>
              <a:latin typeface="Twinkl" pitchFamily="2" charset="0"/>
            </a:endParaRPr>
          </a:p>
        </p:txBody>
      </p:sp>
      <p:sp>
        <p:nvSpPr>
          <p:cNvPr id="7" name="Rectangle 6">
            <a:extLst>
              <a:ext uri="{FF2B5EF4-FFF2-40B4-BE49-F238E27FC236}">
                <a16:creationId xmlns:a16="http://schemas.microsoft.com/office/drawing/2014/main" id="{2CDCA8D7-5239-44C4-93D5-C12F611827EE}"/>
              </a:ext>
            </a:extLst>
          </p:cNvPr>
          <p:cNvSpPr/>
          <p:nvPr/>
        </p:nvSpPr>
        <p:spPr>
          <a:xfrm>
            <a:off x="755650" y="2403551"/>
            <a:ext cx="5478895" cy="741330"/>
          </a:xfrm>
          <a:prstGeom prst="rect">
            <a:avLst/>
          </a:prstGeom>
          <a:solidFill>
            <a:srgbClr val="F9CAC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buFont typeface="Arial" panose="020B0604020202020204" pitchFamily="34" charset="0"/>
              <a:buNone/>
            </a:pPr>
            <a:r>
              <a:rPr lang="en-GB" altLang="en-US" sz="1700" dirty="0">
                <a:solidFill>
                  <a:srgbClr val="242423"/>
                </a:solidFill>
                <a:latin typeface="Twinkl" pitchFamily="2" charset="0"/>
                <a:ea typeface="Sassoon Infant Rg" panose="02000503030000020003" pitchFamily="50" charset="0"/>
              </a:rPr>
              <a:t>People who have died away from a hospital can’t usually donate their organs</a:t>
            </a:r>
            <a:r>
              <a:rPr lang="en-GB" altLang="en-US" sz="1700" dirty="0">
                <a:solidFill>
                  <a:schemeClr val="tx1"/>
                </a:solidFill>
                <a:latin typeface="Twinkl" pitchFamily="2" charset="0"/>
              </a:rPr>
              <a:t>.</a:t>
            </a:r>
          </a:p>
        </p:txBody>
      </p:sp>
      <p:sp>
        <p:nvSpPr>
          <p:cNvPr id="8" name="Rectangle 7">
            <a:extLst>
              <a:ext uri="{FF2B5EF4-FFF2-40B4-BE49-F238E27FC236}">
                <a16:creationId xmlns:a16="http://schemas.microsoft.com/office/drawing/2014/main" id="{6D86A8F1-E9A9-420C-BE41-E38D241225D8}"/>
              </a:ext>
            </a:extLst>
          </p:cNvPr>
          <p:cNvSpPr/>
          <p:nvPr/>
        </p:nvSpPr>
        <p:spPr>
          <a:xfrm>
            <a:off x="755650" y="3286431"/>
            <a:ext cx="5478895" cy="741330"/>
          </a:xfrm>
          <a:prstGeom prst="rect">
            <a:avLst/>
          </a:prstGeom>
          <a:solidFill>
            <a:srgbClr val="F9CAC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nSpc>
                <a:spcPct val="100000"/>
              </a:lnSpc>
              <a:spcBef>
                <a:spcPct val="0"/>
              </a:spcBef>
              <a:buFontTx/>
              <a:buNone/>
            </a:pPr>
            <a:r>
              <a:rPr lang="en-GB" altLang="en-US" sz="1700" dirty="0">
                <a:solidFill>
                  <a:srgbClr val="242423"/>
                </a:solidFill>
                <a:latin typeface="Twinkl" pitchFamily="2" charset="0"/>
                <a:ea typeface="Sassoon Infant Rg" panose="02000503030000020003" pitchFamily="50" charset="0"/>
              </a:rPr>
              <a:t>Potential organs have to be tested for infection and disease as they may not be safe to transplant. </a:t>
            </a:r>
          </a:p>
        </p:txBody>
      </p:sp>
      <p:sp>
        <p:nvSpPr>
          <p:cNvPr id="9" name="Rectangle 8">
            <a:extLst>
              <a:ext uri="{FF2B5EF4-FFF2-40B4-BE49-F238E27FC236}">
                <a16:creationId xmlns:a16="http://schemas.microsoft.com/office/drawing/2014/main" id="{55E47B2A-0E95-40F9-85EC-846421EBA39B}"/>
              </a:ext>
            </a:extLst>
          </p:cNvPr>
          <p:cNvSpPr/>
          <p:nvPr/>
        </p:nvSpPr>
        <p:spPr>
          <a:xfrm>
            <a:off x="755650" y="4177006"/>
            <a:ext cx="5478895" cy="1002940"/>
          </a:xfrm>
          <a:prstGeom prst="rect">
            <a:avLst/>
          </a:prstGeom>
          <a:solidFill>
            <a:srgbClr val="F9CAC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spcBef>
                <a:spcPct val="0"/>
              </a:spcBef>
            </a:pPr>
            <a:r>
              <a:rPr lang="en-GB" altLang="en-US" sz="1700" dirty="0">
                <a:solidFill>
                  <a:srgbClr val="242423"/>
                </a:solidFill>
                <a:latin typeface="Twinkl" pitchFamily="2" charset="0"/>
                <a:ea typeface="Sassoon Infant Rg" panose="02000503030000020003" pitchFamily="50" charset="0"/>
              </a:rPr>
              <a:t>Potential organs are also tested to see if they are a match for the person who might receive them. Things like blood group and size of body really matter.</a:t>
            </a:r>
          </a:p>
        </p:txBody>
      </p:sp>
      <p:pic>
        <p:nvPicPr>
          <p:cNvPr id="4" name="Picture 3">
            <a:extLst>
              <a:ext uri="{FF2B5EF4-FFF2-40B4-BE49-F238E27FC236}">
                <a16:creationId xmlns:a16="http://schemas.microsoft.com/office/drawing/2014/main" id="{773C2A3C-D9CF-4C8F-8B12-D07F4348B2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3530" y="2693137"/>
            <a:ext cx="1924820" cy="2271064"/>
          </a:xfrm>
          <a:prstGeom prst="rect">
            <a:avLst/>
          </a:prstGeom>
        </p:spPr>
      </p:pic>
      <p:sp>
        <p:nvSpPr>
          <p:cNvPr id="17" name="TextBox 16">
            <a:extLst>
              <a:ext uri="{FF2B5EF4-FFF2-40B4-BE49-F238E27FC236}">
                <a16:creationId xmlns:a16="http://schemas.microsoft.com/office/drawing/2014/main" id="{CBB9D2B5-5B3E-40BD-8B9B-5DDF5DAE8624}"/>
              </a:ext>
            </a:extLst>
          </p:cNvPr>
          <p:cNvSpPr txBox="1"/>
          <p:nvPr/>
        </p:nvSpPr>
        <p:spPr>
          <a:xfrm>
            <a:off x="755650" y="5386417"/>
            <a:ext cx="7481524" cy="646331"/>
          </a:xfrm>
          <a:prstGeom prst="rect">
            <a:avLst/>
          </a:prstGeom>
          <a:noFill/>
        </p:spPr>
        <p:txBody>
          <a:bodyPr wrap="square" rtlCol="0">
            <a:spAutoFit/>
          </a:bodyPr>
          <a:lstStyle/>
          <a:p>
            <a:pPr>
              <a:tabLst>
                <a:tab pos="1614488" algn="l"/>
              </a:tabLst>
            </a:pPr>
            <a:r>
              <a:rPr lang="en-GB" altLang="en-US" dirty="0">
                <a:latin typeface="Twinkl" pitchFamily="2" charset="0"/>
              </a:rPr>
              <a:t>	 There are eight blood types. Do you know which type you are?</a:t>
            </a:r>
            <a:endParaRPr lang="en-GB" dirty="0">
              <a:latin typeface="Twinkl" pitchFamily="2" charset="0"/>
            </a:endParaRPr>
          </a:p>
        </p:txBody>
      </p:sp>
    </p:spTree>
    <p:extLst>
      <p:ext uri="{BB962C8B-B14F-4D97-AF65-F5344CB8AC3E}">
        <p14:creationId xmlns:p14="http://schemas.microsoft.com/office/powerpoint/2010/main" val="388984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8" y="773868"/>
            <a:ext cx="8220075" cy="716795"/>
          </a:xfrm>
        </p:spPr>
        <p:txBody>
          <a:bodyPr>
            <a:noAutofit/>
          </a:bodyPr>
          <a:lstStyle/>
          <a:p>
            <a:r>
              <a:rPr lang="en-GB" dirty="0"/>
              <a:t>Critical Transplant Timings</a:t>
            </a:r>
            <a:endParaRPr lang="en-GB" b="1" dirty="0"/>
          </a:p>
        </p:txBody>
      </p:sp>
      <p:sp>
        <p:nvSpPr>
          <p:cNvPr id="13" name="Content Placeholder 6"/>
          <p:cNvSpPr txBox="1">
            <a:spLocks/>
          </p:cNvSpPr>
          <p:nvPr/>
        </p:nvSpPr>
        <p:spPr>
          <a:xfrm>
            <a:off x="755651" y="1507250"/>
            <a:ext cx="7632700" cy="749975"/>
          </a:xfrm>
          <a:prstGeom prst="roundRect">
            <a:avLst>
              <a:gd name="adj" fmla="val 0"/>
            </a:avLst>
          </a:prstGeom>
          <a:noFill/>
          <a:ln w="25400">
            <a:noFill/>
          </a:ln>
        </p:spPr>
        <p:txBody>
          <a:bodyPr vert="horz" lIns="252000" tIns="252000" rIns="252000" bIns="25200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GB" b="1" dirty="0">
                <a:latin typeface="Twinkl" pitchFamily="2" charset="0"/>
              </a:rPr>
              <a:t>There are lots of people involved in making sure an organ reaches the new body (the recipient) in time so that it is still working enough for the transplant to be a success</a:t>
            </a:r>
          </a:p>
        </p:txBody>
      </p:sp>
      <p:sp>
        <p:nvSpPr>
          <p:cNvPr id="16" name="Rectangle 15">
            <a:extLst>
              <a:ext uri="{FF2B5EF4-FFF2-40B4-BE49-F238E27FC236}">
                <a16:creationId xmlns:a16="http://schemas.microsoft.com/office/drawing/2014/main" id="{6C1109F0-F701-4B7A-A598-5A04CE04B076}"/>
              </a:ext>
            </a:extLst>
          </p:cNvPr>
          <p:cNvSpPr/>
          <p:nvPr/>
        </p:nvSpPr>
        <p:spPr>
          <a:xfrm>
            <a:off x="755650" y="5313801"/>
            <a:ext cx="7632700" cy="772107"/>
          </a:xfrm>
          <a:prstGeom prst="rect">
            <a:avLst/>
          </a:prstGeom>
          <a:solidFill>
            <a:srgbClr val="E9506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nSpc>
                <a:spcPct val="100000"/>
              </a:lnSpc>
              <a:spcBef>
                <a:spcPct val="0"/>
              </a:spcBef>
              <a:buFontTx/>
              <a:buNone/>
            </a:pPr>
            <a:r>
              <a:rPr lang="en-GB" altLang="en-US" b="1" dirty="0">
                <a:solidFill>
                  <a:schemeClr val="tx1"/>
                </a:solidFill>
                <a:latin typeface="Twinkl" pitchFamily="2" charset="0"/>
              </a:rPr>
              <a:t>Did you know? </a:t>
            </a:r>
          </a:p>
          <a:p>
            <a:pPr>
              <a:lnSpc>
                <a:spcPct val="100000"/>
              </a:lnSpc>
              <a:spcBef>
                <a:spcPct val="0"/>
              </a:spcBef>
              <a:buFontTx/>
              <a:buNone/>
            </a:pPr>
            <a:endParaRPr lang="en-GB" altLang="en-US" dirty="0">
              <a:solidFill>
                <a:schemeClr val="tx1"/>
              </a:solidFill>
              <a:latin typeface="Twinkl" pitchFamily="2" charset="0"/>
            </a:endParaRPr>
          </a:p>
        </p:txBody>
      </p:sp>
      <p:sp>
        <p:nvSpPr>
          <p:cNvPr id="7" name="Rectangle 6">
            <a:extLst>
              <a:ext uri="{FF2B5EF4-FFF2-40B4-BE49-F238E27FC236}">
                <a16:creationId xmlns:a16="http://schemas.microsoft.com/office/drawing/2014/main" id="{2CDCA8D7-5239-44C4-93D5-C12F611827EE}"/>
              </a:ext>
            </a:extLst>
          </p:cNvPr>
          <p:cNvSpPr/>
          <p:nvPr/>
        </p:nvSpPr>
        <p:spPr>
          <a:xfrm>
            <a:off x="3454251" y="2611958"/>
            <a:ext cx="2595419" cy="2157102"/>
          </a:xfrm>
          <a:prstGeom prst="rect">
            <a:avLst/>
          </a:prstGeom>
          <a:solidFill>
            <a:srgbClr val="F9CAC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buFont typeface="Arial" panose="020B0604020202020204" pitchFamily="34" charset="0"/>
              <a:buNone/>
            </a:pPr>
            <a:r>
              <a:rPr lang="en-GB" altLang="en-US" dirty="0">
                <a:solidFill>
                  <a:schemeClr val="tx1"/>
                </a:solidFill>
                <a:latin typeface="Twinkl" pitchFamily="2" charset="0"/>
              </a:rPr>
              <a:t>Lungs and hearts, for example, only have between 4–6 hours to get from one body to another while a liver is 14–16 hours and a kidney is 12–24 hours.</a:t>
            </a:r>
          </a:p>
        </p:txBody>
      </p:sp>
      <p:pic>
        <p:nvPicPr>
          <p:cNvPr id="10" name="Picture 9">
            <a:extLst>
              <a:ext uri="{FF2B5EF4-FFF2-40B4-BE49-F238E27FC236}">
                <a16:creationId xmlns:a16="http://schemas.microsoft.com/office/drawing/2014/main" id="{3EC0C5E2-7774-468E-81E5-B057FB3E1B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2525" y="2402396"/>
            <a:ext cx="1783112" cy="2766233"/>
          </a:xfrm>
          <a:prstGeom prst="rect">
            <a:avLst/>
          </a:prstGeom>
        </p:spPr>
      </p:pic>
      <p:pic>
        <p:nvPicPr>
          <p:cNvPr id="14" name="Picture 13">
            <a:extLst>
              <a:ext uri="{FF2B5EF4-FFF2-40B4-BE49-F238E27FC236}">
                <a16:creationId xmlns:a16="http://schemas.microsoft.com/office/drawing/2014/main" id="{3DAB8172-7531-4E6D-8E34-89B8EC4250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0509" y="2402396"/>
            <a:ext cx="2325139" cy="2754351"/>
          </a:xfrm>
          <a:prstGeom prst="rect">
            <a:avLst/>
          </a:prstGeom>
        </p:spPr>
      </p:pic>
      <p:sp>
        <p:nvSpPr>
          <p:cNvPr id="15" name="TextBox 14">
            <a:extLst>
              <a:ext uri="{FF2B5EF4-FFF2-40B4-BE49-F238E27FC236}">
                <a16:creationId xmlns:a16="http://schemas.microsoft.com/office/drawing/2014/main" id="{80E0D039-1B25-4C1E-8C65-749FA6125BD6}"/>
              </a:ext>
            </a:extLst>
          </p:cNvPr>
          <p:cNvSpPr txBox="1"/>
          <p:nvPr/>
        </p:nvSpPr>
        <p:spPr>
          <a:xfrm>
            <a:off x="755650" y="5381896"/>
            <a:ext cx="7481524" cy="646331"/>
          </a:xfrm>
          <a:prstGeom prst="rect">
            <a:avLst/>
          </a:prstGeom>
          <a:noFill/>
        </p:spPr>
        <p:txBody>
          <a:bodyPr wrap="square" rtlCol="0">
            <a:spAutoFit/>
          </a:bodyPr>
          <a:lstStyle/>
          <a:p>
            <a:pPr>
              <a:tabLst>
                <a:tab pos="1614488" algn="l"/>
              </a:tabLst>
            </a:pPr>
            <a:r>
              <a:rPr lang="en-GB" altLang="en-US" dirty="0">
                <a:latin typeface="Twinkl" pitchFamily="2" charset="0"/>
              </a:rPr>
              <a:t>	 In the UK, there are around 200 heart transplants performed each year.</a:t>
            </a:r>
            <a:endParaRPr lang="en-GB" dirty="0">
              <a:latin typeface="Twinkl" pitchFamily="2" charset="0"/>
            </a:endParaRPr>
          </a:p>
        </p:txBody>
      </p:sp>
    </p:spTree>
    <p:extLst>
      <p:ext uri="{BB962C8B-B14F-4D97-AF65-F5344CB8AC3E}">
        <p14:creationId xmlns:p14="http://schemas.microsoft.com/office/powerpoint/2010/main" val="13436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anim calcmode="lin" valueType="num">
                                      <p:cBhvr>
                                        <p:cTn id="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8" y="773868"/>
            <a:ext cx="8220075" cy="716795"/>
          </a:xfrm>
        </p:spPr>
        <p:txBody>
          <a:bodyPr>
            <a:noAutofit/>
          </a:bodyPr>
          <a:lstStyle/>
          <a:p>
            <a:r>
              <a:rPr lang="en-GB" dirty="0"/>
              <a:t>The Organ Donation Register</a:t>
            </a:r>
            <a:endParaRPr lang="en-GB" b="1" dirty="0"/>
          </a:p>
        </p:txBody>
      </p:sp>
      <p:sp>
        <p:nvSpPr>
          <p:cNvPr id="13" name="Content Placeholder 6"/>
          <p:cNvSpPr txBox="1">
            <a:spLocks/>
          </p:cNvSpPr>
          <p:nvPr/>
        </p:nvSpPr>
        <p:spPr>
          <a:xfrm>
            <a:off x="755651" y="1507250"/>
            <a:ext cx="7632700" cy="749975"/>
          </a:xfrm>
          <a:prstGeom prst="roundRect">
            <a:avLst>
              <a:gd name="adj" fmla="val 0"/>
            </a:avLst>
          </a:prstGeom>
          <a:noFill/>
          <a:ln w="25400">
            <a:noFill/>
          </a:ln>
        </p:spPr>
        <p:txBody>
          <a:bodyPr vert="horz" lIns="252000" tIns="252000" rIns="252000" bIns="25200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GB" sz="1700" b="1" dirty="0">
                <a:latin typeface="Twinkl" pitchFamily="2" charset="0"/>
              </a:rPr>
              <a:t>This is a national list with the details of everyone who has signed up to say that they would like to donate their organs after they have died.</a:t>
            </a:r>
          </a:p>
        </p:txBody>
      </p:sp>
      <p:sp>
        <p:nvSpPr>
          <p:cNvPr id="16" name="Rectangle 15">
            <a:extLst>
              <a:ext uri="{FF2B5EF4-FFF2-40B4-BE49-F238E27FC236}">
                <a16:creationId xmlns:a16="http://schemas.microsoft.com/office/drawing/2014/main" id="{6C1109F0-F701-4B7A-A598-5A04CE04B076}"/>
              </a:ext>
            </a:extLst>
          </p:cNvPr>
          <p:cNvSpPr/>
          <p:nvPr/>
        </p:nvSpPr>
        <p:spPr>
          <a:xfrm>
            <a:off x="755650" y="5313801"/>
            <a:ext cx="7632700" cy="772107"/>
          </a:xfrm>
          <a:prstGeom prst="rect">
            <a:avLst/>
          </a:prstGeom>
          <a:solidFill>
            <a:srgbClr val="E9506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nSpc>
                <a:spcPct val="100000"/>
              </a:lnSpc>
              <a:spcBef>
                <a:spcPct val="0"/>
              </a:spcBef>
              <a:buFontTx/>
              <a:buNone/>
            </a:pPr>
            <a:r>
              <a:rPr lang="en-GB" altLang="en-US" b="1" dirty="0">
                <a:solidFill>
                  <a:schemeClr val="tx1"/>
                </a:solidFill>
                <a:latin typeface="Twinkl" pitchFamily="2" charset="0"/>
              </a:rPr>
              <a:t>Did you know? </a:t>
            </a:r>
          </a:p>
          <a:p>
            <a:pPr>
              <a:lnSpc>
                <a:spcPct val="100000"/>
              </a:lnSpc>
              <a:spcBef>
                <a:spcPct val="0"/>
              </a:spcBef>
              <a:buFontTx/>
              <a:buNone/>
            </a:pPr>
            <a:endParaRPr lang="en-GB" altLang="en-US" dirty="0">
              <a:solidFill>
                <a:schemeClr val="tx1"/>
              </a:solidFill>
              <a:latin typeface="Twinkl" pitchFamily="2" charset="0"/>
            </a:endParaRPr>
          </a:p>
        </p:txBody>
      </p:sp>
      <p:sp>
        <p:nvSpPr>
          <p:cNvPr id="8" name="Rectangle 7">
            <a:extLst>
              <a:ext uri="{FF2B5EF4-FFF2-40B4-BE49-F238E27FC236}">
                <a16:creationId xmlns:a16="http://schemas.microsoft.com/office/drawing/2014/main" id="{679E5AE4-F27F-4B06-AD9B-B045466C3DEF}"/>
              </a:ext>
            </a:extLst>
          </p:cNvPr>
          <p:cNvSpPr/>
          <p:nvPr/>
        </p:nvSpPr>
        <p:spPr>
          <a:xfrm>
            <a:off x="755650" y="2295830"/>
            <a:ext cx="5478895" cy="956773"/>
          </a:xfrm>
          <a:prstGeom prst="rect">
            <a:avLst/>
          </a:prstGeom>
          <a:solidFill>
            <a:srgbClr val="F9CAC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buFont typeface="Arial" panose="020B0604020202020204" pitchFamily="34" charset="0"/>
              <a:buNone/>
            </a:pPr>
            <a:r>
              <a:rPr lang="en-GB" altLang="en-US" sz="1600" dirty="0">
                <a:solidFill>
                  <a:srgbClr val="242423"/>
                </a:solidFill>
                <a:latin typeface="Twinkl" pitchFamily="2" charset="0"/>
                <a:ea typeface="Sassoon Infant Rg" panose="02000503030000020003" pitchFamily="50" charset="0"/>
              </a:rPr>
              <a:t>This is a national list with the details of everyone who has signed up to say that they would like to donate their organs after they have died.</a:t>
            </a:r>
          </a:p>
        </p:txBody>
      </p:sp>
      <p:sp>
        <p:nvSpPr>
          <p:cNvPr id="9" name="Rectangle 8">
            <a:extLst>
              <a:ext uri="{FF2B5EF4-FFF2-40B4-BE49-F238E27FC236}">
                <a16:creationId xmlns:a16="http://schemas.microsoft.com/office/drawing/2014/main" id="{FC5EDFB0-6D4B-4D61-902D-04195D35EB83}"/>
              </a:ext>
            </a:extLst>
          </p:cNvPr>
          <p:cNvSpPr/>
          <p:nvPr/>
        </p:nvSpPr>
        <p:spPr>
          <a:xfrm>
            <a:off x="755650" y="3465968"/>
            <a:ext cx="5478895" cy="710552"/>
          </a:xfrm>
          <a:prstGeom prst="rect">
            <a:avLst/>
          </a:prstGeom>
          <a:solidFill>
            <a:srgbClr val="F9CAC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nSpc>
                <a:spcPct val="100000"/>
              </a:lnSpc>
              <a:spcBef>
                <a:spcPct val="0"/>
              </a:spcBef>
              <a:buFontTx/>
              <a:buNone/>
            </a:pPr>
            <a:r>
              <a:rPr lang="en-GB" altLang="en-US" sz="1600" dirty="0">
                <a:solidFill>
                  <a:srgbClr val="242423"/>
                </a:solidFill>
                <a:latin typeface="Twinkl" pitchFamily="2" charset="0"/>
                <a:ea typeface="Sassoon Infant Rg" panose="02000503030000020003" pitchFamily="50" charset="0"/>
              </a:rPr>
              <a:t>Anyone who signs up should also talk to their family about their wishes so that everyone knows.</a:t>
            </a:r>
          </a:p>
        </p:txBody>
      </p:sp>
      <p:sp>
        <p:nvSpPr>
          <p:cNvPr id="11" name="Rectangle 10">
            <a:extLst>
              <a:ext uri="{FF2B5EF4-FFF2-40B4-BE49-F238E27FC236}">
                <a16:creationId xmlns:a16="http://schemas.microsoft.com/office/drawing/2014/main" id="{7EEAD07D-51C6-4C10-B2A5-2D8920DC2C31}"/>
              </a:ext>
            </a:extLst>
          </p:cNvPr>
          <p:cNvSpPr/>
          <p:nvPr/>
        </p:nvSpPr>
        <p:spPr>
          <a:xfrm>
            <a:off x="755650" y="4389885"/>
            <a:ext cx="5478895" cy="710552"/>
          </a:xfrm>
          <a:prstGeom prst="rect">
            <a:avLst/>
          </a:prstGeom>
          <a:solidFill>
            <a:srgbClr val="F9CAC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spcBef>
                <a:spcPct val="0"/>
              </a:spcBef>
            </a:pPr>
            <a:r>
              <a:rPr lang="en-GB" altLang="en-US" sz="1600" dirty="0">
                <a:solidFill>
                  <a:srgbClr val="242423"/>
                </a:solidFill>
                <a:latin typeface="Twinkl" pitchFamily="2" charset="0"/>
                <a:ea typeface="Sassoon Infant Rg" panose="02000503030000020003" pitchFamily="50" charset="0"/>
              </a:rPr>
              <a:t>Organ donation can be a difficult subject to talk about, can you think why?</a:t>
            </a:r>
          </a:p>
        </p:txBody>
      </p:sp>
      <p:pic>
        <p:nvPicPr>
          <p:cNvPr id="4" name="Picture 3">
            <a:extLst>
              <a:ext uri="{FF2B5EF4-FFF2-40B4-BE49-F238E27FC236}">
                <a16:creationId xmlns:a16="http://schemas.microsoft.com/office/drawing/2014/main" id="{50887BE3-62EC-472F-B8FC-F6C18F88BF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2381" y="2273629"/>
            <a:ext cx="2065969" cy="2826808"/>
          </a:xfrm>
          <a:prstGeom prst="rect">
            <a:avLst/>
          </a:prstGeom>
        </p:spPr>
      </p:pic>
      <p:sp>
        <p:nvSpPr>
          <p:cNvPr id="15" name="TextBox 14">
            <a:extLst>
              <a:ext uri="{FF2B5EF4-FFF2-40B4-BE49-F238E27FC236}">
                <a16:creationId xmlns:a16="http://schemas.microsoft.com/office/drawing/2014/main" id="{460DDD25-79A0-43AB-8F83-22BEFD8DAE73}"/>
              </a:ext>
            </a:extLst>
          </p:cNvPr>
          <p:cNvSpPr txBox="1"/>
          <p:nvPr/>
        </p:nvSpPr>
        <p:spPr>
          <a:xfrm>
            <a:off x="755649" y="5385849"/>
            <a:ext cx="7632699" cy="646331"/>
          </a:xfrm>
          <a:prstGeom prst="rect">
            <a:avLst/>
          </a:prstGeom>
          <a:noFill/>
        </p:spPr>
        <p:txBody>
          <a:bodyPr wrap="square" rtlCol="0">
            <a:spAutoFit/>
          </a:bodyPr>
          <a:lstStyle/>
          <a:p>
            <a:pPr>
              <a:tabLst>
                <a:tab pos="1614488" algn="l"/>
              </a:tabLst>
            </a:pPr>
            <a:r>
              <a:rPr lang="en-GB" altLang="en-US" dirty="0">
                <a:latin typeface="Twinkl" pitchFamily="2" charset="0"/>
              </a:rPr>
              <a:t>	 All the major religions in the UK support organ donation within their beliefs but it is still down to the individual to make choices.</a:t>
            </a:r>
            <a:endParaRPr lang="en-GB" dirty="0">
              <a:latin typeface="Twinkl" pitchFamily="2" charset="0"/>
            </a:endParaRPr>
          </a:p>
        </p:txBody>
      </p:sp>
    </p:spTree>
    <p:extLst>
      <p:ext uri="{BB962C8B-B14F-4D97-AF65-F5344CB8AC3E}">
        <p14:creationId xmlns:p14="http://schemas.microsoft.com/office/powerpoint/2010/main" val="3699449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anim calcmode="lin" valueType="num">
                                      <p:cBhvr>
                                        <p:cTn id="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180D27B9-5640-447B-B5C0-DD73573B2821}" vid="{310EF2B5-F8B8-4941-8818-76ED4D5D30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1132</TotalTime>
  <Words>1093</Words>
  <Application>Microsoft Office PowerPoint</Application>
  <PresentationFormat>On-screen Show (4:3)</PresentationFormat>
  <Paragraphs>71</Paragraphs>
  <Slides>11</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Twinkl</vt:lpstr>
      <vt:lpstr>Sassoon Infant Rg</vt:lpstr>
      <vt:lpstr>Calibri</vt:lpstr>
      <vt:lpstr>Tuffy-TTF</vt:lpstr>
      <vt:lpstr>Arial</vt:lpstr>
      <vt:lpstr>Office Theme</vt:lpstr>
      <vt:lpstr>PowerPoint Presentation</vt:lpstr>
      <vt:lpstr>PowerPoint Presentation</vt:lpstr>
      <vt:lpstr>What Is an Organ? </vt:lpstr>
      <vt:lpstr>What Is Organ Donation? </vt:lpstr>
      <vt:lpstr>Living Donation</vt:lpstr>
      <vt:lpstr>What Is a Transplant? </vt:lpstr>
      <vt:lpstr>Getting the Right Organs</vt:lpstr>
      <vt:lpstr>Critical Transplant Timings</vt:lpstr>
      <vt:lpstr>The Organ Donation Register</vt:lpstr>
      <vt:lpstr>The Transplant Process –  Every Second Counts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Karen Pinkney</dc:creator>
  <cp:lastModifiedBy>Brittany Allcock</cp:lastModifiedBy>
  <cp:revision>16</cp:revision>
  <dcterms:created xsi:type="dcterms:W3CDTF">2019-01-24T15:08:39Z</dcterms:created>
  <dcterms:modified xsi:type="dcterms:W3CDTF">2020-06-02T18:02:29Z</dcterms:modified>
</cp:coreProperties>
</file>