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9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3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8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76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37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0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0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9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A73634-3D26-49F3-8075-F60D93F094C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FAC11A-851F-48D2-BCA1-CE1A692F515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4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en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0073"/>
            <a:ext cx="10092842" cy="63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096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a paragraph?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00" y="1066800"/>
            <a:ext cx="9537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A paragraph is a group of sentences which all link together about the same subject.</a:t>
            </a:r>
          </a:p>
          <a:p>
            <a:endParaRPr lang="en-GB" sz="3600" dirty="0"/>
          </a:p>
          <a:p>
            <a:r>
              <a:rPr lang="en-GB" sz="3600" dirty="0" smtClean="0"/>
              <a:t>E.g. Silently, he crept through the dark, dingy cave. It smelt awful. So awful that he had to hold his nose! But he kept on going.</a:t>
            </a:r>
          </a:p>
          <a:p>
            <a:endParaRPr lang="en-GB" sz="3600" dirty="0"/>
          </a:p>
          <a:p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4864100"/>
            <a:ext cx="1162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</a:rPr>
              <a:t>In this paragraph, the subject is all about walking through the cave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876300"/>
            <a:ext cx="1088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So what now???  Let’s see what happens next.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500" y="1893838"/>
            <a:ext cx="11061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srgbClr val="000000"/>
                </a:solidFill>
              </a:rPr>
              <a:t>Silently, he crept through the dark, dingy cave. It smelt awful. So awful that he had to hold his nose! But he kept on going.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3578135"/>
            <a:ext cx="1028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Before long, he found the entrance and felt the hot sun on his face. It was a beautiful day and he thanked his lucky stars that he </a:t>
            </a:r>
            <a:r>
              <a:rPr lang="en-GB" sz="3600" dirty="0" smtClean="0"/>
              <a:t>had escaped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499100"/>
            <a:ext cx="737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</a:rPr>
              <a:t>So why did the writer start a new line?</a:t>
            </a:r>
            <a:endParaRPr lang="en-GB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6600" y="1563638"/>
            <a:ext cx="1036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chemeClr val="accent1"/>
                </a:solidFill>
              </a:rPr>
              <a:t>Silently, he crept through the dark, dingy cave. It smelt awful. So awful that he had to hold his nose! But he kept on going.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6600" y="2793256"/>
            <a:ext cx="1036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7030A0"/>
                </a:solidFill>
              </a:rPr>
              <a:t>Before long, he found the entrance and felt the hot sun on his face. It was a beautiful day and he thanked his lucky stars that he </a:t>
            </a:r>
            <a:r>
              <a:rPr lang="en-GB" sz="3200" dirty="0" smtClean="0">
                <a:solidFill>
                  <a:srgbClr val="7030A0"/>
                </a:solidFill>
              </a:rPr>
              <a:t>had escaped</a:t>
            </a:r>
            <a:r>
              <a:rPr lang="en-GB" sz="32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Rectangular Callout 4"/>
          <p:cNvSpPr/>
          <p:nvPr/>
        </p:nvSpPr>
        <p:spPr>
          <a:xfrm rot="365661">
            <a:off x="8674100" y="65782"/>
            <a:ext cx="1752600" cy="13454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All about the cave.</a:t>
            </a:r>
            <a:endParaRPr lang="en-GB" sz="2400" dirty="0"/>
          </a:p>
        </p:txBody>
      </p:sp>
      <p:sp>
        <p:nvSpPr>
          <p:cNvPr id="6" name="Rectangular Callout 5"/>
          <p:cNvSpPr/>
          <p:nvPr/>
        </p:nvSpPr>
        <p:spPr>
          <a:xfrm rot="164125">
            <a:off x="5418519" y="3862102"/>
            <a:ext cx="2552700" cy="1903897"/>
          </a:xfrm>
          <a:custGeom>
            <a:avLst/>
            <a:gdLst>
              <a:gd name="connsiteX0" fmla="*/ 0 w 2552700"/>
              <a:gd name="connsiteY0" fmla="*/ 0 h 1555284"/>
              <a:gd name="connsiteX1" fmla="*/ 425450 w 2552700"/>
              <a:gd name="connsiteY1" fmla="*/ 0 h 1555284"/>
              <a:gd name="connsiteX2" fmla="*/ 425450 w 2552700"/>
              <a:gd name="connsiteY2" fmla="*/ 0 h 1555284"/>
              <a:gd name="connsiteX3" fmla="*/ 1063625 w 2552700"/>
              <a:gd name="connsiteY3" fmla="*/ 0 h 1555284"/>
              <a:gd name="connsiteX4" fmla="*/ 2552700 w 2552700"/>
              <a:gd name="connsiteY4" fmla="*/ 0 h 1555284"/>
              <a:gd name="connsiteX5" fmla="*/ 2552700 w 2552700"/>
              <a:gd name="connsiteY5" fmla="*/ 907249 h 1555284"/>
              <a:gd name="connsiteX6" fmla="*/ 2552700 w 2552700"/>
              <a:gd name="connsiteY6" fmla="*/ 907249 h 1555284"/>
              <a:gd name="connsiteX7" fmla="*/ 2552700 w 2552700"/>
              <a:gd name="connsiteY7" fmla="*/ 1296070 h 1555284"/>
              <a:gd name="connsiteX8" fmla="*/ 2552700 w 2552700"/>
              <a:gd name="connsiteY8" fmla="*/ 1555284 h 1555284"/>
              <a:gd name="connsiteX9" fmla="*/ 1063625 w 2552700"/>
              <a:gd name="connsiteY9" fmla="*/ 1555284 h 1555284"/>
              <a:gd name="connsiteX10" fmla="*/ 744546 w 2552700"/>
              <a:gd name="connsiteY10" fmla="*/ 1749695 h 1555284"/>
              <a:gd name="connsiteX11" fmla="*/ 425450 w 2552700"/>
              <a:gd name="connsiteY11" fmla="*/ 1555284 h 1555284"/>
              <a:gd name="connsiteX12" fmla="*/ 0 w 2552700"/>
              <a:gd name="connsiteY12" fmla="*/ 1555284 h 1555284"/>
              <a:gd name="connsiteX13" fmla="*/ 0 w 2552700"/>
              <a:gd name="connsiteY13" fmla="*/ 1296070 h 1555284"/>
              <a:gd name="connsiteX14" fmla="*/ 0 w 2552700"/>
              <a:gd name="connsiteY14" fmla="*/ 907249 h 1555284"/>
              <a:gd name="connsiteX15" fmla="*/ 0 w 2552700"/>
              <a:gd name="connsiteY15" fmla="*/ 907249 h 1555284"/>
              <a:gd name="connsiteX16" fmla="*/ 0 w 2552700"/>
              <a:gd name="connsiteY16" fmla="*/ 0 h 1555284"/>
              <a:gd name="connsiteX0" fmla="*/ 0 w 2552700"/>
              <a:gd name="connsiteY0" fmla="*/ 348613 h 2098308"/>
              <a:gd name="connsiteX1" fmla="*/ 425450 w 2552700"/>
              <a:gd name="connsiteY1" fmla="*/ 348613 h 2098308"/>
              <a:gd name="connsiteX2" fmla="*/ 802943 w 2552700"/>
              <a:gd name="connsiteY2" fmla="*/ 0 h 2098308"/>
              <a:gd name="connsiteX3" fmla="*/ 1063625 w 2552700"/>
              <a:gd name="connsiteY3" fmla="*/ 348613 h 2098308"/>
              <a:gd name="connsiteX4" fmla="*/ 2552700 w 2552700"/>
              <a:gd name="connsiteY4" fmla="*/ 348613 h 2098308"/>
              <a:gd name="connsiteX5" fmla="*/ 2552700 w 2552700"/>
              <a:gd name="connsiteY5" fmla="*/ 1255862 h 2098308"/>
              <a:gd name="connsiteX6" fmla="*/ 2552700 w 2552700"/>
              <a:gd name="connsiteY6" fmla="*/ 1255862 h 2098308"/>
              <a:gd name="connsiteX7" fmla="*/ 2552700 w 2552700"/>
              <a:gd name="connsiteY7" fmla="*/ 1644683 h 2098308"/>
              <a:gd name="connsiteX8" fmla="*/ 2552700 w 2552700"/>
              <a:gd name="connsiteY8" fmla="*/ 1903897 h 2098308"/>
              <a:gd name="connsiteX9" fmla="*/ 1063625 w 2552700"/>
              <a:gd name="connsiteY9" fmla="*/ 1903897 h 2098308"/>
              <a:gd name="connsiteX10" fmla="*/ 744546 w 2552700"/>
              <a:gd name="connsiteY10" fmla="*/ 2098308 h 2098308"/>
              <a:gd name="connsiteX11" fmla="*/ 425450 w 2552700"/>
              <a:gd name="connsiteY11" fmla="*/ 1903897 h 2098308"/>
              <a:gd name="connsiteX12" fmla="*/ 0 w 2552700"/>
              <a:gd name="connsiteY12" fmla="*/ 1903897 h 2098308"/>
              <a:gd name="connsiteX13" fmla="*/ 0 w 2552700"/>
              <a:gd name="connsiteY13" fmla="*/ 1644683 h 2098308"/>
              <a:gd name="connsiteX14" fmla="*/ 0 w 2552700"/>
              <a:gd name="connsiteY14" fmla="*/ 1255862 h 2098308"/>
              <a:gd name="connsiteX15" fmla="*/ 0 w 2552700"/>
              <a:gd name="connsiteY15" fmla="*/ 1255862 h 2098308"/>
              <a:gd name="connsiteX16" fmla="*/ 0 w 2552700"/>
              <a:gd name="connsiteY16" fmla="*/ 348613 h 2098308"/>
              <a:gd name="connsiteX0" fmla="*/ 0 w 2552700"/>
              <a:gd name="connsiteY0" fmla="*/ 348613 h 1932184"/>
              <a:gd name="connsiteX1" fmla="*/ 425450 w 2552700"/>
              <a:gd name="connsiteY1" fmla="*/ 348613 h 1932184"/>
              <a:gd name="connsiteX2" fmla="*/ 802943 w 2552700"/>
              <a:gd name="connsiteY2" fmla="*/ 0 h 1932184"/>
              <a:gd name="connsiteX3" fmla="*/ 1063625 w 2552700"/>
              <a:gd name="connsiteY3" fmla="*/ 348613 h 1932184"/>
              <a:gd name="connsiteX4" fmla="*/ 2552700 w 2552700"/>
              <a:gd name="connsiteY4" fmla="*/ 348613 h 1932184"/>
              <a:gd name="connsiteX5" fmla="*/ 2552700 w 2552700"/>
              <a:gd name="connsiteY5" fmla="*/ 1255862 h 1932184"/>
              <a:gd name="connsiteX6" fmla="*/ 2552700 w 2552700"/>
              <a:gd name="connsiteY6" fmla="*/ 1255862 h 1932184"/>
              <a:gd name="connsiteX7" fmla="*/ 2552700 w 2552700"/>
              <a:gd name="connsiteY7" fmla="*/ 1644683 h 1932184"/>
              <a:gd name="connsiteX8" fmla="*/ 2552700 w 2552700"/>
              <a:gd name="connsiteY8" fmla="*/ 1903897 h 1932184"/>
              <a:gd name="connsiteX9" fmla="*/ 1063625 w 2552700"/>
              <a:gd name="connsiteY9" fmla="*/ 1903897 h 1932184"/>
              <a:gd name="connsiteX10" fmla="*/ 762038 w 2552700"/>
              <a:gd name="connsiteY10" fmla="*/ 1932184 h 1932184"/>
              <a:gd name="connsiteX11" fmla="*/ 425450 w 2552700"/>
              <a:gd name="connsiteY11" fmla="*/ 1903897 h 1932184"/>
              <a:gd name="connsiteX12" fmla="*/ 0 w 2552700"/>
              <a:gd name="connsiteY12" fmla="*/ 1903897 h 1932184"/>
              <a:gd name="connsiteX13" fmla="*/ 0 w 2552700"/>
              <a:gd name="connsiteY13" fmla="*/ 1644683 h 1932184"/>
              <a:gd name="connsiteX14" fmla="*/ 0 w 2552700"/>
              <a:gd name="connsiteY14" fmla="*/ 1255862 h 1932184"/>
              <a:gd name="connsiteX15" fmla="*/ 0 w 2552700"/>
              <a:gd name="connsiteY15" fmla="*/ 1255862 h 1932184"/>
              <a:gd name="connsiteX16" fmla="*/ 0 w 2552700"/>
              <a:gd name="connsiteY16" fmla="*/ 348613 h 1932184"/>
              <a:gd name="connsiteX0" fmla="*/ 0 w 2552700"/>
              <a:gd name="connsiteY0" fmla="*/ 348613 h 1903897"/>
              <a:gd name="connsiteX1" fmla="*/ 425450 w 2552700"/>
              <a:gd name="connsiteY1" fmla="*/ 348613 h 1903897"/>
              <a:gd name="connsiteX2" fmla="*/ 802943 w 2552700"/>
              <a:gd name="connsiteY2" fmla="*/ 0 h 1903897"/>
              <a:gd name="connsiteX3" fmla="*/ 1063625 w 2552700"/>
              <a:gd name="connsiteY3" fmla="*/ 348613 h 1903897"/>
              <a:gd name="connsiteX4" fmla="*/ 2552700 w 2552700"/>
              <a:gd name="connsiteY4" fmla="*/ 348613 h 1903897"/>
              <a:gd name="connsiteX5" fmla="*/ 2552700 w 2552700"/>
              <a:gd name="connsiteY5" fmla="*/ 1255862 h 1903897"/>
              <a:gd name="connsiteX6" fmla="*/ 2552700 w 2552700"/>
              <a:gd name="connsiteY6" fmla="*/ 1255862 h 1903897"/>
              <a:gd name="connsiteX7" fmla="*/ 2552700 w 2552700"/>
              <a:gd name="connsiteY7" fmla="*/ 1644683 h 1903897"/>
              <a:gd name="connsiteX8" fmla="*/ 2552700 w 2552700"/>
              <a:gd name="connsiteY8" fmla="*/ 1903897 h 1903897"/>
              <a:gd name="connsiteX9" fmla="*/ 1063625 w 2552700"/>
              <a:gd name="connsiteY9" fmla="*/ 1903897 h 1903897"/>
              <a:gd name="connsiteX10" fmla="*/ 810962 w 2552700"/>
              <a:gd name="connsiteY10" fmla="*/ 1891703 h 1903897"/>
              <a:gd name="connsiteX11" fmla="*/ 425450 w 2552700"/>
              <a:gd name="connsiteY11" fmla="*/ 1903897 h 1903897"/>
              <a:gd name="connsiteX12" fmla="*/ 0 w 2552700"/>
              <a:gd name="connsiteY12" fmla="*/ 1903897 h 1903897"/>
              <a:gd name="connsiteX13" fmla="*/ 0 w 2552700"/>
              <a:gd name="connsiteY13" fmla="*/ 1644683 h 1903897"/>
              <a:gd name="connsiteX14" fmla="*/ 0 w 2552700"/>
              <a:gd name="connsiteY14" fmla="*/ 1255862 h 1903897"/>
              <a:gd name="connsiteX15" fmla="*/ 0 w 2552700"/>
              <a:gd name="connsiteY15" fmla="*/ 1255862 h 1903897"/>
              <a:gd name="connsiteX16" fmla="*/ 0 w 2552700"/>
              <a:gd name="connsiteY16" fmla="*/ 348613 h 19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52700" h="1903897">
                <a:moveTo>
                  <a:pt x="0" y="348613"/>
                </a:moveTo>
                <a:lnTo>
                  <a:pt x="425450" y="348613"/>
                </a:lnTo>
                <a:lnTo>
                  <a:pt x="802943" y="0"/>
                </a:lnTo>
                <a:lnTo>
                  <a:pt x="1063625" y="348613"/>
                </a:lnTo>
                <a:lnTo>
                  <a:pt x="2552700" y="348613"/>
                </a:lnTo>
                <a:lnTo>
                  <a:pt x="2552700" y="1255862"/>
                </a:lnTo>
                <a:lnTo>
                  <a:pt x="2552700" y="1255862"/>
                </a:lnTo>
                <a:lnTo>
                  <a:pt x="2552700" y="1644683"/>
                </a:lnTo>
                <a:lnTo>
                  <a:pt x="2552700" y="1903897"/>
                </a:lnTo>
                <a:lnTo>
                  <a:pt x="1063625" y="1903897"/>
                </a:lnTo>
                <a:lnTo>
                  <a:pt x="810962" y="1891703"/>
                </a:lnTo>
                <a:lnTo>
                  <a:pt x="425450" y="1903897"/>
                </a:lnTo>
                <a:lnTo>
                  <a:pt x="0" y="1903897"/>
                </a:lnTo>
                <a:lnTo>
                  <a:pt x="0" y="1644683"/>
                </a:lnTo>
                <a:lnTo>
                  <a:pt x="0" y="1255862"/>
                </a:lnTo>
                <a:lnTo>
                  <a:pt x="0" y="1255862"/>
                </a:lnTo>
                <a:lnTo>
                  <a:pt x="0" y="348613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Changed time and location.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283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300" y="939800"/>
            <a:ext cx="998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If something changes in the story or information page, then you must have a new paragraph.</a:t>
            </a:r>
            <a:endParaRPr lang="en-GB" sz="3600" dirty="0"/>
          </a:p>
        </p:txBody>
      </p:sp>
      <p:pic>
        <p:nvPicPr>
          <p:cNvPr id="2050" name="Picture 2" descr="Image result for story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2411412"/>
            <a:ext cx="60388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00" y="422361"/>
            <a:ext cx="97409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When should I start a new paragraph?</a:t>
            </a:r>
          </a:p>
          <a:p>
            <a:endParaRPr lang="en-GB" sz="3600" b="1" dirty="0"/>
          </a:p>
          <a:p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68400" y="1968500"/>
            <a:ext cx="930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Change of time e.g. Later that day…..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68400" y="2959100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Change of place e.g. At the park…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68400" y="39497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Change of person speaking e.g. “Help me!”</a:t>
            </a:r>
            <a:endParaRPr lang="en-GB" sz="3600" dirty="0"/>
          </a:p>
        </p:txBody>
      </p:sp>
      <p:pic>
        <p:nvPicPr>
          <p:cNvPr id="3076" name="Picture 4" descr="Image result for 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7" y="1563553"/>
            <a:ext cx="1012825" cy="10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593978"/>
            <a:ext cx="1924050" cy="13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frightened scared per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79" y="4596030"/>
            <a:ext cx="2553722" cy="14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Task: </a:t>
            </a:r>
            <a:r>
              <a:rPr lang="en-GB" b="1" u="sng" dirty="0" smtClean="0">
                <a:solidFill>
                  <a:schemeClr val="accent1">
                    <a:lumMod val="50000"/>
                  </a:schemeClr>
                </a:solidFill>
              </a:rPr>
              <a:t>Can I make a help poster about paragraphs?</a:t>
            </a:r>
            <a:endParaRPr lang="en-GB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4566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Make sure you include what a paragraph is and the main reasons for starting a new paragraph.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4000" dirty="0" smtClean="0"/>
              <a:t>Change of time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4000" dirty="0" smtClean="0"/>
              <a:t>Change of place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4000" dirty="0" smtClean="0"/>
              <a:t>Someone new starts speaking</a:t>
            </a:r>
          </a:p>
          <a:p>
            <a:endParaRPr lang="en-GB" sz="4000" dirty="0" smtClean="0"/>
          </a:p>
          <a:p>
            <a:r>
              <a:rPr lang="en-GB" sz="4000" dirty="0" smtClean="0"/>
              <a:t>What pictures would help you remember?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949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</TotalTime>
  <Words>324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What is a paragraph?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 Can I make a help poster about paragraphs?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paragraph?</dc:title>
  <dc:creator>Sue Williamson</dc:creator>
  <cp:lastModifiedBy>Sue Williamson</cp:lastModifiedBy>
  <cp:revision>8</cp:revision>
  <dcterms:created xsi:type="dcterms:W3CDTF">2019-06-04T13:19:12Z</dcterms:created>
  <dcterms:modified xsi:type="dcterms:W3CDTF">2019-06-05T13:16:35Z</dcterms:modified>
</cp:coreProperties>
</file>