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32"/>
  </p:notesMasterIdLst>
  <p:handoutMasterIdLst>
    <p:handoutMasterId r:id="rId33"/>
  </p:handoutMasterIdLst>
  <p:sldIdLst>
    <p:sldId id="256" r:id="rId2"/>
    <p:sldId id="259" r:id="rId3"/>
    <p:sldId id="267" r:id="rId4"/>
    <p:sldId id="257" r:id="rId5"/>
    <p:sldId id="258" r:id="rId6"/>
    <p:sldId id="260" r:id="rId7"/>
    <p:sldId id="261" r:id="rId8"/>
    <p:sldId id="262" r:id="rId9"/>
    <p:sldId id="263" r:id="rId10"/>
    <p:sldId id="266" r:id="rId11"/>
    <p:sldId id="272" r:id="rId12"/>
    <p:sldId id="264" r:id="rId13"/>
    <p:sldId id="268" r:id="rId14"/>
    <p:sldId id="265" r:id="rId15"/>
    <p:sldId id="269" r:id="rId16"/>
    <p:sldId id="270" r:id="rId17"/>
    <p:sldId id="271" r:id="rId18"/>
    <p:sldId id="273" r:id="rId19"/>
    <p:sldId id="274" r:id="rId20"/>
    <p:sldId id="275" r:id="rId21"/>
    <p:sldId id="276" r:id="rId22"/>
    <p:sldId id="277" r:id="rId23"/>
    <p:sldId id="278" r:id="rId24"/>
    <p:sldId id="279" r:id="rId25"/>
    <p:sldId id="281" r:id="rId26"/>
    <p:sldId id="283" r:id="rId27"/>
    <p:sldId id="284" r:id="rId28"/>
    <p:sldId id="282" r:id="rId29"/>
    <p:sldId id="285" r:id="rId30"/>
    <p:sldId id="286" r:id="rId31"/>
  </p:sldIdLst>
  <p:sldSz cx="12192000" cy="6858000"/>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8"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032141BC-0E30-43D3-8B0A-890E281C9C94}" type="datetimeFigureOut">
              <a:rPr lang="en-GB" smtClean="0"/>
              <a:t>10/06/2020</a:t>
            </a:fld>
            <a:endParaRPr lang="en-GB"/>
          </a:p>
        </p:txBody>
      </p:sp>
      <p:sp>
        <p:nvSpPr>
          <p:cNvPr id="4" name="Footer Placeholder 3"/>
          <p:cNvSpPr>
            <a:spLocks noGrp="1"/>
          </p:cNvSpPr>
          <p:nvPr>
            <p:ph type="ftr" sz="quarter" idx="2"/>
          </p:nvPr>
        </p:nvSpPr>
        <p:spPr>
          <a:xfrm>
            <a:off x="0" y="9378950"/>
            <a:ext cx="2946400"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378950"/>
            <a:ext cx="2946400" cy="495300"/>
          </a:xfrm>
          <a:prstGeom prst="rect">
            <a:avLst/>
          </a:prstGeom>
        </p:spPr>
        <p:txBody>
          <a:bodyPr vert="horz" lIns="91440" tIns="45720" rIns="91440" bIns="45720" rtlCol="0" anchor="b"/>
          <a:lstStyle>
            <a:lvl1pPr algn="r">
              <a:defRPr sz="1200"/>
            </a:lvl1pPr>
          </a:lstStyle>
          <a:p>
            <a:fld id="{DE86EEB3-189B-4AF6-9C67-99BF2C8A3F2E}" type="slidenum">
              <a:rPr lang="en-GB" smtClean="0"/>
              <a:t>‹#›</a:t>
            </a:fld>
            <a:endParaRPr lang="en-GB"/>
          </a:p>
        </p:txBody>
      </p:sp>
    </p:spTree>
    <p:extLst>
      <p:ext uri="{BB962C8B-B14F-4D97-AF65-F5344CB8AC3E}">
        <p14:creationId xmlns:p14="http://schemas.microsoft.com/office/powerpoint/2010/main" val="2690942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09FA118C-C458-41EC-B594-4C2F866F56E4}" type="datetimeFigureOut">
              <a:rPr lang="en-GB" smtClean="0"/>
              <a:t>10/06/2020</a:t>
            </a:fld>
            <a:endParaRPr lang="en-GB"/>
          </a:p>
        </p:txBody>
      </p:sp>
      <p:sp>
        <p:nvSpPr>
          <p:cNvPr id="4" name="Slide Image Placeholder 3"/>
          <p:cNvSpPr>
            <a:spLocks noGrp="1" noRot="1" noChangeAspect="1"/>
          </p:cNvSpPr>
          <p:nvPr>
            <p:ph type="sldImg" idx="2"/>
          </p:nvPr>
        </p:nvSpPr>
        <p:spPr>
          <a:xfrm>
            <a:off x="438150" y="1235075"/>
            <a:ext cx="5921375" cy="33321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51388"/>
            <a:ext cx="5438775" cy="38893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8950"/>
            <a:ext cx="2946400"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378950"/>
            <a:ext cx="2946400" cy="495300"/>
          </a:xfrm>
          <a:prstGeom prst="rect">
            <a:avLst/>
          </a:prstGeom>
        </p:spPr>
        <p:txBody>
          <a:bodyPr vert="horz" lIns="91440" tIns="45720" rIns="91440" bIns="45720" rtlCol="0" anchor="b"/>
          <a:lstStyle>
            <a:lvl1pPr algn="r">
              <a:defRPr sz="1200"/>
            </a:lvl1pPr>
          </a:lstStyle>
          <a:p>
            <a:fld id="{BAD04F4A-DCBC-4375-87AD-971B8871002E}" type="slidenum">
              <a:rPr lang="en-GB" smtClean="0"/>
              <a:t>‹#›</a:t>
            </a:fld>
            <a:endParaRPr lang="en-GB"/>
          </a:p>
        </p:txBody>
      </p:sp>
    </p:spTree>
    <p:extLst>
      <p:ext uri="{BB962C8B-B14F-4D97-AF65-F5344CB8AC3E}">
        <p14:creationId xmlns:p14="http://schemas.microsoft.com/office/powerpoint/2010/main" val="2866108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D04F4A-DCBC-4375-87AD-971B8871002E}" type="slidenum">
              <a:rPr lang="en-GB" smtClean="0"/>
              <a:t>11</a:t>
            </a:fld>
            <a:endParaRPr lang="en-GB"/>
          </a:p>
        </p:txBody>
      </p:sp>
    </p:spTree>
    <p:extLst>
      <p:ext uri="{BB962C8B-B14F-4D97-AF65-F5344CB8AC3E}">
        <p14:creationId xmlns:p14="http://schemas.microsoft.com/office/powerpoint/2010/main" val="97684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6/10/2020</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6/10/2020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6/10/2020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6/10/2020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6/10/2020</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6/10/2020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6/10/2020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6/10/2020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6/10/2020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6/10/2020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6/10/2020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6/10/2020</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Printing like a pro!</a:t>
            </a:r>
            <a:endParaRPr lang="en-GB" dirty="0"/>
          </a:p>
        </p:txBody>
      </p:sp>
      <p:sp>
        <p:nvSpPr>
          <p:cNvPr id="3" name="Subtitle 2"/>
          <p:cNvSpPr>
            <a:spLocks noGrp="1"/>
          </p:cNvSpPr>
          <p:nvPr>
            <p:ph type="subTitle" idx="1"/>
          </p:nvPr>
        </p:nvSpPr>
        <p:spPr/>
        <p:txBody>
          <a:bodyPr/>
          <a:lstStyle/>
          <a:p>
            <a:r>
              <a:rPr lang="en-GB" dirty="0" smtClean="0"/>
              <a:t>Year 5 Art</a:t>
            </a:r>
            <a:endParaRPr lang="en-GB" dirty="0"/>
          </a:p>
        </p:txBody>
      </p:sp>
    </p:spTree>
    <p:extLst>
      <p:ext uri="{BB962C8B-B14F-4D97-AF65-F5344CB8AC3E}">
        <p14:creationId xmlns:p14="http://schemas.microsoft.com/office/powerpoint/2010/main" val="2247501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solidFill>
                  <a:srgbClr val="00B0F0"/>
                </a:solidFill>
              </a:rPr>
              <a:t>Step 6:</a:t>
            </a:r>
            <a:endParaRPr lang="en-GB" b="1" u="sng" dirty="0">
              <a:solidFill>
                <a:srgbClr val="00B0F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5421" t="25747" r="8562" b="15862"/>
          <a:stretch/>
        </p:blipFill>
        <p:spPr>
          <a:xfrm>
            <a:off x="457199" y="1828800"/>
            <a:ext cx="4774097" cy="4524703"/>
          </a:xfrm>
          <a:prstGeom prst="rect">
            <a:avLst/>
          </a:prstGeom>
        </p:spPr>
      </p:pic>
      <p:sp>
        <p:nvSpPr>
          <p:cNvPr id="5" name="TextBox 4"/>
          <p:cNvSpPr txBox="1"/>
          <p:nvPr/>
        </p:nvSpPr>
        <p:spPr>
          <a:xfrm>
            <a:off x="6316717" y="2014194"/>
            <a:ext cx="4808483" cy="1323439"/>
          </a:xfrm>
          <a:prstGeom prst="rect">
            <a:avLst/>
          </a:prstGeom>
          <a:noFill/>
        </p:spPr>
        <p:txBody>
          <a:bodyPr wrap="square" rtlCol="0">
            <a:spAutoFit/>
          </a:bodyPr>
          <a:lstStyle/>
          <a:p>
            <a:r>
              <a:rPr lang="en-GB" sz="4000" dirty="0" smtClean="0"/>
              <a:t>Stick your design on </a:t>
            </a:r>
            <a:r>
              <a:rPr lang="en-GB" sz="4000" dirty="0" smtClean="0"/>
              <a:t>a </a:t>
            </a:r>
            <a:r>
              <a:rPr lang="en-GB" sz="4000" dirty="0" smtClean="0"/>
              <a:t>clean page</a:t>
            </a:r>
            <a:endParaRPr lang="en-GB" sz="4000" dirty="0"/>
          </a:p>
        </p:txBody>
      </p:sp>
    </p:spTree>
    <p:extLst>
      <p:ext uri="{BB962C8B-B14F-4D97-AF65-F5344CB8AC3E}">
        <p14:creationId xmlns:p14="http://schemas.microsoft.com/office/powerpoint/2010/main" val="3100877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151" y="2885299"/>
            <a:ext cx="4839684" cy="972732"/>
          </a:xfrm>
        </p:spPr>
        <p:txBody>
          <a:bodyPr>
            <a:normAutofit fontScale="90000"/>
          </a:bodyPr>
          <a:lstStyle/>
          <a:p>
            <a:pPr algn="ctr"/>
            <a:r>
              <a:rPr lang="en-GB" sz="3200" u="sng" dirty="0" smtClean="0">
                <a:solidFill>
                  <a:srgbClr val="00B0F0"/>
                </a:solidFill>
                <a:latin typeface="Comic Sans MS" panose="030F0702030302020204" pitchFamily="66" charset="0"/>
              </a:rPr>
              <a:t>Top Tips for printing like a pro!</a:t>
            </a:r>
            <a:br>
              <a:rPr lang="en-GB" sz="3200" u="sng" dirty="0" smtClean="0">
                <a:solidFill>
                  <a:srgbClr val="00B0F0"/>
                </a:solidFill>
                <a:latin typeface="Comic Sans MS" panose="030F0702030302020204" pitchFamily="66" charset="0"/>
              </a:rPr>
            </a:br>
            <a:r>
              <a:rPr lang="en-GB" sz="3200" dirty="0" smtClean="0">
                <a:solidFill>
                  <a:srgbClr val="00B0F0"/>
                </a:solidFill>
                <a:latin typeface="Comic Sans MS" panose="030F0702030302020204" pitchFamily="66" charset="0"/>
              </a:rPr>
              <a:t/>
            </a:r>
            <a:br>
              <a:rPr lang="en-GB" sz="3200" dirty="0" smtClean="0">
                <a:solidFill>
                  <a:srgbClr val="00B0F0"/>
                </a:solidFill>
                <a:latin typeface="Comic Sans MS" panose="030F0702030302020204" pitchFamily="66" charset="0"/>
              </a:rPr>
            </a:br>
            <a:endParaRPr lang="en-GB" sz="3200" dirty="0">
              <a:solidFill>
                <a:srgbClr val="00B0F0"/>
              </a:solidFill>
              <a:latin typeface="Comic Sans MS" panose="030F0702030302020204" pitchFamily="66" charset="0"/>
            </a:endParaRPr>
          </a:p>
        </p:txBody>
      </p:sp>
      <p:sp>
        <p:nvSpPr>
          <p:cNvPr id="4" name="Rectangle 3"/>
          <p:cNvSpPr/>
          <p:nvPr/>
        </p:nvSpPr>
        <p:spPr>
          <a:xfrm>
            <a:off x="261718" y="1111855"/>
            <a:ext cx="11763157" cy="769441"/>
          </a:xfrm>
          <a:prstGeom prst="rect">
            <a:avLst/>
          </a:prstGeom>
        </p:spPr>
        <p:txBody>
          <a:bodyPr wrap="none">
            <a:spAutoFit/>
          </a:bodyPr>
          <a:lstStyle/>
          <a:p>
            <a:r>
              <a:rPr lang="en-GB" sz="4400" u="sng" dirty="0"/>
              <a:t>I can transfer my design to a press print tile</a:t>
            </a:r>
          </a:p>
        </p:txBody>
      </p:sp>
      <p:sp>
        <p:nvSpPr>
          <p:cNvPr id="7" name="TextBox 6"/>
          <p:cNvSpPr txBox="1"/>
          <p:nvPr/>
        </p:nvSpPr>
        <p:spPr>
          <a:xfrm>
            <a:off x="1350579" y="3630928"/>
            <a:ext cx="4792717" cy="2523768"/>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t>Be patient!</a:t>
            </a:r>
          </a:p>
          <a:p>
            <a:pPr marL="285750" indent="-285750">
              <a:buFont typeface="Arial" panose="020B0604020202020204" pitchFamily="34" charset="0"/>
              <a:buChar char="•"/>
            </a:pPr>
            <a:r>
              <a:rPr lang="en-GB" sz="2800" dirty="0" smtClean="0"/>
              <a:t>Take care</a:t>
            </a:r>
          </a:p>
          <a:p>
            <a:pPr marL="285750" indent="-285750">
              <a:buFont typeface="Arial" panose="020B0604020202020204" pitchFamily="34" charset="0"/>
              <a:buChar char="•"/>
            </a:pPr>
            <a:r>
              <a:rPr lang="en-GB" sz="2800" dirty="0"/>
              <a:t>D</a:t>
            </a:r>
            <a:r>
              <a:rPr lang="en-GB" sz="2800" dirty="0" smtClean="0"/>
              <a:t>on’t rush</a:t>
            </a:r>
          </a:p>
          <a:p>
            <a:pPr marL="285750" indent="-285750">
              <a:buFont typeface="Arial" panose="020B0604020202020204" pitchFamily="34" charset="0"/>
              <a:buChar char="•"/>
            </a:pPr>
            <a:r>
              <a:rPr lang="en-GB" sz="2800" dirty="0" smtClean="0"/>
              <a:t>Follow instructions </a:t>
            </a:r>
          </a:p>
          <a:p>
            <a:pPr marL="285750" indent="-285750">
              <a:buFont typeface="Arial" panose="020B0604020202020204" pitchFamily="34" charset="0"/>
              <a:buChar char="•"/>
            </a:pPr>
            <a:endParaRPr lang="en-GB" sz="2800" dirty="0" smtClean="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203336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rogers\AppData\Local\Microsoft\Windows\Temporary Internet Files\Content.Word\IMG_072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932" y="677916"/>
            <a:ext cx="10026868" cy="5281449"/>
          </a:xfrm>
          <a:prstGeom prst="rect">
            <a:avLst/>
          </a:prstGeom>
          <a:ln>
            <a:noFill/>
          </a:ln>
          <a:effectLst>
            <a:softEdge rad="112500"/>
          </a:effectLst>
        </p:spPr>
      </p:pic>
      <p:sp>
        <p:nvSpPr>
          <p:cNvPr id="2" name="Title 1"/>
          <p:cNvSpPr>
            <a:spLocks noGrp="1"/>
          </p:cNvSpPr>
          <p:nvPr>
            <p:ph type="title"/>
          </p:nvPr>
        </p:nvSpPr>
        <p:spPr>
          <a:xfrm>
            <a:off x="2690647" y="2455629"/>
            <a:ext cx="6532179" cy="1371600"/>
          </a:xfrm>
        </p:spPr>
        <p:txBody>
          <a:bodyPr>
            <a:noAutofit/>
          </a:bodyPr>
          <a:lstStyle/>
          <a:p>
            <a:pPr algn="ctr"/>
            <a:r>
              <a:rPr lang="en-GB" sz="11500" b="1" dirty="0" smtClean="0">
                <a:solidFill>
                  <a:schemeClr val="tx1">
                    <a:lumMod val="95000"/>
                    <a:lumOff val="5000"/>
                  </a:schemeClr>
                </a:solidFill>
              </a:rPr>
              <a:t>Printing</a:t>
            </a:r>
            <a:br>
              <a:rPr lang="en-GB" sz="11500" b="1" dirty="0" smtClean="0">
                <a:solidFill>
                  <a:schemeClr val="tx1">
                    <a:lumMod val="95000"/>
                    <a:lumOff val="5000"/>
                  </a:schemeClr>
                </a:solidFill>
              </a:rPr>
            </a:br>
            <a:r>
              <a:rPr lang="en-GB" sz="7200" b="1" dirty="0" smtClean="0">
                <a:solidFill>
                  <a:schemeClr val="tx1">
                    <a:lumMod val="95000"/>
                    <a:lumOff val="5000"/>
                  </a:schemeClr>
                </a:solidFill>
              </a:rPr>
              <a:t>1</a:t>
            </a:r>
            <a:r>
              <a:rPr lang="en-GB" sz="7200" b="1" baseline="30000" dirty="0" smtClean="0">
                <a:solidFill>
                  <a:schemeClr val="tx1">
                    <a:lumMod val="95000"/>
                    <a:lumOff val="5000"/>
                  </a:schemeClr>
                </a:solidFill>
              </a:rPr>
              <a:t>st</a:t>
            </a:r>
            <a:r>
              <a:rPr lang="en-GB" sz="7200" b="1" dirty="0" smtClean="0">
                <a:solidFill>
                  <a:schemeClr val="tx1">
                    <a:lumMod val="95000"/>
                    <a:lumOff val="5000"/>
                  </a:schemeClr>
                </a:solidFill>
              </a:rPr>
              <a:t> print</a:t>
            </a:r>
            <a:endParaRPr lang="en-GB" sz="7200" b="1" dirty="0">
              <a:solidFill>
                <a:schemeClr val="tx1">
                  <a:lumMod val="95000"/>
                  <a:lumOff val="5000"/>
                </a:schemeClr>
              </a:solidFill>
            </a:endParaRPr>
          </a:p>
        </p:txBody>
      </p:sp>
    </p:spTree>
    <p:extLst>
      <p:ext uri="{BB962C8B-B14F-4D97-AF65-F5344CB8AC3E}">
        <p14:creationId xmlns:p14="http://schemas.microsoft.com/office/powerpoint/2010/main" val="3177525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t>You will need:</a:t>
            </a:r>
            <a:endParaRPr lang="en-GB" b="1" u="sng" dirty="0"/>
          </a:p>
        </p:txBody>
      </p:sp>
      <p:sp>
        <p:nvSpPr>
          <p:cNvPr id="3" name="Content Placeholder 2"/>
          <p:cNvSpPr>
            <a:spLocks noGrp="1"/>
          </p:cNvSpPr>
          <p:nvPr>
            <p:ph idx="1"/>
          </p:nvPr>
        </p:nvSpPr>
        <p:spPr/>
        <p:txBody>
          <a:bodyPr>
            <a:normAutofit/>
          </a:bodyPr>
          <a:lstStyle/>
          <a:p>
            <a:r>
              <a:rPr lang="en-GB" sz="2800" dirty="0" smtClean="0"/>
              <a:t>Your tile</a:t>
            </a:r>
          </a:p>
          <a:p>
            <a:r>
              <a:rPr lang="en-GB" sz="2800" dirty="0" smtClean="0"/>
              <a:t>Your first chosen colour</a:t>
            </a:r>
          </a:p>
          <a:p>
            <a:r>
              <a:rPr lang="en-GB" sz="2800" dirty="0"/>
              <a:t>2</a:t>
            </a:r>
            <a:r>
              <a:rPr lang="en-GB" sz="2800" dirty="0" smtClean="0"/>
              <a:t> rollers </a:t>
            </a:r>
          </a:p>
          <a:p>
            <a:r>
              <a:rPr lang="en-GB" sz="2800" dirty="0" smtClean="0"/>
              <a:t>Pallet</a:t>
            </a:r>
          </a:p>
          <a:p>
            <a:r>
              <a:rPr lang="en-GB" sz="2800" dirty="0" smtClean="0"/>
              <a:t>Newspaper </a:t>
            </a:r>
          </a:p>
          <a:p>
            <a:r>
              <a:rPr lang="en-GB" sz="2800" dirty="0" smtClean="0"/>
              <a:t>Plain paper</a:t>
            </a:r>
            <a:endParaRPr lang="en-GB" sz="2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3448" r="53892" b="17012"/>
          <a:stretch/>
        </p:blipFill>
        <p:spPr>
          <a:xfrm rot="875038">
            <a:off x="8453278" y="940543"/>
            <a:ext cx="2699765" cy="260393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39147">
            <a:off x="5370946" y="3074104"/>
            <a:ext cx="2676525" cy="1714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70613">
            <a:off x="6116335" y="885524"/>
            <a:ext cx="1905000" cy="113347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70808">
            <a:off x="8400910" y="4584684"/>
            <a:ext cx="2804500" cy="1485189"/>
          </a:xfrm>
          <a:prstGeom prst="rect">
            <a:avLst/>
          </a:prstGeom>
        </p:spPr>
      </p:pic>
    </p:spTree>
    <p:extLst>
      <p:ext uri="{BB962C8B-B14F-4D97-AF65-F5344CB8AC3E}">
        <p14:creationId xmlns:p14="http://schemas.microsoft.com/office/powerpoint/2010/main" val="33129699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2291255" cy="1371600"/>
          </a:xfrm>
        </p:spPr>
        <p:txBody>
          <a:bodyPr/>
          <a:lstStyle/>
          <a:p>
            <a:r>
              <a:rPr lang="en-GB" b="1" u="sng" dirty="0" smtClean="0"/>
              <a:t>Step 7: </a:t>
            </a:r>
            <a:endParaRPr lang="en-GB" b="1" u="sng"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1973" t="2431" r="15266"/>
          <a:stretch/>
        </p:blipFill>
        <p:spPr>
          <a:xfrm>
            <a:off x="6432332" y="642594"/>
            <a:ext cx="4950372" cy="5748158"/>
          </a:xfrm>
          <a:prstGeom prst="rect">
            <a:avLst/>
          </a:prstGeom>
        </p:spPr>
      </p:pic>
      <p:sp>
        <p:nvSpPr>
          <p:cNvPr id="4" name="TextBox 3"/>
          <p:cNvSpPr txBox="1"/>
          <p:nvPr/>
        </p:nvSpPr>
        <p:spPr>
          <a:xfrm>
            <a:off x="893380" y="2239400"/>
            <a:ext cx="4514193" cy="2554545"/>
          </a:xfrm>
          <a:prstGeom prst="rect">
            <a:avLst/>
          </a:prstGeom>
          <a:noFill/>
        </p:spPr>
        <p:txBody>
          <a:bodyPr wrap="square" rtlCol="0">
            <a:spAutoFit/>
          </a:bodyPr>
          <a:lstStyle/>
          <a:p>
            <a:r>
              <a:rPr lang="en-GB" sz="4000" dirty="0" smtClean="0"/>
              <a:t>Squeeze a small amount of your chosen ink onto a pallet.</a:t>
            </a:r>
            <a:endParaRPr lang="en-GB" sz="4000" dirty="0"/>
          </a:p>
        </p:txBody>
      </p:sp>
    </p:spTree>
    <p:extLst>
      <p:ext uri="{BB962C8B-B14F-4D97-AF65-F5344CB8AC3E}">
        <p14:creationId xmlns:p14="http://schemas.microsoft.com/office/powerpoint/2010/main" val="2398594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661" y="343049"/>
            <a:ext cx="10058400" cy="1371600"/>
          </a:xfrm>
        </p:spPr>
        <p:txBody>
          <a:bodyPr/>
          <a:lstStyle/>
          <a:p>
            <a:r>
              <a:rPr lang="en-GB" b="1" u="sng" dirty="0" smtClean="0"/>
              <a:t>Step 8:</a:t>
            </a:r>
            <a:endParaRPr lang="en-GB" b="1" u="sng"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382" t="3448" r="16460" b="2298"/>
          <a:stretch/>
        </p:blipFill>
        <p:spPr>
          <a:xfrm>
            <a:off x="6747642" y="642594"/>
            <a:ext cx="4899769" cy="5549462"/>
          </a:xfrm>
          <a:prstGeom prst="rect">
            <a:avLst/>
          </a:prstGeom>
        </p:spPr>
      </p:pic>
      <p:sp>
        <p:nvSpPr>
          <p:cNvPr id="3" name="TextBox 2"/>
          <p:cNvSpPr txBox="1"/>
          <p:nvPr/>
        </p:nvSpPr>
        <p:spPr>
          <a:xfrm>
            <a:off x="672661" y="1714649"/>
            <a:ext cx="5381297" cy="3785652"/>
          </a:xfrm>
          <a:prstGeom prst="rect">
            <a:avLst/>
          </a:prstGeom>
          <a:noFill/>
        </p:spPr>
        <p:txBody>
          <a:bodyPr wrap="square" rtlCol="0">
            <a:spAutoFit/>
          </a:bodyPr>
          <a:lstStyle/>
          <a:p>
            <a:r>
              <a:rPr lang="en-GB" sz="4000" dirty="0" smtClean="0"/>
              <a:t>Use your first roller to evenly spread the ink all over the pallet. Make sure your tile is on a piece of newspaper. </a:t>
            </a:r>
          </a:p>
        </p:txBody>
      </p:sp>
    </p:spTree>
    <p:extLst>
      <p:ext uri="{BB962C8B-B14F-4D97-AF65-F5344CB8AC3E}">
        <p14:creationId xmlns:p14="http://schemas.microsoft.com/office/powerpoint/2010/main" val="17227905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021" y="391512"/>
            <a:ext cx="2858814" cy="1371600"/>
          </a:xfrm>
        </p:spPr>
        <p:txBody>
          <a:bodyPr/>
          <a:lstStyle/>
          <a:p>
            <a:r>
              <a:rPr lang="en-GB" b="1" u="sng" dirty="0" smtClean="0"/>
              <a:t>Step 9:</a:t>
            </a:r>
            <a:endParaRPr lang="en-GB" b="1" u="sng"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928" t="12874" r="24531" b="9195"/>
          <a:stretch/>
        </p:blipFill>
        <p:spPr>
          <a:xfrm>
            <a:off x="6668813" y="819806"/>
            <a:ext cx="4824249" cy="5344511"/>
          </a:xfrm>
          <a:prstGeom prst="rect">
            <a:avLst/>
          </a:prstGeom>
        </p:spPr>
      </p:pic>
      <p:sp>
        <p:nvSpPr>
          <p:cNvPr id="3" name="TextBox 2"/>
          <p:cNvSpPr txBox="1"/>
          <p:nvPr/>
        </p:nvSpPr>
        <p:spPr>
          <a:xfrm>
            <a:off x="783021" y="1763112"/>
            <a:ext cx="5397062" cy="4524315"/>
          </a:xfrm>
          <a:prstGeom prst="rect">
            <a:avLst/>
          </a:prstGeom>
          <a:noFill/>
        </p:spPr>
        <p:txBody>
          <a:bodyPr wrap="square" rtlCol="0">
            <a:spAutoFit/>
          </a:bodyPr>
          <a:lstStyle/>
          <a:p>
            <a:r>
              <a:rPr lang="en-GB" sz="4000" dirty="0"/>
              <a:t>Then roller the ink onto the face of your tile. </a:t>
            </a:r>
          </a:p>
          <a:p>
            <a:r>
              <a:rPr lang="en-GB" sz="4000" i="1" dirty="0" smtClean="0">
                <a:solidFill>
                  <a:srgbClr val="FF0000"/>
                </a:solidFill>
              </a:rPr>
              <a:t>Make </a:t>
            </a:r>
            <a:r>
              <a:rPr lang="en-GB" sz="4000" i="1" dirty="0">
                <a:solidFill>
                  <a:srgbClr val="FF0000"/>
                </a:solidFill>
              </a:rPr>
              <a:t>sure you entire tile is covered</a:t>
            </a:r>
            <a:r>
              <a:rPr lang="en-GB" sz="4000" i="1" dirty="0" smtClean="0">
                <a:solidFill>
                  <a:srgbClr val="FF0000"/>
                </a:solidFill>
              </a:rPr>
              <a:t>!</a:t>
            </a:r>
          </a:p>
          <a:p>
            <a:endParaRPr lang="en-GB" sz="4000" i="1" dirty="0" smtClean="0">
              <a:solidFill>
                <a:srgbClr val="FF0000"/>
              </a:solidFill>
            </a:endParaRPr>
          </a:p>
          <a:p>
            <a:r>
              <a:rPr lang="en-GB" sz="2400" dirty="0" smtClean="0"/>
              <a:t>(Now you can see which parts will stay white!)</a:t>
            </a:r>
            <a:endParaRPr lang="en-GB" sz="2000" dirty="0"/>
          </a:p>
        </p:txBody>
      </p:sp>
    </p:spTree>
    <p:extLst>
      <p:ext uri="{BB962C8B-B14F-4D97-AF65-F5344CB8AC3E}">
        <p14:creationId xmlns:p14="http://schemas.microsoft.com/office/powerpoint/2010/main" val="40866785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829" y="621423"/>
            <a:ext cx="4198883" cy="1371600"/>
          </a:xfrm>
        </p:spPr>
        <p:txBody>
          <a:bodyPr/>
          <a:lstStyle/>
          <a:p>
            <a:r>
              <a:rPr lang="en-GB" b="1" u="sng" dirty="0" smtClean="0"/>
              <a:t>Step 10:</a:t>
            </a:r>
            <a:endParaRPr lang="en-GB" b="1" u="sng"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049" t="7586"/>
          <a:stretch/>
        </p:blipFill>
        <p:spPr>
          <a:xfrm>
            <a:off x="6022427" y="368984"/>
            <a:ext cx="5754414" cy="5444729"/>
          </a:xfrm>
          <a:prstGeom prst="rect">
            <a:avLst/>
          </a:prstGeom>
        </p:spPr>
      </p:pic>
      <p:sp>
        <p:nvSpPr>
          <p:cNvPr id="5" name="TextBox 4"/>
          <p:cNvSpPr txBox="1"/>
          <p:nvPr/>
        </p:nvSpPr>
        <p:spPr>
          <a:xfrm>
            <a:off x="5691351" y="5801740"/>
            <a:ext cx="6416566" cy="830997"/>
          </a:xfrm>
          <a:prstGeom prst="rect">
            <a:avLst/>
          </a:prstGeom>
          <a:noFill/>
        </p:spPr>
        <p:txBody>
          <a:bodyPr wrap="square" rtlCol="0">
            <a:spAutoFit/>
          </a:bodyPr>
          <a:lstStyle/>
          <a:p>
            <a:r>
              <a:rPr lang="en-GB" sz="2400" i="1" dirty="0" smtClean="0">
                <a:solidFill>
                  <a:srgbClr val="FF0000"/>
                </a:solidFill>
              </a:rPr>
              <a:t>You will need to print your design 8 times on white paper- so two lots of this!</a:t>
            </a:r>
            <a:endParaRPr lang="en-GB" sz="2400" i="1" dirty="0">
              <a:solidFill>
                <a:srgbClr val="FF0000"/>
              </a:solidFill>
            </a:endParaRPr>
          </a:p>
        </p:txBody>
      </p:sp>
      <p:sp>
        <p:nvSpPr>
          <p:cNvPr id="6" name="Explosion 2 5"/>
          <p:cNvSpPr/>
          <p:nvPr/>
        </p:nvSpPr>
        <p:spPr>
          <a:xfrm>
            <a:off x="3192517" y="368984"/>
            <a:ext cx="4272455" cy="2569778"/>
          </a:xfrm>
          <a:prstGeom prst="irregularSeal2">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rot="20252072">
            <a:off x="3970300" y="968072"/>
            <a:ext cx="2648569"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sz="2000" b="1" dirty="0" smtClean="0"/>
              <a:t>Be careful when peeling the paper away from your tile!</a:t>
            </a:r>
            <a:endParaRPr lang="en-GB" sz="2000" b="1" dirty="0"/>
          </a:p>
        </p:txBody>
      </p:sp>
      <p:sp>
        <p:nvSpPr>
          <p:cNvPr id="9" name="TextBox 8"/>
          <p:cNvSpPr txBox="1"/>
          <p:nvPr/>
        </p:nvSpPr>
        <p:spPr>
          <a:xfrm>
            <a:off x="8540393" y="759412"/>
            <a:ext cx="3373821" cy="1815882"/>
          </a:xfrm>
          <a:prstGeom prst="rect">
            <a:avLst/>
          </a:prstGeom>
          <a:noFill/>
        </p:spPr>
        <p:txBody>
          <a:bodyPr wrap="square" rtlCol="0">
            <a:spAutoFit/>
          </a:bodyPr>
          <a:lstStyle/>
          <a:p>
            <a:r>
              <a:rPr lang="en-GB" sz="2800" b="1" dirty="0" smtClean="0">
                <a:solidFill>
                  <a:srgbClr val="FF0000"/>
                </a:solidFill>
              </a:rPr>
              <a:t>You must apply more ink after each individual print!</a:t>
            </a:r>
            <a:endParaRPr lang="en-GB" sz="2800" b="1" dirty="0">
              <a:solidFill>
                <a:srgbClr val="FF0000"/>
              </a:solidFill>
            </a:endParaRPr>
          </a:p>
        </p:txBody>
      </p:sp>
      <p:sp>
        <p:nvSpPr>
          <p:cNvPr id="3" name="TextBox 2"/>
          <p:cNvSpPr txBox="1"/>
          <p:nvPr/>
        </p:nvSpPr>
        <p:spPr>
          <a:xfrm>
            <a:off x="529088" y="2169649"/>
            <a:ext cx="4295160" cy="4463088"/>
          </a:xfrm>
          <a:prstGeom prst="rect">
            <a:avLst/>
          </a:prstGeom>
          <a:noFill/>
        </p:spPr>
        <p:txBody>
          <a:bodyPr wrap="square" rtlCol="0">
            <a:spAutoFit/>
          </a:bodyPr>
          <a:lstStyle/>
          <a:p>
            <a:r>
              <a:rPr lang="en-GB" sz="2800" dirty="0" smtClean="0"/>
              <a:t>Print your designs by placing your tile face down and using the clean roller to add pressure evenly. Now rotate your design 90 degrees each time (using the arrow to help) like you’ve practised. </a:t>
            </a:r>
            <a:endParaRPr lang="en-GB" sz="2800" dirty="0"/>
          </a:p>
        </p:txBody>
      </p:sp>
    </p:spTree>
    <p:extLst>
      <p:ext uri="{BB962C8B-B14F-4D97-AF65-F5344CB8AC3E}">
        <p14:creationId xmlns:p14="http://schemas.microsoft.com/office/powerpoint/2010/main" val="3580003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grogers\AppData\Local\Microsoft\Windows\Temporary Internet Files\Content.Word\IMG_072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932" y="677916"/>
            <a:ext cx="10026868" cy="5281449"/>
          </a:xfrm>
          <a:prstGeom prst="rect">
            <a:avLst/>
          </a:prstGeom>
          <a:ln>
            <a:noFill/>
          </a:ln>
          <a:effectLst>
            <a:softEdge rad="112500"/>
          </a:effectLst>
        </p:spPr>
      </p:pic>
      <p:sp>
        <p:nvSpPr>
          <p:cNvPr id="4" name="Title 1"/>
          <p:cNvSpPr>
            <a:spLocks noGrp="1"/>
          </p:cNvSpPr>
          <p:nvPr>
            <p:ph type="title"/>
          </p:nvPr>
        </p:nvSpPr>
        <p:spPr>
          <a:xfrm>
            <a:off x="2690647" y="2455629"/>
            <a:ext cx="6532179" cy="1371600"/>
          </a:xfrm>
        </p:spPr>
        <p:txBody>
          <a:bodyPr>
            <a:noAutofit/>
          </a:bodyPr>
          <a:lstStyle/>
          <a:p>
            <a:pPr algn="ctr"/>
            <a:r>
              <a:rPr lang="en-GB" sz="11500" b="1" dirty="0" smtClean="0">
                <a:solidFill>
                  <a:schemeClr val="tx1">
                    <a:lumMod val="95000"/>
                    <a:lumOff val="5000"/>
                  </a:schemeClr>
                </a:solidFill>
              </a:rPr>
              <a:t>Printing</a:t>
            </a:r>
            <a:br>
              <a:rPr lang="en-GB" sz="11500" b="1" dirty="0" smtClean="0">
                <a:solidFill>
                  <a:schemeClr val="tx1">
                    <a:lumMod val="95000"/>
                    <a:lumOff val="5000"/>
                  </a:schemeClr>
                </a:solidFill>
              </a:rPr>
            </a:br>
            <a:r>
              <a:rPr lang="en-GB" sz="7200" b="1" dirty="0" smtClean="0">
                <a:solidFill>
                  <a:schemeClr val="tx1">
                    <a:lumMod val="95000"/>
                    <a:lumOff val="5000"/>
                  </a:schemeClr>
                </a:solidFill>
              </a:rPr>
              <a:t>2nd print</a:t>
            </a:r>
            <a:endParaRPr lang="en-GB" sz="7200" b="1" dirty="0">
              <a:solidFill>
                <a:schemeClr val="tx1">
                  <a:lumMod val="95000"/>
                  <a:lumOff val="5000"/>
                </a:schemeClr>
              </a:solidFill>
            </a:endParaRPr>
          </a:p>
        </p:txBody>
      </p:sp>
    </p:spTree>
    <p:extLst>
      <p:ext uri="{BB962C8B-B14F-4D97-AF65-F5344CB8AC3E}">
        <p14:creationId xmlns:p14="http://schemas.microsoft.com/office/powerpoint/2010/main" val="2122067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317" y="1425463"/>
            <a:ext cx="4703379" cy="4912275"/>
          </a:xfrm>
        </p:spPr>
        <p:txBody>
          <a:bodyPr>
            <a:normAutofit/>
          </a:bodyPr>
          <a:lstStyle/>
          <a:p>
            <a:r>
              <a:rPr lang="en-GB" sz="4000" dirty="0" smtClean="0"/>
              <a:t>Cut out one of your prints and stick on the next clean page in your sketchbook. </a:t>
            </a:r>
            <a:r>
              <a:rPr lang="en-GB" sz="4000" dirty="0" smtClean="0">
                <a:solidFill>
                  <a:srgbClr val="FF0000"/>
                </a:solidFill>
              </a:rPr>
              <a:t>Make sure you leave a set of 4 together</a:t>
            </a:r>
            <a:r>
              <a:rPr lang="en-GB" sz="4000" i="1" dirty="0" smtClean="0">
                <a:solidFill>
                  <a:srgbClr val="FF0000"/>
                </a:solidFill>
              </a:rPr>
              <a:t>. </a:t>
            </a:r>
            <a:endParaRPr lang="en-GB" sz="4000" i="1" dirty="0">
              <a:solidFill>
                <a:srgbClr val="FF0000"/>
              </a:solidFill>
            </a:endParaRPr>
          </a:p>
        </p:txBody>
      </p:sp>
      <p:sp>
        <p:nvSpPr>
          <p:cNvPr id="4" name="Title 1"/>
          <p:cNvSpPr txBox="1">
            <a:spLocks/>
          </p:cNvSpPr>
          <p:nvPr/>
        </p:nvSpPr>
        <p:spPr>
          <a:xfrm>
            <a:off x="483476" y="258816"/>
            <a:ext cx="4198883"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b="1" u="sng" dirty="0" smtClean="0"/>
              <a:t>Step 11:</a:t>
            </a:r>
            <a:endParaRPr lang="en-GB" b="1" u="sng" dirty="0"/>
          </a:p>
        </p:txBody>
      </p:sp>
      <p:pic>
        <p:nvPicPr>
          <p:cNvPr id="5" name="Picture 4" descr="C:\Users\grogers\AppData\Local\Microsoft\Windows\Temporary Internet Files\Content.Word\IMG_072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547775" y="1332033"/>
            <a:ext cx="5731510" cy="4279900"/>
          </a:xfrm>
          <a:prstGeom prst="rect">
            <a:avLst/>
          </a:prstGeom>
          <a:noFill/>
          <a:ln>
            <a:noFill/>
          </a:ln>
        </p:spPr>
      </p:pic>
    </p:spTree>
    <p:extLst>
      <p:ext uri="{BB962C8B-B14F-4D97-AF65-F5344CB8AC3E}">
        <p14:creationId xmlns:p14="http://schemas.microsoft.com/office/powerpoint/2010/main" val="408791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862" y="2361036"/>
            <a:ext cx="10058400" cy="1371600"/>
          </a:xfrm>
        </p:spPr>
        <p:txBody>
          <a:bodyPr>
            <a:noAutofit/>
          </a:bodyPr>
          <a:lstStyle/>
          <a:p>
            <a:pPr algn="ctr"/>
            <a:r>
              <a:rPr lang="en-GB" sz="8800" dirty="0" smtClean="0"/>
              <a:t>Transferring your design </a:t>
            </a:r>
            <a:endParaRPr lang="en-GB" sz="8800" dirty="0"/>
          </a:p>
        </p:txBody>
      </p:sp>
    </p:spTree>
    <p:extLst>
      <p:ext uri="{BB962C8B-B14F-4D97-AF65-F5344CB8AC3E}">
        <p14:creationId xmlns:p14="http://schemas.microsoft.com/office/powerpoint/2010/main" val="537543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9241" y="179988"/>
            <a:ext cx="4198883"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b="1" u="sng" dirty="0" smtClean="0"/>
              <a:t>Step 12:</a:t>
            </a:r>
            <a:endParaRPr lang="en-GB" b="1" u="sng" dirty="0"/>
          </a:p>
        </p:txBody>
      </p:sp>
      <p:sp>
        <p:nvSpPr>
          <p:cNvPr id="5" name="Title 1"/>
          <p:cNvSpPr>
            <a:spLocks noGrp="1"/>
          </p:cNvSpPr>
          <p:nvPr>
            <p:ph type="title"/>
          </p:nvPr>
        </p:nvSpPr>
        <p:spPr>
          <a:xfrm>
            <a:off x="3079530" y="250933"/>
            <a:ext cx="4703379" cy="1229710"/>
          </a:xfrm>
        </p:spPr>
        <p:txBody>
          <a:bodyPr>
            <a:normAutofit/>
          </a:bodyPr>
          <a:lstStyle/>
          <a:p>
            <a:r>
              <a:rPr lang="en-GB" dirty="0" smtClean="0"/>
              <a:t>Etching</a:t>
            </a:r>
            <a:endParaRPr lang="en-GB" i="1" dirty="0">
              <a:solidFill>
                <a:srgbClr val="FF0000"/>
              </a:solidFill>
            </a:endParaRPr>
          </a:p>
        </p:txBody>
      </p:sp>
      <p:sp>
        <p:nvSpPr>
          <p:cNvPr id="6" name="Title 1"/>
          <p:cNvSpPr txBox="1">
            <a:spLocks/>
          </p:cNvSpPr>
          <p:nvPr/>
        </p:nvSpPr>
        <p:spPr>
          <a:xfrm>
            <a:off x="483475" y="1409697"/>
            <a:ext cx="4703379" cy="49122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dirty="0" smtClean="0"/>
              <a:t>You now need to etch away the parts of your design you want to stay your first print colour.</a:t>
            </a:r>
            <a:endParaRPr lang="en-GB" i="1" dirty="0">
              <a:solidFill>
                <a:srgbClr val="FF0000"/>
              </a:solidFill>
            </a:endParaRPr>
          </a:p>
        </p:txBody>
      </p:sp>
      <p:pic>
        <p:nvPicPr>
          <p:cNvPr id="7" name="Picture 6" descr="C:\Users\grogers\AppData\Local\Microsoft\Windows\Temporary Internet Files\Content.Word\IMG_0730.jpg"/>
          <p:cNvPicPr/>
          <p:nvPr/>
        </p:nvPicPr>
        <p:blipFill rotWithShape="1">
          <a:blip r:embed="rId2">
            <a:extLst>
              <a:ext uri="{28A0092B-C50C-407E-A947-70E740481C1C}">
                <a14:useLocalDpi xmlns:a14="http://schemas.microsoft.com/office/drawing/2010/main" val="0"/>
              </a:ext>
            </a:extLst>
          </a:blip>
          <a:srcRect l="24452" t="13600" r="15876" b="8977"/>
          <a:stretch/>
        </p:blipFill>
        <p:spPr bwMode="auto">
          <a:xfrm>
            <a:off x="5842262" y="1961491"/>
            <a:ext cx="4657574" cy="4360481"/>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5842262" y="575181"/>
            <a:ext cx="6122276" cy="1384995"/>
          </a:xfrm>
          <a:prstGeom prst="rect">
            <a:avLst/>
          </a:prstGeom>
          <a:noFill/>
        </p:spPr>
        <p:txBody>
          <a:bodyPr wrap="square" rtlCol="0">
            <a:spAutoFit/>
          </a:bodyPr>
          <a:lstStyle/>
          <a:p>
            <a:r>
              <a:rPr lang="en-GB" sz="2800" dirty="0" smtClean="0">
                <a:solidFill>
                  <a:srgbClr val="FF0000"/>
                </a:solidFill>
              </a:rPr>
              <a:t>These are the bits o have etched away. They are the bits that will stay my first print colour.</a:t>
            </a:r>
            <a:endParaRPr lang="en-GB" sz="2800" dirty="0">
              <a:solidFill>
                <a:srgbClr val="FF0000"/>
              </a:solidFill>
            </a:endParaRPr>
          </a:p>
        </p:txBody>
      </p:sp>
      <p:cxnSp>
        <p:nvCxnSpPr>
          <p:cNvPr id="8" name="Straight Arrow Connector 7"/>
          <p:cNvCxnSpPr/>
          <p:nvPr/>
        </p:nvCxnSpPr>
        <p:spPr>
          <a:xfrm>
            <a:off x="7278413" y="1961491"/>
            <a:ext cx="0" cy="1247319"/>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10" name="Straight Arrow Connector 9"/>
          <p:cNvCxnSpPr/>
          <p:nvPr/>
        </p:nvCxnSpPr>
        <p:spPr>
          <a:xfrm flipH="1">
            <a:off x="8339959" y="1960176"/>
            <a:ext cx="2159877" cy="1792017"/>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12" name="Straight Arrow Connector 11"/>
          <p:cNvCxnSpPr/>
          <p:nvPr/>
        </p:nvCxnSpPr>
        <p:spPr>
          <a:xfrm flipV="1">
            <a:off x="5431219" y="4508938"/>
            <a:ext cx="2351690" cy="14819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4158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3475" y="1409697"/>
            <a:ext cx="4703379" cy="4912275"/>
          </a:xfrm>
        </p:spPr>
        <p:txBody>
          <a:bodyPr>
            <a:normAutofit/>
          </a:bodyPr>
          <a:lstStyle/>
          <a:p>
            <a:r>
              <a:rPr lang="en-GB" dirty="0" smtClean="0"/>
              <a:t>Repeat the same printing process but now using your second colour for your second print.</a:t>
            </a:r>
            <a:r>
              <a:rPr lang="en-GB" i="1" dirty="0" smtClean="0">
                <a:solidFill>
                  <a:srgbClr val="FF0000"/>
                </a:solidFill>
              </a:rPr>
              <a:t> </a:t>
            </a:r>
            <a:endParaRPr lang="en-GB" i="1" dirty="0">
              <a:solidFill>
                <a:srgbClr val="FF0000"/>
              </a:solidFill>
            </a:endParaRPr>
          </a:p>
        </p:txBody>
      </p:sp>
      <p:sp>
        <p:nvSpPr>
          <p:cNvPr id="5" name="Title 1"/>
          <p:cNvSpPr txBox="1">
            <a:spLocks/>
          </p:cNvSpPr>
          <p:nvPr/>
        </p:nvSpPr>
        <p:spPr>
          <a:xfrm>
            <a:off x="499241" y="179988"/>
            <a:ext cx="4198883"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b="1" u="sng" dirty="0" smtClean="0"/>
              <a:t>Step 13:</a:t>
            </a:r>
            <a:endParaRPr lang="en-GB" b="1" u="sng" dirty="0"/>
          </a:p>
        </p:txBody>
      </p:sp>
      <p:sp>
        <p:nvSpPr>
          <p:cNvPr id="6" name="Title 1"/>
          <p:cNvSpPr txBox="1">
            <a:spLocks/>
          </p:cNvSpPr>
          <p:nvPr/>
        </p:nvSpPr>
        <p:spPr>
          <a:xfrm>
            <a:off x="4971392" y="5109340"/>
            <a:ext cx="6821215" cy="1371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GB" sz="3200" dirty="0" smtClean="0">
                <a:solidFill>
                  <a:srgbClr val="FF0000"/>
                </a:solidFill>
              </a:rPr>
              <a:t>You will now only be printing 7 times. Make sure you rotate your design properly!</a:t>
            </a:r>
            <a:endParaRPr lang="en-GB" sz="3200" dirty="0">
              <a:solidFill>
                <a:srgbClr val="FF0000"/>
              </a:solidFill>
            </a:endParaRPr>
          </a:p>
        </p:txBody>
      </p:sp>
      <p:pic>
        <p:nvPicPr>
          <p:cNvPr id="7" name="Picture 6" descr="C:\Users\grogers\AppData\Local\Microsoft\Windows\Temporary Internet Files\Content.Word\IMG_0727.jpg"/>
          <p:cNvPicPr/>
          <p:nvPr/>
        </p:nvPicPr>
        <p:blipFill rotWithShape="1">
          <a:blip r:embed="rId2" cstate="print">
            <a:extLst>
              <a:ext uri="{28A0092B-C50C-407E-A947-70E740481C1C}">
                <a14:useLocalDpi xmlns:a14="http://schemas.microsoft.com/office/drawing/2010/main" val="0"/>
              </a:ext>
            </a:extLst>
          </a:blip>
          <a:srcRect l="22379" r="30173"/>
          <a:stretch/>
        </p:blipFill>
        <p:spPr bwMode="auto">
          <a:xfrm rot="5400000">
            <a:off x="6249712" y="-495298"/>
            <a:ext cx="4240926" cy="63666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9503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rogers\AppData\Local\Microsoft\Windows\Temporary Internet Files\Content.Word\IMG_072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932" y="677916"/>
            <a:ext cx="10026868" cy="5281449"/>
          </a:xfrm>
          <a:prstGeom prst="rect">
            <a:avLst/>
          </a:prstGeom>
          <a:ln>
            <a:noFill/>
          </a:ln>
          <a:effectLst>
            <a:softEdge rad="112500"/>
          </a:effectLst>
        </p:spPr>
      </p:pic>
      <p:sp>
        <p:nvSpPr>
          <p:cNvPr id="5" name="Title 1"/>
          <p:cNvSpPr>
            <a:spLocks noGrp="1"/>
          </p:cNvSpPr>
          <p:nvPr>
            <p:ph type="title"/>
          </p:nvPr>
        </p:nvSpPr>
        <p:spPr>
          <a:xfrm>
            <a:off x="2690647" y="2455629"/>
            <a:ext cx="6532179" cy="1371600"/>
          </a:xfrm>
        </p:spPr>
        <p:txBody>
          <a:bodyPr>
            <a:noAutofit/>
          </a:bodyPr>
          <a:lstStyle/>
          <a:p>
            <a:pPr algn="ctr"/>
            <a:r>
              <a:rPr lang="en-GB" sz="11500" b="1" dirty="0" smtClean="0">
                <a:solidFill>
                  <a:schemeClr val="tx1">
                    <a:lumMod val="95000"/>
                    <a:lumOff val="5000"/>
                  </a:schemeClr>
                </a:solidFill>
              </a:rPr>
              <a:t>Printing</a:t>
            </a:r>
            <a:br>
              <a:rPr lang="en-GB" sz="11500" b="1" dirty="0" smtClean="0">
                <a:solidFill>
                  <a:schemeClr val="tx1">
                    <a:lumMod val="95000"/>
                    <a:lumOff val="5000"/>
                  </a:schemeClr>
                </a:solidFill>
              </a:rPr>
            </a:br>
            <a:r>
              <a:rPr lang="en-GB" sz="7200" b="1" baseline="30000" dirty="0" smtClean="0">
                <a:solidFill>
                  <a:schemeClr val="tx1">
                    <a:lumMod val="95000"/>
                    <a:lumOff val="5000"/>
                  </a:schemeClr>
                </a:solidFill>
              </a:rPr>
              <a:t>3rd</a:t>
            </a:r>
            <a:r>
              <a:rPr lang="en-GB" sz="7200" b="1" dirty="0" smtClean="0">
                <a:solidFill>
                  <a:schemeClr val="tx1">
                    <a:lumMod val="95000"/>
                    <a:lumOff val="5000"/>
                  </a:schemeClr>
                </a:solidFill>
              </a:rPr>
              <a:t> and final print!</a:t>
            </a:r>
            <a:endParaRPr lang="en-GB" sz="7200" b="1" dirty="0">
              <a:solidFill>
                <a:schemeClr val="tx1">
                  <a:lumMod val="95000"/>
                  <a:lumOff val="5000"/>
                </a:schemeClr>
              </a:solidFill>
            </a:endParaRPr>
          </a:p>
        </p:txBody>
      </p:sp>
    </p:spTree>
    <p:extLst>
      <p:ext uri="{BB962C8B-B14F-4D97-AF65-F5344CB8AC3E}">
        <p14:creationId xmlns:p14="http://schemas.microsoft.com/office/powerpoint/2010/main" val="4655849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9241" y="179988"/>
            <a:ext cx="4198883"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b="1" u="sng" dirty="0" smtClean="0"/>
              <a:t>Step 14:</a:t>
            </a:r>
            <a:endParaRPr lang="en-GB" b="1" u="sng" dirty="0"/>
          </a:p>
        </p:txBody>
      </p:sp>
      <p:sp>
        <p:nvSpPr>
          <p:cNvPr id="5" name="Title 1"/>
          <p:cNvSpPr>
            <a:spLocks noGrp="1"/>
          </p:cNvSpPr>
          <p:nvPr>
            <p:ph type="title"/>
          </p:nvPr>
        </p:nvSpPr>
        <p:spPr>
          <a:xfrm>
            <a:off x="830317" y="1425463"/>
            <a:ext cx="4703379" cy="4912275"/>
          </a:xfrm>
        </p:spPr>
        <p:txBody>
          <a:bodyPr>
            <a:normAutofit/>
          </a:bodyPr>
          <a:lstStyle/>
          <a:p>
            <a:r>
              <a:rPr lang="en-GB" sz="4000" dirty="0" smtClean="0"/>
              <a:t>Cut out one of your prints and stick on the next clean page in your sketchbook. </a:t>
            </a:r>
            <a:r>
              <a:rPr lang="en-GB" sz="4000" dirty="0" smtClean="0">
                <a:solidFill>
                  <a:srgbClr val="FF0000"/>
                </a:solidFill>
              </a:rPr>
              <a:t>Make sure you leave a set of 4 together</a:t>
            </a:r>
            <a:r>
              <a:rPr lang="en-GB" sz="4000" i="1" dirty="0" smtClean="0">
                <a:solidFill>
                  <a:srgbClr val="FF0000"/>
                </a:solidFill>
              </a:rPr>
              <a:t>. </a:t>
            </a:r>
            <a:endParaRPr lang="en-GB" sz="4000" i="1" dirty="0">
              <a:solidFill>
                <a:srgbClr val="FF0000"/>
              </a:solidFill>
            </a:endParaRPr>
          </a:p>
        </p:txBody>
      </p:sp>
    </p:spTree>
    <p:extLst>
      <p:ext uri="{BB962C8B-B14F-4D97-AF65-F5344CB8AC3E}">
        <p14:creationId xmlns:p14="http://schemas.microsoft.com/office/powerpoint/2010/main" val="3723772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3475" y="1409697"/>
            <a:ext cx="4703379" cy="491227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dirty="0" smtClean="0"/>
              <a:t>You now need to etch away the parts of your design you want to stay your second print colour.</a:t>
            </a:r>
            <a:endParaRPr lang="en-GB" i="1" dirty="0">
              <a:solidFill>
                <a:srgbClr val="FF0000"/>
              </a:solidFill>
            </a:endParaRPr>
          </a:p>
        </p:txBody>
      </p:sp>
      <p:sp>
        <p:nvSpPr>
          <p:cNvPr id="5" name="Title 1"/>
          <p:cNvSpPr txBox="1">
            <a:spLocks/>
          </p:cNvSpPr>
          <p:nvPr/>
        </p:nvSpPr>
        <p:spPr>
          <a:xfrm>
            <a:off x="499241" y="179988"/>
            <a:ext cx="4198883"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b="1" u="sng" dirty="0" smtClean="0"/>
              <a:t>Step 15:</a:t>
            </a:r>
            <a:endParaRPr lang="en-GB" b="1" u="sng" dirty="0"/>
          </a:p>
        </p:txBody>
      </p:sp>
      <p:sp>
        <p:nvSpPr>
          <p:cNvPr id="6" name="Title 1"/>
          <p:cNvSpPr>
            <a:spLocks noGrp="1"/>
          </p:cNvSpPr>
          <p:nvPr>
            <p:ph type="title"/>
          </p:nvPr>
        </p:nvSpPr>
        <p:spPr>
          <a:xfrm>
            <a:off x="3079530" y="321878"/>
            <a:ext cx="4703379" cy="1229710"/>
          </a:xfrm>
        </p:spPr>
        <p:txBody>
          <a:bodyPr>
            <a:normAutofit/>
          </a:bodyPr>
          <a:lstStyle/>
          <a:p>
            <a:r>
              <a:rPr lang="en-GB" dirty="0" smtClean="0"/>
              <a:t>Etching</a:t>
            </a:r>
            <a:endParaRPr lang="en-GB" i="1" dirty="0">
              <a:solidFill>
                <a:srgbClr val="FF0000"/>
              </a:solidFill>
            </a:endParaRPr>
          </a:p>
        </p:txBody>
      </p:sp>
      <p:sp>
        <p:nvSpPr>
          <p:cNvPr id="7" name="Title 1"/>
          <p:cNvSpPr txBox="1">
            <a:spLocks/>
          </p:cNvSpPr>
          <p:nvPr/>
        </p:nvSpPr>
        <p:spPr>
          <a:xfrm>
            <a:off x="5644054" y="5092262"/>
            <a:ext cx="5738650" cy="12297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sz="4400" b="1" dirty="0" smtClean="0">
                <a:solidFill>
                  <a:srgbClr val="FF0000"/>
                </a:solidFill>
              </a:rPr>
              <a:t>This last print is your background colour!</a:t>
            </a:r>
            <a:endParaRPr lang="en-GB" sz="4400" b="1" i="1" dirty="0">
              <a:solidFill>
                <a:srgbClr val="FF0000"/>
              </a:solidFill>
            </a:endParaRPr>
          </a:p>
        </p:txBody>
      </p:sp>
      <p:pic>
        <p:nvPicPr>
          <p:cNvPr id="8" name="Picture 7" descr="C:\Users\grogers\AppData\Local\Microsoft\Windows\Temporary Internet Files\Content.Word\IMG_0727.jpg"/>
          <p:cNvPicPr/>
          <p:nvPr/>
        </p:nvPicPr>
        <p:blipFill rotWithShape="1">
          <a:blip r:embed="rId2" cstate="print">
            <a:extLst>
              <a:ext uri="{28A0092B-C50C-407E-A947-70E740481C1C}">
                <a14:useLocalDpi xmlns:a14="http://schemas.microsoft.com/office/drawing/2010/main" val="0"/>
              </a:ext>
            </a:extLst>
          </a:blip>
          <a:srcRect l="47073" t="47503" r="35465"/>
          <a:stretch/>
        </p:blipFill>
        <p:spPr bwMode="auto">
          <a:xfrm rot="5400000">
            <a:off x="7424900" y="-962356"/>
            <a:ext cx="2523801" cy="5707121"/>
          </a:xfrm>
          <a:prstGeom prst="rect">
            <a:avLst/>
          </a:prstGeom>
          <a:noFill/>
          <a:ln>
            <a:noFill/>
          </a:ln>
          <a:extLst>
            <a:ext uri="{53640926-AAD7-44D8-BBD7-CCE9431645EC}">
              <a14:shadowObscured xmlns:a14="http://schemas.microsoft.com/office/drawing/2010/main"/>
            </a:ext>
          </a:extLst>
        </p:spPr>
      </p:pic>
      <p:cxnSp>
        <p:nvCxnSpPr>
          <p:cNvPr id="3" name="Straight Arrow Connector 2"/>
          <p:cNvCxnSpPr/>
          <p:nvPr/>
        </p:nvCxnSpPr>
        <p:spPr>
          <a:xfrm flipH="1">
            <a:off x="6794938" y="2538248"/>
            <a:ext cx="394138" cy="12770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646278" y="2391103"/>
            <a:ext cx="394138" cy="12770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75129" y="3865834"/>
            <a:ext cx="5407575" cy="954107"/>
          </a:xfrm>
          <a:prstGeom prst="rect">
            <a:avLst/>
          </a:prstGeom>
          <a:noFill/>
        </p:spPr>
        <p:txBody>
          <a:bodyPr wrap="square" rtlCol="0">
            <a:spAutoFit/>
          </a:bodyPr>
          <a:lstStyle/>
          <a:p>
            <a:pPr algn="ctr"/>
            <a:r>
              <a:rPr lang="en-GB" sz="2800" dirty="0" smtClean="0">
                <a:solidFill>
                  <a:srgbClr val="FF0000"/>
                </a:solidFill>
              </a:rPr>
              <a:t>I want these bits to stay blue so I will etch them away!</a:t>
            </a:r>
            <a:endParaRPr lang="en-GB" sz="2800" dirty="0">
              <a:solidFill>
                <a:srgbClr val="FF0000"/>
              </a:solidFill>
            </a:endParaRPr>
          </a:p>
        </p:txBody>
      </p:sp>
    </p:spTree>
    <p:extLst>
      <p:ext uri="{BB962C8B-B14F-4D97-AF65-F5344CB8AC3E}">
        <p14:creationId xmlns:p14="http://schemas.microsoft.com/office/powerpoint/2010/main" val="4130841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99241" y="179988"/>
            <a:ext cx="4198883"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b="1" u="sng" dirty="0" smtClean="0"/>
              <a:t>Step 16:</a:t>
            </a:r>
            <a:endParaRPr lang="en-GB" b="1" u="sng" dirty="0"/>
          </a:p>
        </p:txBody>
      </p:sp>
      <p:sp>
        <p:nvSpPr>
          <p:cNvPr id="7" name="Title 1"/>
          <p:cNvSpPr txBox="1">
            <a:spLocks/>
          </p:cNvSpPr>
          <p:nvPr/>
        </p:nvSpPr>
        <p:spPr>
          <a:xfrm>
            <a:off x="483475" y="1409697"/>
            <a:ext cx="4703379" cy="4912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smtClean="0"/>
              <a:t>Repeat the same printing process but now using your second colour for your second print.</a:t>
            </a:r>
            <a:r>
              <a:rPr lang="en-GB" i="1" smtClean="0">
                <a:solidFill>
                  <a:srgbClr val="FF0000"/>
                </a:solidFill>
              </a:rPr>
              <a:t> </a:t>
            </a:r>
            <a:endParaRPr lang="en-GB" i="1">
              <a:solidFill>
                <a:srgbClr val="FF0000"/>
              </a:solidFill>
            </a:endParaRPr>
          </a:p>
        </p:txBody>
      </p:sp>
      <p:sp>
        <p:nvSpPr>
          <p:cNvPr id="8" name="Title 1"/>
          <p:cNvSpPr txBox="1">
            <a:spLocks/>
          </p:cNvSpPr>
          <p:nvPr/>
        </p:nvSpPr>
        <p:spPr>
          <a:xfrm>
            <a:off x="4971392" y="5109340"/>
            <a:ext cx="6821215" cy="1371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GB" sz="3200" dirty="0" smtClean="0">
                <a:solidFill>
                  <a:srgbClr val="FF0000"/>
                </a:solidFill>
              </a:rPr>
              <a:t>You will now only be printing </a:t>
            </a:r>
            <a:r>
              <a:rPr lang="en-GB" sz="3200" dirty="0">
                <a:solidFill>
                  <a:srgbClr val="FF0000"/>
                </a:solidFill>
              </a:rPr>
              <a:t>6</a:t>
            </a:r>
            <a:r>
              <a:rPr lang="en-GB" sz="3200" dirty="0" smtClean="0">
                <a:solidFill>
                  <a:srgbClr val="FF0000"/>
                </a:solidFill>
              </a:rPr>
              <a:t> times. Make sure you rotate your design properly!</a:t>
            </a:r>
            <a:endParaRPr lang="en-GB" sz="3200" dirty="0">
              <a:solidFill>
                <a:srgbClr val="FF0000"/>
              </a:solidFill>
            </a:endParaRPr>
          </a:p>
        </p:txBody>
      </p:sp>
      <p:pic>
        <p:nvPicPr>
          <p:cNvPr id="9" name="Picture 8"/>
          <p:cNvPicPr/>
          <p:nvPr/>
        </p:nvPicPr>
        <p:blipFill rotWithShape="1">
          <a:blip r:embed="rId2"/>
          <a:srcRect l="19112" t="18611" r="31198" b="16913"/>
          <a:stretch/>
        </p:blipFill>
        <p:spPr bwMode="auto">
          <a:xfrm>
            <a:off x="5784545" y="500269"/>
            <a:ext cx="5025417" cy="44349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77649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Final Lesson</a:t>
            </a:r>
            <a:endParaRPr lang="en-GB" dirty="0"/>
          </a:p>
        </p:txBody>
      </p:sp>
      <p:pic>
        <p:nvPicPr>
          <p:cNvPr id="4" name="Picture 3" descr="C:\Users\grogers\AppData\Local\Microsoft\Windows\Temporary Internet Files\Content.Word\IMG_072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302" y="828228"/>
            <a:ext cx="10026868" cy="5281449"/>
          </a:xfrm>
          <a:prstGeom prst="rect">
            <a:avLst/>
          </a:prstGeom>
          <a:ln>
            <a:noFill/>
          </a:ln>
          <a:effectLst>
            <a:softEdge rad="112500"/>
          </a:effectLst>
        </p:spPr>
      </p:pic>
      <p:sp>
        <p:nvSpPr>
          <p:cNvPr id="5" name="Title 1"/>
          <p:cNvSpPr txBox="1">
            <a:spLocks/>
          </p:cNvSpPr>
          <p:nvPr/>
        </p:nvSpPr>
        <p:spPr>
          <a:xfrm>
            <a:off x="2690647" y="2455629"/>
            <a:ext cx="6532179" cy="1371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GB" sz="11500" b="1" dirty="0" smtClean="0">
                <a:solidFill>
                  <a:schemeClr val="tx1">
                    <a:lumMod val="95000"/>
                    <a:lumOff val="5000"/>
                  </a:schemeClr>
                </a:solidFill>
              </a:rPr>
              <a:t>Final Lesson</a:t>
            </a:r>
            <a:endParaRPr lang="en-GB" sz="7200" b="1" dirty="0">
              <a:solidFill>
                <a:schemeClr val="tx1">
                  <a:lumMod val="95000"/>
                  <a:lumOff val="5000"/>
                </a:schemeClr>
              </a:solidFill>
            </a:endParaRPr>
          </a:p>
        </p:txBody>
      </p:sp>
    </p:spTree>
    <p:extLst>
      <p:ext uri="{BB962C8B-B14F-4D97-AF65-F5344CB8AC3E}">
        <p14:creationId xmlns:p14="http://schemas.microsoft.com/office/powerpoint/2010/main" val="739145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4849" y="1412937"/>
            <a:ext cx="4703379" cy="4912275"/>
          </a:xfrm>
        </p:spPr>
        <p:txBody>
          <a:bodyPr>
            <a:normAutofit/>
          </a:bodyPr>
          <a:lstStyle/>
          <a:p>
            <a:r>
              <a:rPr lang="en-GB" sz="4000" dirty="0" smtClean="0"/>
              <a:t>Cut out one of your prints and stick on the next clean page in your sketchbook. </a:t>
            </a:r>
            <a:r>
              <a:rPr lang="en-GB" sz="4000" dirty="0" smtClean="0">
                <a:solidFill>
                  <a:srgbClr val="FF0000"/>
                </a:solidFill>
              </a:rPr>
              <a:t>Make sure you leave a set of 4 together</a:t>
            </a:r>
            <a:r>
              <a:rPr lang="en-GB" sz="4000" i="1" dirty="0" smtClean="0">
                <a:solidFill>
                  <a:srgbClr val="FF0000"/>
                </a:solidFill>
              </a:rPr>
              <a:t>. </a:t>
            </a:r>
            <a:endParaRPr lang="en-GB" sz="4000" i="1" dirty="0">
              <a:solidFill>
                <a:srgbClr val="FF0000"/>
              </a:solidFill>
            </a:endParaRPr>
          </a:p>
        </p:txBody>
      </p:sp>
      <p:sp>
        <p:nvSpPr>
          <p:cNvPr id="6" name="Title 1"/>
          <p:cNvSpPr txBox="1">
            <a:spLocks/>
          </p:cNvSpPr>
          <p:nvPr/>
        </p:nvSpPr>
        <p:spPr>
          <a:xfrm>
            <a:off x="499241" y="179988"/>
            <a:ext cx="4198883"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b="1" u="sng" dirty="0" smtClean="0"/>
              <a:t>Step 17:</a:t>
            </a:r>
            <a:endParaRPr lang="en-GB" b="1" u="sng" dirty="0"/>
          </a:p>
        </p:txBody>
      </p:sp>
    </p:spTree>
    <p:extLst>
      <p:ext uri="{BB962C8B-B14F-4D97-AF65-F5344CB8AC3E}">
        <p14:creationId xmlns:p14="http://schemas.microsoft.com/office/powerpoint/2010/main" val="25847266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66800" y="642594"/>
            <a:ext cx="10058400" cy="1371600"/>
          </a:xfrm>
        </p:spPr>
        <p:txBody>
          <a:bodyPr>
            <a:normAutofit fontScale="90000"/>
          </a:bodyPr>
          <a:lstStyle/>
          <a:p>
            <a:pPr algn="ctr"/>
            <a:r>
              <a:rPr lang="en-GB" b="1" dirty="0" smtClean="0">
                <a:solidFill>
                  <a:srgbClr val="FF0000"/>
                </a:solidFill>
              </a:rPr>
              <a:t>You should now have a complete set of 4 rotated designs!</a:t>
            </a:r>
            <a:endParaRPr lang="en-GB" b="1" dirty="0">
              <a:solidFill>
                <a:srgbClr val="FF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917" y="2014194"/>
            <a:ext cx="5925706" cy="4425990"/>
          </a:xfrm>
          <a:prstGeom prst="rect">
            <a:avLst/>
          </a:prstGeom>
        </p:spPr>
      </p:pic>
    </p:spTree>
    <p:extLst>
      <p:ext uri="{BB962C8B-B14F-4D97-AF65-F5344CB8AC3E}">
        <p14:creationId xmlns:p14="http://schemas.microsoft.com/office/powerpoint/2010/main" val="37028525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5400" dirty="0" smtClean="0">
                <a:solidFill>
                  <a:srgbClr val="FF0000"/>
                </a:solidFill>
              </a:rPr>
              <a:t>Cut out and mount your final designs on card!</a:t>
            </a:r>
            <a:endParaRPr lang="en-GB" sz="5400" dirty="0">
              <a:solidFill>
                <a:srgbClr val="FF0000"/>
              </a:solidFill>
            </a:endParaRPr>
          </a:p>
        </p:txBody>
      </p:sp>
      <p:sp>
        <p:nvSpPr>
          <p:cNvPr id="4" name="Title 1"/>
          <p:cNvSpPr txBox="1">
            <a:spLocks/>
          </p:cNvSpPr>
          <p:nvPr/>
        </p:nvSpPr>
        <p:spPr>
          <a:xfrm>
            <a:off x="8371562" y="5254259"/>
            <a:ext cx="3490586" cy="137160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GB" b="1" dirty="0" smtClean="0">
                <a:solidFill>
                  <a:srgbClr val="FF0000"/>
                </a:solidFill>
              </a:rPr>
              <a:t>Check you out! </a:t>
            </a:r>
            <a:endParaRPr lang="en-GB" b="1" dirty="0">
              <a:solidFill>
                <a:srgbClr val="FF0000"/>
              </a:solidFill>
            </a:endParaRPr>
          </a:p>
        </p:txBody>
      </p:sp>
    </p:spTree>
    <p:extLst>
      <p:ext uri="{BB962C8B-B14F-4D97-AF65-F5344CB8AC3E}">
        <p14:creationId xmlns:p14="http://schemas.microsoft.com/office/powerpoint/2010/main" val="1302211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solidFill>
                  <a:srgbClr val="00B0F0"/>
                </a:solidFill>
              </a:rPr>
              <a:t>You will need:</a:t>
            </a:r>
            <a:endParaRPr lang="en-GB" b="1" u="sng" dirty="0">
              <a:solidFill>
                <a:srgbClr val="00B0F0"/>
              </a:solidFill>
            </a:endParaRPr>
          </a:p>
        </p:txBody>
      </p:sp>
      <p:sp>
        <p:nvSpPr>
          <p:cNvPr id="3" name="Content Placeholder 2"/>
          <p:cNvSpPr>
            <a:spLocks noGrp="1"/>
          </p:cNvSpPr>
          <p:nvPr>
            <p:ph idx="1"/>
          </p:nvPr>
        </p:nvSpPr>
        <p:spPr/>
        <p:txBody>
          <a:bodyPr>
            <a:normAutofit fontScale="92500" lnSpcReduction="20000"/>
          </a:bodyPr>
          <a:lstStyle/>
          <a:p>
            <a:r>
              <a:rPr lang="en-GB" sz="3200" dirty="0" smtClean="0"/>
              <a:t>10 x 10 tile</a:t>
            </a:r>
          </a:p>
          <a:p>
            <a:r>
              <a:rPr lang="en-GB" sz="3200" dirty="0" smtClean="0"/>
              <a:t>Tracing paper</a:t>
            </a:r>
          </a:p>
          <a:p>
            <a:r>
              <a:rPr lang="en-GB" sz="3200" dirty="0" smtClean="0"/>
              <a:t>Sketchbook </a:t>
            </a:r>
          </a:p>
          <a:p>
            <a:r>
              <a:rPr lang="en-GB" sz="3200" dirty="0" smtClean="0"/>
              <a:t>A sharp and blunt pencil</a:t>
            </a:r>
          </a:p>
          <a:p>
            <a:r>
              <a:rPr lang="en-GB" sz="3200" dirty="0" err="1" smtClean="0"/>
              <a:t>Sellotape</a:t>
            </a:r>
            <a:r>
              <a:rPr lang="en-GB" sz="3200" dirty="0" smtClean="0"/>
              <a:t> </a:t>
            </a:r>
          </a:p>
          <a:p>
            <a:r>
              <a:rPr lang="en-GB" sz="3200" dirty="0" smtClean="0"/>
              <a:t>Whiteboard pen</a:t>
            </a:r>
          </a:p>
          <a:p>
            <a:r>
              <a:rPr lang="en-GB" sz="3200" smtClean="0"/>
              <a:t>Glue </a:t>
            </a:r>
            <a:endParaRPr lang="en-GB" sz="3200" dirty="0" smtClean="0"/>
          </a:p>
          <a:p>
            <a:r>
              <a:rPr lang="en-GB" sz="3200" dirty="0" smtClean="0"/>
              <a:t>Patience!</a:t>
            </a:r>
            <a:endParaRPr lang="en-GB"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9585" y="188882"/>
            <a:ext cx="2192392" cy="21923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0996" y="138597"/>
            <a:ext cx="3612931" cy="361293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14435">
            <a:off x="6424411" y="2220884"/>
            <a:ext cx="2286000" cy="2286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996" y="2924633"/>
            <a:ext cx="3429000" cy="3429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095344">
            <a:off x="5097762" y="4259562"/>
            <a:ext cx="2230821" cy="2230821"/>
          </a:xfrm>
          <a:prstGeom prst="rect">
            <a:avLst/>
          </a:prstGeom>
        </p:spPr>
      </p:pic>
    </p:spTree>
    <p:extLst>
      <p:ext uri="{BB962C8B-B14F-4D97-AF65-F5344CB8AC3E}">
        <p14:creationId xmlns:p14="http://schemas.microsoft.com/office/powerpoint/2010/main" val="3839021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875277" y="2083232"/>
          <a:ext cx="6441445" cy="4283935"/>
        </p:xfrm>
        <a:graphic>
          <a:graphicData uri="http://schemas.openxmlformats.org/drawingml/2006/table">
            <a:tbl>
              <a:tblPr firstRow="1" firstCol="1" bandRow="1">
                <a:tableStyleId>{5C22544A-7EE6-4342-B048-85BDC9FD1C3A}</a:tableStyleId>
              </a:tblPr>
              <a:tblGrid>
                <a:gridCol w="1585113">
                  <a:extLst>
                    <a:ext uri="{9D8B030D-6E8A-4147-A177-3AD203B41FA5}">
                      <a16:colId xmlns:a16="http://schemas.microsoft.com/office/drawing/2014/main" val="20000"/>
                    </a:ext>
                  </a:extLst>
                </a:gridCol>
                <a:gridCol w="403360">
                  <a:extLst>
                    <a:ext uri="{9D8B030D-6E8A-4147-A177-3AD203B41FA5}">
                      <a16:colId xmlns:a16="http://schemas.microsoft.com/office/drawing/2014/main" val="20001"/>
                    </a:ext>
                  </a:extLst>
                </a:gridCol>
                <a:gridCol w="435383">
                  <a:extLst>
                    <a:ext uri="{9D8B030D-6E8A-4147-A177-3AD203B41FA5}">
                      <a16:colId xmlns:a16="http://schemas.microsoft.com/office/drawing/2014/main" val="20002"/>
                    </a:ext>
                  </a:extLst>
                </a:gridCol>
                <a:gridCol w="435998">
                  <a:extLst>
                    <a:ext uri="{9D8B030D-6E8A-4147-A177-3AD203B41FA5}">
                      <a16:colId xmlns:a16="http://schemas.microsoft.com/office/drawing/2014/main" val="20003"/>
                    </a:ext>
                  </a:extLst>
                </a:gridCol>
                <a:gridCol w="3581591">
                  <a:extLst>
                    <a:ext uri="{9D8B030D-6E8A-4147-A177-3AD203B41FA5}">
                      <a16:colId xmlns:a16="http://schemas.microsoft.com/office/drawing/2014/main" val="20004"/>
                    </a:ext>
                  </a:extLst>
                </a:gridCol>
              </a:tblGrid>
              <a:tr h="1114259">
                <a:tc>
                  <a:txBody>
                    <a:bodyPr/>
                    <a:lstStyle/>
                    <a:p>
                      <a:pPr algn="ctr">
                        <a:lnSpc>
                          <a:spcPct val="107000"/>
                        </a:lnSpc>
                        <a:spcAft>
                          <a:spcPts val="800"/>
                        </a:spcAft>
                      </a:pPr>
                      <a:r>
                        <a:rPr lang="en-GB" sz="1100">
                          <a:effectLst/>
                        </a:rPr>
                        <a:t> </a:t>
                      </a:r>
                    </a:p>
                    <a:p>
                      <a:pPr algn="ctr">
                        <a:lnSpc>
                          <a:spcPct val="107000"/>
                        </a:lnSpc>
                        <a:spcAft>
                          <a:spcPts val="800"/>
                        </a:spcAft>
                      </a:pPr>
                      <a:r>
                        <a:rPr lang="en-GB" sz="1700">
                          <a:effectLst/>
                        </a:rPr>
                        <a:t>How well did I do?</a:t>
                      </a:r>
                      <a:endParaRPr lang="en-GB" sz="1100">
                        <a:effectLst/>
                      </a:endParaRPr>
                    </a:p>
                    <a:p>
                      <a:pPr algn="ct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a:txBody>
                    <a:bodyPr/>
                    <a:lstStyle/>
                    <a:p>
                      <a:pPr algn="l">
                        <a:lnSpc>
                          <a:spcPct val="107000"/>
                        </a:lnSpc>
                        <a:spcAft>
                          <a:spcPts val="800"/>
                        </a:spcAft>
                      </a:pPr>
                      <a:endParaRPr lang="en-GB" sz="1100">
                        <a:effectLst/>
                        <a:latin typeface="Gill Sans MT" panose="020B0502020104020203" pitchFamily="34" charset="0"/>
                        <a:ea typeface="Calibri" panose="020F0502020204030204" pitchFamily="34" charset="0"/>
                        <a:cs typeface="Times New Roman" panose="02020603050405020304" pitchFamily="18" charset="0"/>
                      </a:endParaRPr>
                    </a:p>
                  </a:txBody>
                  <a:tcPr marL="66508" marR="66508" marT="0" marB="0"/>
                </a:tc>
                <a:tc>
                  <a:txBody>
                    <a:bodyPr/>
                    <a:lstStyle/>
                    <a:p>
                      <a:pPr algn="l">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a:txBody>
                    <a:bodyPr/>
                    <a:lstStyle/>
                    <a:p>
                      <a:pPr algn="l">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a:txBody>
                    <a:bodyPr/>
                    <a:lstStyle/>
                    <a:p>
                      <a:pPr algn="ctr">
                        <a:lnSpc>
                          <a:spcPct val="107000"/>
                        </a:lnSpc>
                        <a:spcAft>
                          <a:spcPts val="800"/>
                        </a:spcAft>
                      </a:pPr>
                      <a:r>
                        <a:rPr lang="en-GB" sz="1700">
                          <a:effectLst/>
                        </a:rPr>
                        <a:t> </a:t>
                      </a:r>
                      <a:endParaRPr lang="en-GB" sz="1100">
                        <a:effectLst/>
                      </a:endParaRPr>
                    </a:p>
                    <a:p>
                      <a:pPr algn="ctr">
                        <a:lnSpc>
                          <a:spcPct val="107000"/>
                        </a:lnSpc>
                        <a:spcAft>
                          <a:spcPts val="800"/>
                        </a:spcAft>
                      </a:pPr>
                      <a:r>
                        <a:rPr lang="en-GB" sz="1700">
                          <a:effectLst/>
                        </a:rPr>
                        <a:t>Teacher Comment</a:t>
                      </a:r>
                      <a:endParaRPr lang="en-GB" sz="1100">
                        <a:effectLst/>
                      </a:endParaRPr>
                    </a:p>
                    <a:p>
                      <a:pPr algn="ctr">
                        <a:lnSpc>
                          <a:spcPct val="107000"/>
                        </a:lnSpc>
                        <a:spcAft>
                          <a:spcPts val="800"/>
                        </a:spcAft>
                      </a:pPr>
                      <a:r>
                        <a:rPr lang="en-GB" sz="17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extLst>
                  <a:ext uri="{0D108BD9-81ED-4DB2-BD59-A6C34878D82A}">
                    <a16:rowId xmlns:a16="http://schemas.microsoft.com/office/drawing/2014/main" val="10000"/>
                  </a:ext>
                </a:extLst>
              </a:tr>
              <a:tr h="892934">
                <a:tc>
                  <a:txBody>
                    <a:bodyPr/>
                    <a:lstStyle/>
                    <a:p>
                      <a:pPr algn="ctr">
                        <a:lnSpc>
                          <a:spcPct val="107000"/>
                        </a:lnSpc>
                        <a:spcAft>
                          <a:spcPts val="800"/>
                        </a:spcAft>
                      </a:pPr>
                      <a:r>
                        <a:rPr lang="en-GB" sz="1100">
                          <a:effectLst/>
                        </a:rPr>
                        <a:t> </a:t>
                      </a:r>
                    </a:p>
                    <a:p>
                      <a:pPr algn="ctr">
                        <a:lnSpc>
                          <a:spcPct val="107000"/>
                        </a:lnSpc>
                        <a:spcAft>
                          <a:spcPts val="800"/>
                        </a:spcAft>
                      </a:pPr>
                      <a:r>
                        <a:rPr lang="en-GB" sz="1100">
                          <a:effectLst/>
                        </a:rPr>
                        <a:t>Exploring &amp; designing animal prints </a:t>
                      </a:r>
                    </a:p>
                    <a:p>
                      <a:pPr algn="ctr">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a:txBody>
                    <a:bodyPr/>
                    <a:lstStyle/>
                    <a:p>
                      <a:pPr algn="l">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a:txBody>
                    <a:bodyPr/>
                    <a:lstStyle/>
                    <a:p>
                      <a:pPr algn="l">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a:txBody>
                    <a:bodyPr/>
                    <a:lstStyle/>
                    <a:p>
                      <a:pPr algn="l">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rowSpan="2">
                  <a:txBody>
                    <a:bodyPr/>
                    <a:lstStyle/>
                    <a:p>
                      <a:pPr algn="ctr">
                        <a:lnSpc>
                          <a:spcPct val="107000"/>
                        </a:lnSpc>
                        <a:spcAft>
                          <a:spcPts val="800"/>
                        </a:spcAft>
                      </a:pPr>
                      <a:r>
                        <a:rPr lang="en-GB" sz="1700">
                          <a:effectLst/>
                        </a:rPr>
                        <a:t> </a:t>
                      </a:r>
                      <a:endParaRPr lang="en-GB" sz="1100">
                        <a:effectLst/>
                      </a:endParaRPr>
                    </a:p>
                    <a:p>
                      <a:pPr algn="ctr">
                        <a:lnSpc>
                          <a:spcPct val="107000"/>
                        </a:lnSpc>
                        <a:spcAft>
                          <a:spcPts val="800"/>
                        </a:spcAft>
                      </a:pPr>
                      <a:r>
                        <a:rPr lang="en-GB" sz="17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extLst>
                  <a:ext uri="{0D108BD9-81ED-4DB2-BD59-A6C34878D82A}">
                    <a16:rowId xmlns:a16="http://schemas.microsoft.com/office/drawing/2014/main" val="10001"/>
                  </a:ext>
                </a:extLst>
              </a:tr>
              <a:tr h="687252">
                <a:tc>
                  <a:txBody>
                    <a:bodyPr/>
                    <a:lstStyle/>
                    <a:p>
                      <a:pPr algn="ctr">
                        <a:lnSpc>
                          <a:spcPct val="107000"/>
                        </a:lnSpc>
                        <a:spcAft>
                          <a:spcPts val="800"/>
                        </a:spcAft>
                      </a:pPr>
                      <a:r>
                        <a:rPr lang="en-GB" sz="1100">
                          <a:effectLst/>
                        </a:rPr>
                        <a:t> </a:t>
                      </a:r>
                    </a:p>
                    <a:p>
                      <a:pPr algn="ctr">
                        <a:lnSpc>
                          <a:spcPct val="107000"/>
                        </a:lnSpc>
                        <a:spcAft>
                          <a:spcPts val="800"/>
                        </a:spcAft>
                      </a:pPr>
                      <a:r>
                        <a:rPr lang="en-GB" sz="1100">
                          <a:effectLst/>
                        </a:rPr>
                        <a:t>Scoring and preparing a printing tile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a:txBody>
                    <a:bodyPr/>
                    <a:lstStyle/>
                    <a:p>
                      <a:pPr algn="l">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a:txBody>
                    <a:bodyPr/>
                    <a:lstStyle/>
                    <a:p>
                      <a:pPr algn="l">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a:txBody>
                    <a:bodyPr/>
                    <a:lstStyle/>
                    <a:p>
                      <a:pPr algn="l">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vMerge="1">
                  <a:txBody>
                    <a:bodyPr/>
                    <a:lstStyle/>
                    <a:p>
                      <a:endParaRPr lang="en-GB"/>
                    </a:p>
                  </a:txBody>
                  <a:tcPr/>
                </a:tc>
                <a:extLst>
                  <a:ext uri="{0D108BD9-81ED-4DB2-BD59-A6C34878D82A}">
                    <a16:rowId xmlns:a16="http://schemas.microsoft.com/office/drawing/2014/main" val="10002"/>
                  </a:ext>
                </a:extLst>
              </a:tr>
              <a:tr h="608427">
                <a:tc>
                  <a:txBody>
                    <a:bodyPr/>
                    <a:lstStyle/>
                    <a:p>
                      <a:pPr algn="ctr">
                        <a:lnSpc>
                          <a:spcPct val="107000"/>
                        </a:lnSpc>
                        <a:spcAft>
                          <a:spcPts val="800"/>
                        </a:spcAft>
                      </a:pPr>
                      <a:r>
                        <a:rPr lang="en-GB" sz="1100">
                          <a:effectLst/>
                        </a:rPr>
                        <a:t> </a:t>
                      </a:r>
                    </a:p>
                    <a:p>
                      <a:pPr algn="ctr">
                        <a:lnSpc>
                          <a:spcPct val="107000"/>
                        </a:lnSpc>
                        <a:spcAft>
                          <a:spcPts val="800"/>
                        </a:spcAft>
                      </a:pPr>
                      <a:r>
                        <a:rPr lang="en-GB" sz="1100">
                          <a:effectLst/>
                        </a:rPr>
                        <a:t>Rotating my printing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a:txBody>
                    <a:bodyPr/>
                    <a:lstStyle/>
                    <a:p>
                      <a:pPr algn="l">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a:txBody>
                    <a:bodyPr/>
                    <a:lstStyle/>
                    <a:p>
                      <a:pPr algn="l">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a:txBody>
                    <a:bodyPr/>
                    <a:lstStyle/>
                    <a:p>
                      <a:pPr algn="l">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rowSpan="2">
                  <a:txBody>
                    <a:bodyPr/>
                    <a:lstStyle/>
                    <a:p>
                      <a:pPr algn="ctr">
                        <a:lnSpc>
                          <a:spcPct val="107000"/>
                        </a:lnSpc>
                        <a:spcAft>
                          <a:spcPts val="800"/>
                        </a:spcAft>
                      </a:pPr>
                      <a:r>
                        <a:rPr lang="en-GB" sz="1700">
                          <a:effectLst/>
                        </a:rPr>
                        <a:t>Pupil Comment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extLst>
                  <a:ext uri="{0D108BD9-81ED-4DB2-BD59-A6C34878D82A}">
                    <a16:rowId xmlns:a16="http://schemas.microsoft.com/office/drawing/2014/main" val="10003"/>
                  </a:ext>
                </a:extLst>
              </a:tr>
              <a:tr h="629365">
                <a:tc>
                  <a:txBody>
                    <a:bodyPr/>
                    <a:lstStyle/>
                    <a:p>
                      <a:pPr algn="ctr">
                        <a:lnSpc>
                          <a:spcPct val="107000"/>
                        </a:lnSpc>
                        <a:spcAft>
                          <a:spcPts val="800"/>
                        </a:spcAft>
                      </a:pPr>
                      <a:r>
                        <a:rPr lang="en-GB" sz="1100">
                          <a:effectLst/>
                        </a:rPr>
                        <a:t> </a:t>
                      </a:r>
                    </a:p>
                    <a:p>
                      <a:pPr algn="ctr">
                        <a:lnSpc>
                          <a:spcPct val="107000"/>
                        </a:lnSpc>
                        <a:spcAft>
                          <a:spcPts val="800"/>
                        </a:spcAft>
                      </a:pPr>
                      <a:r>
                        <a:rPr lang="en-GB" sz="1100">
                          <a:effectLst/>
                        </a:rPr>
                        <a:t>Embellishing the final product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a:txBody>
                    <a:bodyPr/>
                    <a:lstStyle/>
                    <a:p>
                      <a:pPr algn="l">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a:txBody>
                    <a:bodyPr/>
                    <a:lstStyle/>
                    <a:p>
                      <a:pPr algn="l">
                        <a:lnSpc>
                          <a:spcPct val="107000"/>
                        </a:lnSpc>
                        <a:spcAft>
                          <a:spcPts val="8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a:txBody>
                    <a:bodyPr/>
                    <a:lstStyle/>
                    <a:p>
                      <a:pPr algn="l">
                        <a:lnSpc>
                          <a:spcPct val="107000"/>
                        </a:lnSpc>
                        <a:spcAft>
                          <a:spcPts val="80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08" marR="66508" marT="0" marB="0"/>
                </a:tc>
                <a:tc vMerge="1">
                  <a:txBody>
                    <a:bodyPr/>
                    <a:lstStyle/>
                    <a:p>
                      <a:endParaRPr lang="en-GB"/>
                    </a:p>
                  </a:txBody>
                  <a:tcPr/>
                </a:tc>
                <a:extLst>
                  <a:ext uri="{0D108BD9-81ED-4DB2-BD59-A6C34878D82A}">
                    <a16:rowId xmlns:a16="http://schemas.microsoft.com/office/drawing/2014/main" val="10004"/>
                  </a:ext>
                </a:extLst>
              </a:tr>
            </a:tbl>
          </a:graphicData>
        </a:graphic>
      </p:graphicFrame>
      <p:grpSp>
        <p:nvGrpSpPr>
          <p:cNvPr id="5" name="Group 4"/>
          <p:cNvGrpSpPr>
            <a:grpSpLocks/>
          </p:cNvGrpSpPr>
          <p:nvPr/>
        </p:nvGrpSpPr>
        <p:grpSpPr bwMode="auto">
          <a:xfrm>
            <a:off x="4991100" y="2609850"/>
            <a:ext cx="1281113" cy="396875"/>
            <a:chOff x="3204" y="746"/>
            <a:chExt cx="2019" cy="62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2" y="746"/>
              <a:ext cx="623" cy="6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4" y="746"/>
              <a:ext cx="625" cy="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0" y="746"/>
              <a:ext cx="623" cy="62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tle 1"/>
          <p:cNvSpPr>
            <a:spLocks noGrp="1"/>
          </p:cNvSpPr>
          <p:nvPr>
            <p:ph type="title"/>
          </p:nvPr>
        </p:nvSpPr>
        <p:spPr>
          <a:xfrm>
            <a:off x="1066800" y="642594"/>
            <a:ext cx="10058400" cy="1371600"/>
          </a:xfrm>
        </p:spPr>
        <p:txBody>
          <a:bodyPr>
            <a:noAutofit/>
          </a:bodyPr>
          <a:lstStyle/>
          <a:p>
            <a:pPr algn="ctr"/>
            <a:r>
              <a:rPr lang="en-GB" sz="5400" dirty="0" smtClean="0">
                <a:solidFill>
                  <a:srgbClr val="FF0000"/>
                </a:solidFill>
              </a:rPr>
              <a:t>How did you do?</a:t>
            </a:r>
            <a:endParaRPr lang="en-GB" sz="5400" dirty="0">
              <a:solidFill>
                <a:srgbClr val="FF0000"/>
              </a:solidFill>
            </a:endParaRPr>
          </a:p>
        </p:txBody>
      </p:sp>
    </p:spTree>
    <p:extLst>
      <p:ext uri="{BB962C8B-B14F-4D97-AF65-F5344CB8AC3E}">
        <p14:creationId xmlns:p14="http://schemas.microsoft.com/office/powerpoint/2010/main" val="29523145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11" y="358815"/>
            <a:ext cx="2354317" cy="1371600"/>
          </a:xfrm>
        </p:spPr>
        <p:txBody>
          <a:bodyPr/>
          <a:lstStyle/>
          <a:p>
            <a:r>
              <a:rPr lang="en-GB" b="1" u="sng" dirty="0" smtClean="0">
                <a:solidFill>
                  <a:srgbClr val="00B0F0"/>
                </a:solidFill>
              </a:rPr>
              <a:t>Step 1:</a:t>
            </a:r>
            <a:endParaRPr lang="en-GB" b="1" u="sng" dirty="0">
              <a:solidFill>
                <a:srgbClr val="00B0F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299" t="6281" r="16826"/>
          <a:stretch/>
        </p:blipFill>
        <p:spPr>
          <a:xfrm>
            <a:off x="5502165" y="642594"/>
            <a:ext cx="6038193" cy="5645081"/>
          </a:xfrm>
          <a:prstGeom prst="rect">
            <a:avLst/>
          </a:prstGeom>
        </p:spPr>
      </p:pic>
      <p:sp>
        <p:nvSpPr>
          <p:cNvPr id="5" name="TextBox 4"/>
          <p:cNvSpPr txBox="1"/>
          <p:nvPr/>
        </p:nvSpPr>
        <p:spPr>
          <a:xfrm>
            <a:off x="693683" y="1730415"/>
            <a:ext cx="4256690" cy="4401205"/>
          </a:xfrm>
          <a:prstGeom prst="rect">
            <a:avLst/>
          </a:prstGeom>
          <a:noFill/>
        </p:spPr>
        <p:txBody>
          <a:bodyPr wrap="square" rtlCol="0">
            <a:spAutoFit/>
          </a:bodyPr>
          <a:lstStyle/>
          <a:p>
            <a:r>
              <a:rPr lang="en-GB" sz="4000" dirty="0" smtClean="0"/>
              <a:t>Carefully trace your final print design from your book onto tracing paper, using a sharp pencil.</a:t>
            </a:r>
            <a:endParaRPr lang="en-GB" sz="4000" dirty="0"/>
          </a:p>
        </p:txBody>
      </p:sp>
    </p:spTree>
    <p:extLst>
      <p:ext uri="{BB962C8B-B14F-4D97-AF65-F5344CB8AC3E}">
        <p14:creationId xmlns:p14="http://schemas.microsoft.com/office/powerpoint/2010/main" val="4134173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361" t="10441" r="13433"/>
          <a:stretch/>
        </p:blipFill>
        <p:spPr>
          <a:xfrm>
            <a:off x="5696795" y="642594"/>
            <a:ext cx="6064281" cy="5778062"/>
          </a:xfrm>
          <a:prstGeom prst="rect">
            <a:avLst/>
          </a:prstGeom>
        </p:spPr>
      </p:pic>
      <p:sp>
        <p:nvSpPr>
          <p:cNvPr id="5" name="TextBox 4"/>
          <p:cNvSpPr txBox="1"/>
          <p:nvPr/>
        </p:nvSpPr>
        <p:spPr>
          <a:xfrm>
            <a:off x="467710" y="1340836"/>
            <a:ext cx="4834758" cy="5139869"/>
          </a:xfrm>
          <a:prstGeom prst="rect">
            <a:avLst/>
          </a:prstGeom>
          <a:noFill/>
        </p:spPr>
        <p:txBody>
          <a:bodyPr wrap="square" rtlCol="0">
            <a:spAutoFit/>
          </a:bodyPr>
          <a:lstStyle/>
          <a:p>
            <a:r>
              <a:rPr lang="en-GB" sz="3200" dirty="0" smtClean="0"/>
              <a:t>Place your tracing paper on top of your tile and secure it with sellotape. Carefully, dot the design through using a sharp pencil. The dots should be close to one another.</a:t>
            </a:r>
            <a:endParaRPr lang="en-GB" sz="2800" dirty="0" smtClean="0"/>
          </a:p>
          <a:p>
            <a:r>
              <a:rPr lang="en-GB" sz="2400" i="1" dirty="0" smtClean="0">
                <a:solidFill>
                  <a:srgbClr val="FF0000"/>
                </a:solidFill>
              </a:rPr>
              <a:t>Be careful not to dot through the tile too hard so it comes out the other side!</a:t>
            </a:r>
            <a:endParaRPr lang="en-GB" sz="2400" i="1" dirty="0">
              <a:solidFill>
                <a:srgbClr val="FF0000"/>
              </a:solidFill>
            </a:endParaRPr>
          </a:p>
        </p:txBody>
      </p:sp>
      <p:sp>
        <p:nvSpPr>
          <p:cNvPr id="6" name="Explosion 2 5"/>
          <p:cNvSpPr/>
          <p:nvPr/>
        </p:nvSpPr>
        <p:spPr>
          <a:xfrm>
            <a:off x="7740869" y="299546"/>
            <a:ext cx="4272455" cy="256977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563753" y="212835"/>
            <a:ext cx="4372303"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b="1" u="sng" dirty="0" smtClean="0">
                <a:solidFill>
                  <a:srgbClr val="00B0F0"/>
                </a:solidFill>
              </a:rPr>
              <a:t>Step 2:</a:t>
            </a:r>
            <a:endParaRPr lang="en-GB" b="1" u="sng" dirty="0">
              <a:solidFill>
                <a:srgbClr val="00B0F0"/>
              </a:solidFill>
            </a:endParaRPr>
          </a:p>
        </p:txBody>
      </p:sp>
      <p:sp>
        <p:nvSpPr>
          <p:cNvPr id="2" name="Title 1"/>
          <p:cNvSpPr>
            <a:spLocks noGrp="1"/>
          </p:cNvSpPr>
          <p:nvPr>
            <p:ph type="title"/>
          </p:nvPr>
        </p:nvSpPr>
        <p:spPr>
          <a:xfrm rot="20252072">
            <a:off x="8442453" y="898635"/>
            <a:ext cx="2648569" cy="1371600"/>
          </a:xfrm>
        </p:spPr>
        <p:txBody>
          <a:bodyPr>
            <a:normAutofit/>
          </a:bodyPr>
          <a:lstStyle/>
          <a:p>
            <a:r>
              <a:rPr lang="en-GB" sz="2000" b="1" dirty="0" smtClean="0"/>
              <a:t>Remember- The part you are dotting through will be the bit that stays white!</a:t>
            </a:r>
            <a:endParaRPr lang="en-GB" sz="2000" b="1" dirty="0"/>
          </a:p>
        </p:txBody>
      </p:sp>
    </p:spTree>
    <p:extLst>
      <p:ext uri="{BB962C8B-B14F-4D97-AF65-F5344CB8AC3E}">
        <p14:creationId xmlns:p14="http://schemas.microsoft.com/office/powerpoint/2010/main" val="34814132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0195" y="169480"/>
            <a:ext cx="2685394" cy="1371600"/>
          </a:xfrm>
        </p:spPr>
        <p:txBody>
          <a:bodyPr/>
          <a:lstStyle/>
          <a:p>
            <a:r>
              <a:rPr lang="en-GB" b="1" u="sng" dirty="0" smtClean="0">
                <a:solidFill>
                  <a:srgbClr val="00B0F0"/>
                </a:solidFill>
              </a:rPr>
              <a:t>Step 3:</a:t>
            </a:r>
            <a:endParaRPr lang="en-GB" b="1" u="sng" dirty="0">
              <a:solidFill>
                <a:srgbClr val="00B0F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907" t="3678" r="31914"/>
          <a:stretch/>
        </p:blipFill>
        <p:spPr>
          <a:xfrm>
            <a:off x="409905" y="299545"/>
            <a:ext cx="3486624" cy="624314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566" t="6207" r="15601" b="2299"/>
          <a:stretch/>
        </p:blipFill>
        <p:spPr>
          <a:xfrm>
            <a:off x="7048410" y="1135540"/>
            <a:ext cx="4786300" cy="4430111"/>
          </a:xfrm>
          <a:prstGeom prst="rect">
            <a:avLst/>
          </a:prstGeom>
        </p:spPr>
      </p:pic>
      <p:sp>
        <p:nvSpPr>
          <p:cNvPr id="6" name="TextBox 5"/>
          <p:cNvSpPr txBox="1"/>
          <p:nvPr/>
        </p:nvSpPr>
        <p:spPr>
          <a:xfrm>
            <a:off x="4117247" y="1541080"/>
            <a:ext cx="2931163" cy="4832092"/>
          </a:xfrm>
          <a:prstGeom prst="rect">
            <a:avLst/>
          </a:prstGeom>
          <a:noFill/>
        </p:spPr>
        <p:txBody>
          <a:bodyPr wrap="square" rtlCol="0">
            <a:spAutoFit/>
          </a:bodyPr>
          <a:lstStyle/>
          <a:p>
            <a:r>
              <a:rPr lang="en-GB" sz="2800" dirty="0" smtClean="0"/>
              <a:t>Once completed, carefully remove tracing paper and then join dots together on your tile (using a blunt pencil to create a definite line).  </a:t>
            </a:r>
            <a:endParaRPr lang="en-GB" sz="2800" dirty="0"/>
          </a:p>
        </p:txBody>
      </p:sp>
      <p:sp>
        <p:nvSpPr>
          <p:cNvPr id="7" name="Explosion 2 6"/>
          <p:cNvSpPr/>
          <p:nvPr/>
        </p:nvSpPr>
        <p:spPr>
          <a:xfrm>
            <a:off x="189187" y="386256"/>
            <a:ext cx="4272455" cy="2569778"/>
          </a:xfrm>
          <a:prstGeom prst="irregularSeal2">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p:cNvSpPr txBox="1">
            <a:spLocks/>
          </p:cNvSpPr>
          <p:nvPr/>
        </p:nvSpPr>
        <p:spPr>
          <a:xfrm rot="20252072">
            <a:off x="1001129" y="985346"/>
            <a:ext cx="2648569"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GB" sz="2000" b="1" dirty="0" smtClean="0"/>
              <a:t>Remember- The part you are drawing will be the bit that stays white!</a:t>
            </a:r>
            <a:endParaRPr lang="en-GB" sz="2000" b="1" dirty="0"/>
          </a:p>
        </p:txBody>
      </p:sp>
    </p:spTree>
    <p:extLst>
      <p:ext uri="{BB962C8B-B14F-4D97-AF65-F5344CB8AC3E}">
        <p14:creationId xmlns:p14="http://schemas.microsoft.com/office/powerpoint/2010/main" val="3124675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241" y="295753"/>
            <a:ext cx="3410607" cy="1371600"/>
          </a:xfrm>
        </p:spPr>
        <p:txBody>
          <a:bodyPr/>
          <a:lstStyle/>
          <a:p>
            <a:r>
              <a:rPr lang="en-GB" b="1" u="sng" dirty="0" smtClean="0">
                <a:solidFill>
                  <a:srgbClr val="00B0F0"/>
                </a:solidFill>
              </a:rPr>
              <a:t>Step 4:</a:t>
            </a:r>
            <a:endParaRPr lang="en-GB" b="1" u="sng" dirty="0">
              <a:solidFill>
                <a:srgbClr val="00B0F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3448" r="53892" b="17012"/>
          <a:stretch/>
        </p:blipFill>
        <p:spPr>
          <a:xfrm>
            <a:off x="5651438" y="457199"/>
            <a:ext cx="5966187" cy="5754415"/>
          </a:xfrm>
          <a:prstGeom prst="rect">
            <a:avLst/>
          </a:prstGeom>
        </p:spPr>
      </p:pic>
      <p:sp>
        <p:nvSpPr>
          <p:cNvPr id="5" name="TextBox 4"/>
          <p:cNvSpPr txBox="1"/>
          <p:nvPr/>
        </p:nvSpPr>
        <p:spPr>
          <a:xfrm>
            <a:off x="634305" y="1560483"/>
            <a:ext cx="3310759" cy="3970318"/>
          </a:xfrm>
          <a:prstGeom prst="rect">
            <a:avLst/>
          </a:prstGeom>
          <a:noFill/>
        </p:spPr>
        <p:txBody>
          <a:bodyPr wrap="square" rtlCol="0">
            <a:spAutoFit/>
          </a:bodyPr>
          <a:lstStyle/>
          <a:p>
            <a:r>
              <a:rPr lang="en-GB" sz="3600" dirty="0" smtClean="0"/>
              <a:t>Go over this outline to create a clear, wide indentation, using a sharp pencil.</a:t>
            </a:r>
            <a:endParaRPr lang="en-GB" sz="3600" dirty="0"/>
          </a:p>
        </p:txBody>
      </p:sp>
      <p:sp>
        <p:nvSpPr>
          <p:cNvPr id="6" name="Up Arrow 5"/>
          <p:cNvSpPr/>
          <p:nvPr/>
        </p:nvSpPr>
        <p:spPr>
          <a:xfrm rot="3930737">
            <a:off x="4729109" y="3996003"/>
            <a:ext cx="843955" cy="2475186"/>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83168" y="5444126"/>
            <a:ext cx="4067504" cy="830997"/>
          </a:xfrm>
          <a:prstGeom prst="rect">
            <a:avLst/>
          </a:prstGeom>
          <a:noFill/>
        </p:spPr>
        <p:txBody>
          <a:bodyPr wrap="square" rtlCol="0">
            <a:spAutoFit/>
          </a:bodyPr>
          <a:lstStyle/>
          <a:p>
            <a:r>
              <a:rPr lang="en-GB" sz="2400" dirty="0" smtClean="0">
                <a:solidFill>
                  <a:srgbClr val="FF0000"/>
                </a:solidFill>
              </a:rPr>
              <a:t>These bits will remain white once you print!</a:t>
            </a:r>
            <a:endParaRPr lang="en-GB" sz="2400" dirty="0">
              <a:solidFill>
                <a:srgbClr val="FF0000"/>
              </a:solidFill>
            </a:endParaRPr>
          </a:p>
        </p:txBody>
      </p:sp>
    </p:spTree>
    <p:extLst>
      <p:ext uri="{BB962C8B-B14F-4D97-AF65-F5344CB8AC3E}">
        <p14:creationId xmlns:p14="http://schemas.microsoft.com/office/powerpoint/2010/main" val="17667482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268" y="0"/>
            <a:ext cx="10058400" cy="1371600"/>
          </a:xfrm>
        </p:spPr>
        <p:txBody>
          <a:bodyPr/>
          <a:lstStyle/>
          <a:p>
            <a:r>
              <a:rPr lang="en-GB" b="1" u="sng" dirty="0" smtClean="0">
                <a:solidFill>
                  <a:srgbClr val="00B0F0"/>
                </a:solidFill>
              </a:rPr>
              <a:t>Step 5:</a:t>
            </a:r>
            <a:endParaRPr lang="en-GB" b="1" u="sng" dirty="0">
              <a:solidFill>
                <a:srgbClr val="00B0F0"/>
              </a:solidFill>
            </a:endParaRPr>
          </a:p>
        </p:txBody>
      </p:sp>
      <p:sp>
        <p:nvSpPr>
          <p:cNvPr id="4" name="TextBox 3"/>
          <p:cNvSpPr txBox="1"/>
          <p:nvPr/>
        </p:nvSpPr>
        <p:spPr>
          <a:xfrm>
            <a:off x="396765" y="1068264"/>
            <a:ext cx="4782207" cy="6186309"/>
          </a:xfrm>
          <a:prstGeom prst="rect">
            <a:avLst/>
          </a:prstGeom>
          <a:noFill/>
        </p:spPr>
        <p:txBody>
          <a:bodyPr wrap="square" rtlCol="0">
            <a:spAutoFit/>
          </a:bodyPr>
          <a:lstStyle/>
          <a:p>
            <a:r>
              <a:rPr lang="en-GB" sz="3600" dirty="0" smtClean="0"/>
              <a:t>Write your initials and draw an arrow </a:t>
            </a:r>
            <a:r>
              <a:rPr lang="en-GB" sz="3600" dirty="0"/>
              <a:t>on the back of your </a:t>
            </a:r>
            <a:r>
              <a:rPr lang="en-GB" sz="3600" dirty="0" smtClean="0"/>
              <a:t>tile (using a whiteboard pen), showing the corner from which your design will rotate (have it pointing to the middle corner).</a:t>
            </a:r>
          </a:p>
          <a:p>
            <a:endParaRPr lang="en-GB" sz="3600"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2468" y="752953"/>
            <a:ext cx="6548416" cy="4891102"/>
          </a:xfrm>
          <a:prstGeom prst="rect">
            <a:avLst/>
          </a:prstGeom>
        </p:spPr>
      </p:pic>
    </p:spTree>
    <p:extLst>
      <p:ext uri="{BB962C8B-B14F-4D97-AF65-F5344CB8AC3E}">
        <p14:creationId xmlns:p14="http://schemas.microsoft.com/office/powerpoint/2010/main" val="4226358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6956" y="391445"/>
            <a:ext cx="4472152" cy="2800767"/>
          </a:xfrm>
          <a:prstGeom prst="rect">
            <a:avLst/>
          </a:prstGeom>
        </p:spPr>
        <p:txBody>
          <a:bodyPr wrap="square">
            <a:spAutoFit/>
          </a:bodyPr>
          <a:lstStyle/>
          <a:p>
            <a:r>
              <a:rPr lang="en-GB" sz="4400" i="1" dirty="0">
                <a:solidFill>
                  <a:srgbClr val="FF0000"/>
                </a:solidFill>
              </a:rPr>
              <a:t>This arrow will then turn 90 degrees each time </a:t>
            </a:r>
            <a:r>
              <a:rPr lang="en-GB" sz="4400" i="1" dirty="0" smtClean="0">
                <a:solidFill>
                  <a:srgbClr val="FF0000"/>
                </a:solidFill>
              </a:rPr>
              <a:t>you </a:t>
            </a:r>
            <a:r>
              <a:rPr lang="en-GB" sz="4400" i="1" dirty="0">
                <a:solidFill>
                  <a:srgbClr val="FF0000"/>
                </a:solidFill>
              </a:rPr>
              <a:t>print.</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3448" r="53892" b="17012"/>
          <a:stretch/>
        </p:blipFill>
        <p:spPr>
          <a:xfrm>
            <a:off x="5580994" y="507121"/>
            <a:ext cx="2737690" cy="2640515"/>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23448" r="53892" b="17012"/>
          <a:stretch/>
        </p:blipFill>
        <p:spPr>
          <a:xfrm rot="5400000">
            <a:off x="8397769" y="503109"/>
            <a:ext cx="2737690" cy="2640515"/>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23448" r="53892" b="17012"/>
          <a:stretch/>
        </p:blipFill>
        <p:spPr>
          <a:xfrm rot="10800000">
            <a:off x="8446356" y="3339659"/>
            <a:ext cx="2737690" cy="2640515"/>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23448" r="53892" b="17012"/>
          <a:stretch/>
        </p:blipFill>
        <p:spPr>
          <a:xfrm rot="16200000">
            <a:off x="5629582" y="3291072"/>
            <a:ext cx="2737690" cy="2640515"/>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3161" t="14905" r="19428"/>
          <a:stretch/>
        </p:blipFill>
        <p:spPr>
          <a:xfrm>
            <a:off x="1202703" y="3510694"/>
            <a:ext cx="1420233" cy="1339076"/>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3161" t="14905" r="19428"/>
          <a:stretch/>
        </p:blipFill>
        <p:spPr>
          <a:xfrm rot="5400000">
            <a:off x="2710029" y="3510694"/>
            <a:ext cx="1420233" cy="1339076"/>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3161" t="14905" r="19428"/>
          <a:stretch/>
        </p:blipFill>
        <p:spPr>
          <a:xfrm rot="10800000">
            <a:off x="2750608" y="5069821"/>
            <a:ext cx="1420233" cy="1339076"/>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13161" t="14905" r="19428"/>
          <a:stretch/>
        </p:blipFill>
        <p:spPr>
          <a:xfrm rot="16200000">
            <a:off x="1243283" y="5069820"/>
            <a:ext cx="1420233" cy="1339076"/>
          </a:xfrm>
          <a:prstGeom prst="rect">
            <a:avLst/>
          </a:prstGeom>
        </p:spPr>
      </p:pic>
    </p:spTree>
    <p:extLst>
      <p:ext uri="{BB962C8B-B14F-4D97-AF65-F5344CB8AC3E}">
        <p14:creationId xmlns:p14="http://schemas.microsoft.com/office/powerpoint/2010/main" val="11747859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166</TotalTime>
  <Words>752</Words>
  <Application>Microsoft Office PowerPoint</Application>
  <PresentationFormat>Widescreen</PresentationFormat>
  <Paragraphs>119</Paragraphs>
  <Slides>30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Century Gothic</vt:lpstr>
      <vt:lpstr>Comic Sans MS</vt:lpstr>
      <vt:lpstr>Garamond</vt:lpstr>
      <vt:lpstr>Gill Sans MT</vt:lpstr>
      <vt:lpstr>Times New Roman</vt:lpstr>
      <vt:lpstr>Savon</vt:lpstr>
      <vt:lpstr>Printing like a pro!</vt:lpstr>
      <vt:lpstr>Transferring your design </vt:lpstr>
      <vt:lpstr>You will need:</vt:lpstr>
      <vt:lpstr>Step 1:</vt:lpstr>
      <vt:lpstr>Remember- The part you are dotting through will be the bit that stays white!</vt:lpstr>
      <vt:lpstr>Step 3:</vt:lpstr>
      <vt:lpstr>Step 4:</vt:lpstr>
      <vt:lpstr>Step 5:</vt:lpstr>
      <vt:lpstr>PowerPoint Presentation</vt:lpstr>
      <vt:lpstr>Step 6:</vt:lpstr>
      <vt:lpstr>Top Tips for printing like a pro!  </vt:lpstr>
      <vt:lpstr>Printing 1st print</vt:lpstr>
      <vt:lpstr>You will need:</vt:lpstr>
      <vt:lpstr>Step 7: </vt:lpstr>
      <vt:lpstr>Step 8:</vt:lpstr>
      <vt:lpstr>Step 9:</vt:lpstr>
      <vt:lpstr>Step 10:</vt:lpstr>
      <vt:lpstr>Printing 2nd print</vt:lpstr>
      <vt:lpstr>Cut out one of your prints and stick on the next clean page in your sketchbook. Make sure you leave a set of 4 together. </vt:lpstr>
      <vt:lpstr>Etching</vt:lpstr>
      <vt:lpstr>Repeat the same printing process but now using your second colour for your second print. </vt:lpstr>
      <vt:lpstr>Printing 3rd and final print!</vt:lpstr>
      <vt:lpstr>Cut out one of your prints and stick on the next clean page in your sketchbook. Make sure you leave a set of 4 together. </vt:lpstr>
      <vt:lpstr>Etching</vt:lpstr>
      <vt:lpstr>PowerPoint Presentation</vt:lpstr>
      <vt:lpstr>Final Lesson</vt:lpstr>
      <vt:lpstr>Cut out one of your prints and stick on the next clean page in your sketchbook. Make sure you leave a set of 4 together. </vt:lpstr>
      <vt:lpstr>You should now have a complete set of 4 rotated designs!</vt:lpstr>
      <vt:lpstr>Cut out and mount your final designs on card!</vt:lpstr>
      <vt:lpstr>How did you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printing</dc:title>
  <dc:creator>Georgia Rogers</dc:creator>
  <cp:lastModifiedBy>Kelsey Martin</cp:lastModifiedBy>
  <cp:revision>39</cp:revision>
  <cp:lastPrinted>2016-05-09T13:18:29Z</cp:lastPrinted>
  <dcterms:created xsi:type="dcterms:W3CDTF">2016-05-09T08:15:08Z</dcterms:created>
  <dcterms:modified xsi:type="dcterms:W3CDTF">2020-06-10T10:53:26Z</dcterms:modified>
</cp:coreProperties>
</file>