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5" r:id="rId5"/>
    <p:sldId id="262" r:id="rId6"/>
    <p:sldId id="258" r:id="rId7"/>
    <p:sldId id="259" r:id="rId8"/>
    <p:sldId id="260" r:id="rId9"/>
    <p:sldId id="261" r:id="rId10"/>
    <p:sldId id="263" r:id="rId11"/>
    <p:sldId id="267" r:id="rId12"/>
    <p:sldId id="264" r:id="rId13"/>
    <p:sldId id="266" r:id="rId14"/>
    <p:sldId id="269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6/23/2016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16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6/23/2016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34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6/23/2016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82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6/23/2016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84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6/23/2016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04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6/23/2016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78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6/23/2016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52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6/23/2016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38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6/23/2016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63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6/23/2016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74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6/23/2016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46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9FCF8-CB44-40EC-A446-A88D5802775F}" type="datetimeFigureOut">
              <a:rPr lang="en-GB" smtClean="0"/>
              <a:t>6/23/2016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77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Last week we learnt… 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The difference between a real source of light (examples…..)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068960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And what is </a:t>
            </a:r>
            <a:r>
              <a:rPr lang="en-GB" sz="3200" dirty="0"/>
              <a:t>just</a:t>
            </a:r>
            <a:r>
              <a:rPr lang="en-GB" sz="3200" dirty="0" smtClean="0"/>
              <a:t> a reflector (examples…)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4437112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And that light can ONLY TRAVEL IN STRAIGHT LINES </a:t>
            </a:r>
            <a:endParaRPr lang="en-GB" sz="32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084168" y="5157192"/>
            <a:ext cx="1656184" cy="0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55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Using reflection to bend light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1650"/>
            <a:ext cx="8229600" cy="2836912"/>
          </a:xfrm>
        </p:spPr>
        <p:txBody>
          <a:bodyPr/>
          <a:lstStyle/>
          <a:p>
            <a:r>
              <a:rPr lang="en-GB" dirty="0" smtClean="0"/>
              <a:t>You are going to use mirrors to bend the light!</a:t>
            </a:r>
          </a:p>
          <a:p>
            <a:r>
              <a:rPr lang="en-GB" dirty="0" smtClean="0"/>
              <a:t>Actually, the light reflection will be bouncing off the mirrors, still in straight lines.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123728" y="4079950"/>
            <a:ext cx="3114545" cy="2085354"/>
            <a:chOff x="2123728" y="4079950"/>
            <a:chExt cx="3114545" cy="2085354"/>
          </a:xfrm>
        </p:grpSpPr>
        <p:sp>
          <p:nvSpPr>
            <p:cNvPr id="5" name="Flowchart: Manual Operation 4"/>
            <p:cNvSpPr/>
            <p:nvPr/>
          </p:nvSpPr>
          <p:spPr>
            <a:xfrm rot="6234976">
              <a:off x="2627053" y="4112089"/>
              <a:ext cx="755383" cy="763522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 rot="769001">
              <a:off x="2123728" y="4079950"/>
              <a:ext cx="519211" cy="443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Arrow Connector 7"/>
            <p:cNvCxnSpPr>
              <a:stCxn id="5" idx="0"/>
            </p:cNvCxnSpPr>
            <p:nvPr/>
          </p:nvCxnSpPr>
          <p:spPr>
            <a:xfrm>
              <a:off x="3375300" y="4594689"/>
              <a:ext cx="1731844" cy="562503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3140208" y="5121188"/>
              <a:ext cx="1966936" cy="612068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3009079" y="5024133"/>
              <a:ext cx="131129" cy="1141171"/>
              <a:chOff x="6660232" y="4016021"/>
              <a:chExt cx="144016" cy="1141171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6660232" y="4016021"/>
                <a:ext cx="144016" cy="578668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6660232" y="4581128"/>
                <a:ext cx="144016" cy="32403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660232" y="4869160"/>
                <a:ext cx="144016" cy="288032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5107144" y="4301676"/>
              <a:ext cx="131129" cy="1287564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976014" y="5589240"/>
            <a:ext cx="1180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ym typeface="Wingdings"/>
              </a:rPr>
              <a:t></a:t>
            </a:r>
            <a:r>
              <a:rPr lang="en-GB" dirty="0" smtClean="0"/>
              <a:t>Mirror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6516216" y="4149080"/>
            <a:ext cx="2304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You can move the torch (light source) to change the direction of the reflected light.</a:t>
            </a:r>
          </a:p>
        </p:txBody>
      </p:sp>
    </p:spTree>
    <p:extLst>
      <p:ext uri="{BB962C8B-B14F-4D97-AF65-F5344CB8AC3E}">
        <p14:creationId xmlns:p14="http://schemas.microsoft.com/office/powerpoint/2010/main" val="187299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Experiment 3: Round the bend!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r>
              <a:rPr lang="en-GB" dirty="0" smtClean="0"/>
              <a:t>You will use mirrors to bounce a beam of light around a book so it will hit a target.</a:t>
            </a:r>
            <a:endParaRPr lang="en-GB" dirty="0"/>
          </a:p>
        </p:txBody>
      </p:sp>
      <p:grpSp>
        <p:nvGrpSpPr>
          <p:cNvPr id="41" name="Group 40"/>
          <p:cNvGrpSpPr/>
          <p:nvPr/>
        </p:nvGrpSpPr>
        <p:grpSpPr>
          <a:xfrm>
            <a:off x="3519172" y="2843365"/>
            <a:ext cx="3213068" cy="2185116"/>
            <a:chOff x="3519172" y="2843365"/>
            <a:chExt cx="3213068" cy="2185116"/>
          </a:xfrm>
        </p:grpSpPr>
        <p:cxnSp>
          <p:nvCxnSpPr>
            <p:cNvPr id="8" name="Straight Arrow Connector 7"/>
            <p:cNvCxnSpPr>
              <a:stCxn id="10" idx="1"/>
            </p:cNvCxnSpPr>
            <p:nvPr/>
          </p:nvCxnSpPr>
          <p:spPr>
            <a:xfrm flipH="1" flipV="1">
              <a:off x="3658617" y="3573018"/>
              <a:ext cx="19090" cy="1455463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 rot="2100712">
              <a:off x="3519172" y="2843365"/>
              <a:ext cx="156820" cy="114863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Arrow Connector 29"/>
            <p:cNvCxnSpPr>
              <a:stCxn id="28" idx="3"/>
            </p:cNvCxnSpPr>
            <p:nvPr/>
          </p:nvCxnSpPr>
          <p:spPr>
            <a:xfrm flipV="1">
              <a:off x="3661802" y="3417683"/>
              <a:ext cx="3070438" cy="44987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4139952" y="2649106"/>
            <a:ext cx="3485734" cy="2263648"/>
            <a:chOff x="4139952" y="2649106"/>
            <a:chExt cx="3485734" cy="2263648"/>
          </a:xfrm>
        </p:grpSpPr>
        <p:sp>
          <p:nvSpPr>
            <p:cNvPr id="29" name="Rectangle 28"/>
            <p:cNvSpPr/>
            <p:nvPr/>
          </p:nvSpPr>
          <p:spPr>
            <a:xfrm rot="18745825">
              <a:off x="6862432" y="2741952"/>
              <a:ext cx="191909" cy="133459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139952" y="2649106"/>
              <a:ext cx="21934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 smtClean="0">
                  <a:sym typeface="Wingdings"/>
                </a:rPr>
                <a:t> </a:t>
              </a:r>
              <a:r>
                <a:rPr lang="en-GB" dirty="0" smtClean="0"/>
                <a:t>Mirrors   </a:t>
              </a:r>
              <a:r>
                <a:rPr lang="en-GB" sz="4000" dirty="0" smtClean="0">
                  <a:sym typeface="Wingdings"/>
                </a:rPr>
                <a:t></a:t>
              </a:r>
              <a:endParaRPr lang="en-GB" sz="40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6732241" y="3573018"/>
              <a:ext cx="1" cy="1339736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1604517" y="4201041"/>
            <a:ext cx="6534031" cy="2468319"/>
            <a:chOff x="1604517" y="4201041"/>
            <a:chExt cx="6534031" cy="2468319"/>
          </a:xfrm>
        </p:grpSpPr>
        <p:grpSp>
          <p:nvGrpSpPr>
            <p:cNvPr id="38" name="Group 37"/>
            <p:cNvGrpSpPr/>
            <p:nvPr/>
          </p:nvGrpSpPr>
          <p:grpSpPr>
            <a:xfrm>
              <a:off x="1604517" y="4499150"/>
              <a:ext cx="2727491" cy="1797577"/>
              <a:chOff x="1604517" y="4499150"/>
              <a:chExt cx="2727491" cy="1797577"/>
            </a:xfrm>
          </p:grpSpPr>
          <p:sp>
            <p:nvSpPr>
              <p:cNvPr id="5" name="Flowchart: Manual Operation 4"/>
              <p:cNvSpPr/>
              <p:nvPr/>
            </p:nvSpPr>
            <p:spPr>
              <a:xfrm rot="5400000">
                <a:off x="2157945" y="4655271"/>
                <a:ext cx="755383" cy="763522"/>
              </a:xfrm>
              <a:prstGeom prst="flowChartManualOperat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604517" y="4802406"/>
                <a:ext cx="519211" cy="4434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" name="Straight Arrow Connector 6"/>
              <p:cNvCxnSpPr>
                <a:stCxn id="5" idx="0"/>
                <a:endCxn id="10" idx="1"/>
              </p:cNvCxnSpPr>
              <p:nvPr/>
            </p:nvCxnSpPr>
            <p:spPr>
              <a:xfrm flipV="1">
                <a:off x="2917398" y="5028481"/>
                <a:ext cx="760309" cy="8552"/>
              </a:xfrm>
              <a:prstGeom prst="straightConnector1">
                <a:avLst/>
              </a:prstGeom>
              <a:ln w="50800"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 rot="2100712">
                <a:off x="3663517" y="4499150"/>
                <a:ext cx="156820" cy="1148636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151846" y="5588841"/>
                <a:ext cx="118016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 smtClean="0">
                    <a:sym typeface="Wingdings"/>
                  </a:rPr>
                  <a:t></a:t>
                </a:r>
                <a:r>
                  <a:rPr lang="en-GB" dirty="0" smtClean="0"/>
                  <a:t>Mirror</a:t>
                </a:r>
                <a:endParaRPr lang="en-GB" dirty="0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4499992" y="4201041"/>
              <a:ext cx="504056" cy="189225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543966" y="5961474"/>
              <a:ext cx="11801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 smtClean="0">
                  <a:sym typeface="Wingdings"/>
                </a:rPr>
                <a:t></a:t>
              </a:r>
              <a:r>
                <a:rPr lang="en-GB" dirty="0" smtClean="0"/>
                <a:t>Book</a:t>
              </a:r>
              <a:endParaRPr lang="en-GB" dirty="0"/>
            </a:p>
          </p:txBody>
        </p:sp>
        <p:pic>
          <p:nvPicPr>
            <p:cNvPr id="2050" name="Picture 2" descr="C:\Users\Hodges Family\AppData\Local\Microsoft\Windows\Temporary Internet Files\Content.IE5\9ZJUMV6W\MC900100292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59176" y="4838692"/>
              <a:ext cx="1546128" cy="8339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TextBox 38"/>
            <p:cNvSpPr txBox="1"/>
            <p:nvPr/>
          </p:nvSpPr>
          <p:spPr>
            <a:xfrm>
              <a:off x="6958386" y="5672682"/>
              <a:ext cx="11801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 smtClean="0">
                  <a:sym typeface="Wingdings"/>
                </a:rPr>
                <a:t></a:t>
              </a:r>
              <a:r>
                <a:rPr lang="en-GB" dirty="0" smtClean="0"/>
                <a:t>Target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27595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Experiment 4: Seeing round corners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You are also going to go into the corridor and use a mirror to see around corners.  Use string to mark the light path.</a:t>
            </a:r>
          </a:p>
          <a:p>
            <a:endParaRPr lang="en-GB" dirty="0"/>
          </a:p>
        </p:txBody>
      </p:sp>
      <p:grpSp>
        <p:nvGrpSpPr>
          <p:cNvPr id="25" name="Group 24"/>
          <p:cNvGrpSpPr/>
          <p:nvPr/>
        </p:nvGrpSpPr>
        <p:grpSpPr>
          <a:xfrm>
            <a:off x="1619672" y="3645024"/>
            <a:ext cx="4824536" cy="2502401"/>
            <a:chOff x="1619672" y="3645024"/>
            <a:chExt cx="4824536" cy="250240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347864" y="3861048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347864" y="4941168"/>
              <a:ext cx="29523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621559" y="3861048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619672" y="6093296"/>
              <a:ext cx="4824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 rot="19050939">
              <a:off x="2168753" y="5063033"/>
              <a:ext cx="272643" cy="108439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074" name="Picture 2" descr="C:\Users\Hodges Family\AppData\Local\Microsoft\Windows\Temporary Internet Files\Content.IE5\Y14QJYZW\MC900053966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3645024"/>
              <a:ext cx="930859" cy="891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5" name="Picture 3" descr="C:\Users\Hodges Family\AppData\Local\Microsoft\Windows\Temporary Internet Files\Content.IE5\Y14QJYZW\MC900053966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4028" y="5057740"/>
              <a:ext cx="930859" cy="891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Straight Arrow Connector 17"/>
            <p:cNvCxnSpPr>
              <a:stCxn id="3074" idx="2"/>
            </p:cNvCxnSpPr>
            <p:nvPr/>
          </p:nvCxnSpPr>
          <p:spPr>
            <a:xfrm flipH="1">
              <a:off x="2589157" y="4536564"/>
              <a:ext cx="1" cy="1068665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3075" idx="1"/>
            </p:cNvCxnSpPr>
            <p:nvPr/>
          </p:nvCxnSpPr>
          <p:spPr>
            <a:xfrm flipH="1">
              <a:off x="2589158" y="5503510"/>
              <a:ext cx="2234870" cy="50859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6876256" y="3645024"/>
            <a:ext cx="180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do you notice about the angle formed between the lines?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93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Why would we need to bend light?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r>
              <a:rPr lang="en-GB" dirty="0" smtClean="0"/>
              <a:t>Can you think of an object that uses this effect to see round corners and out of water?</a:t>
            </a:r>
          </a:p>
          <a:p>
            <a:r>
              <a:rPr lang="en-GB" dirty="0" smtClean="0"/>
              <a:t>Yes, a </a:t>
            </a:r>
            <a:r>
              <a:rPr lang="en-GB" sz="4000" u="sng" dirty="0" smtClean="0">
                <a:solidFill>
                  <a:srgbClr val="FF0000"/>
                </a:solidFill>
              </a:rPr>
              <a:t>Periscope!</a:t>
            </a:r>
            <a:endParaRPr lang="en-GB" sz="4000" u="sng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07704" y="3933056"/>
            <a:ext cx="5853549" cy="2166214"/>
            <a:chOff x="1907704" y="3933056"/>
            <a:chExt cx="5853549" cy="2166214"/>
          </a:xfrm>
        </p:grpSpPr>
        <p:pic>
          <p:nvPicPr>
            <p:cNvPr id="1026" name="Picture 2" descr="C:\Users\Hodges Family\AppData\Local\Microsoft\Windows\Temporary Internet Files\Content.IE5\9GPWZ7A2\MC900139437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6304" y="3933056"/>
              <a:ext cx="2104949" cy="2166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Hodges Family\AppData\Local\Microsoft\Windows\Temporary Internet Files\Content.IE5\9ZJUMV6W\MC900383858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4221088"/>
              <a:ext cx="2160240" cy="1845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0435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Scientific recording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3"/>
          </a:xfrm>
        </p:spPr>
        <p:txBody>
          <a:bodyPr/>
          <a:lstStyle/>
          <a:p>
            <a:r>
              <a:rPr lang="en-GB" dirty="0" smtClean="0"/>
              <a:t>Remember light is always drawn as a straight line with an arrow…..USE A RULER!!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75856" y="2852936"/>
            <a:ext cx="2664296" cy="0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851920" y="4756230"/>
            <a:ext cx="2042380" cy="1337066"/>
            <a:chOff x="3851920" y="3820126"/>
            <a:chExt cx="2042380" cy="1337066"/>
          </a:xfrm>
        </p:grpSpPr>
        <p:sp>
          <p:nvSpPr>
            <p:cNvPr id="6" name="Rectangle 5"/>
            <p:cNvSpPr/>
            <p:nvPr/>
          </p:nvSpPr>
          <p:spPr>
            <a:xfrm>
              <a:off x="3851920" y="4005064"/>
              <a:ext cx="144016" cy="1152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 rot="19188675">
              <a:off x="5767062" y="3820126"/>
              <a:ext cx="127238" cy="13045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 rot="17180888">
              <a:off x="5039977" y="4335951"/>
              <a:ext cx="117962" cy="13045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95536" y="3573016"/>
            <a:ext cx="74282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/>
              <a:t>A mirror is always drawn as a thin rectangle. USE A RULER!!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6419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Now its time to get Experimenting!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 groups – 4 experiments – 15 </a:t>
            </a:r>
            <a:r>
              <a:rPr lang="en-GB" dirty="0" err="1" smtClean="0"/>
              <a:t>mins</a:t>
            </a:r>
            <a:r>
              <a:rPr lang="en-GB" dirty="0" smtClean="0"/>
              <a:t> each.</a:t>
            </a:r>
          </a:p>
          <a:p>
            <a:r>
              <a:rPr lang="en-GB" dirty="0" smtClean="0"/>
              <a:t>Listen for the bell – that means change over.</a:t>
            </a:r>
          </a:p>
          <a:p>
            <a:r>
              <a:rPr lang="en-GB" dirty="0" smtClean="0"/>
              <a:t>If you finish any experiment early, then please look at one of the science sheets/books on light.</a:t>
            </a:r>
          </a:p>
          <a:p>
            <a:r>
              <a:rPr lang="en-GB" dirty="0" smtClean="0"/>
              <a:t>We will  get back together in 1 hour.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53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35039"/>
            <a:ext cx="7772400" cy="1470025"/>
          </a:xfrm>
        </p:spPr>
        <p:txBody>
          <a:bodyPr>
            <a:noAutofit/>
          </a:bodyPr>
          <a:lstStyle/>
          <a:p>
            <a:r>
              <a:rPr lang="en-GB" sz="6600" dirty="0" smtClean="0"/>
              <a:t>Reflections and mirrors</a:t>
            </a:r>
            <a:endParaRPr lang="en-GB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836712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This week we are going to look more at….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18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Mirrors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0405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</a:pPr>
            <a:r>
              <a:rPr lang="en-GB" sz="5500" dirty="0" smtClean="0"/>
              <a:t>Mirrors are made of a flat piece of glass which is </a:t>
            </a:r>
            <a:r>
              <a:rPr lang="en-GB" sz="5500" dirty="0" smtClean="0">
                <a:solidFill>
                  <a:srgbClr val="FF0000"/>
                </a:solidFill>
              </a:rPr>
              <a:t>transparent</a:t>
            </a:r>
            <a:r>
              <a:rPr lang="en-GB" sz="55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GB" sz="5500" dirty="0" smtClean="0"/>
              <a:t>On the back is an extremely thin coating of silver which is shiny.  Light bounces off this very well.  </a:t>
            </a:r>
          </a:p>
          <a:p>
            <a:pPr>
              <a:lnSpc>
                <a:spcPct val="150000"/>
              </a:lnSpc>
            </a:pPr>
            <a:r>
              <a:rPr lang="en-GB" sz="5500" dirty="0" smtClean="0"/>
              <a:t>This is called a </a:t>
            </a:r>
            <a:r>
              <a:rPr lang="en-GB" sz="5500" dirty="0" smtClean="0">
                <a:solidFill>
                  <a:srgbClr val="FF0000"/>
                </a:solidFill>
              </a:rPr>
              <a:t>reflection</a:t>
            </a:r>
            <a:r>
              <a:rPr lang="en-GB" sz="55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GB" sz="5500" dirty="0" smtClean="0"/>
              <a:t>But look carefully at your mirror now! The image in a mirror is </a:t>
            </a:r>
            <a:r>
              <a:rPr lang="en-GB" sz="5500" dirty="0" smtClean="0">
                <a:solidFill>
                  <a:srgbClr val="FF0000"/>
                </a:solidFill>
              </a:rPr>
              <a:t>always the other way round</a:t>
            </a:r>
            <a:r>
              <a:rPr lang="en-GB" sz="5500" dirty="0" smtClean="0"/>
              <a:t>!</a:t>
            </a:r>
          </a:p>
          <a:p>
            <a:pPr>
              <a:lnSpc>
                <a:spcPct val="150000"/>
              </a:lnSpc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05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will be doing 4 experiments  with reflections this afternoon.</a:t>
            </a:r>
          </a:p>
          <a:p>
            <a:r>
              <a:rPr lang="en-GB" dirty="0" smtClean="0"/>
              <a:t>We will split into groups and rotate around the activities.</a:t>
            </a:r>
          </a:p>
          <a:p>
            <a:r>
              <a:rPr lang="en-GB" dirty="0" smtClean="0"/>
              <a:t>We will spend 15 </a:t>
            </a:r>
            <a:r>
              <a:rPr lang="en-GB" dirty="0" err="1" smtClean="0"/>
              <a:t>mins</a:t>
            </a:r>
            <a:r>
              <a:rPr lang="en-GB" dirty="0" smtClean="0"/>
              <a:t> on each activity.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15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Experiment 1: Predicting Reflections.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Now that you know that mirror images are the other way round you are going to draw a reflection of a girl in a mirror.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You are also going to see how the position of a mirror can change the reflection of a drawing of a lamp.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97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Reflections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Surfaces that are shiny reflect light well and produce </a:t>
            </a:r>
            <a:r>
              <a:rPr lang="en-GB" dirty="0" smtClean="0">
                <a:solidFill>
                  <a:srgbClr val="FF0000"/>
                </a:solidFill>
              </a:rPr>
              <a:t>reflections</a:t>
            </a:r>
            <a:r>
              <a:rPr lang="en-GB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Surfaces that are dull reflect only a little light or none at all.</a:t>
            </a:r>
          </a:p>
        </p:txBody>
      </p:sp>
    </p:spTree>
    <p:extLst>
      <p:ext uri="{BB962C8B-B14F-4D97-AF65-F5344CB8AC3E}">
        <p14:creationId xmlns:p14="http://schemas.microsoft.com/office/powerpoint/2010/main" val="387699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I do an experiment to test if materials </a:t>
            </a:r>
            <a:r>
              <a:rPr lang="en-GB" dirty="0" smtClean="0">
                <a:solidFill>
                  <a:srgbClr val="FF0000"/>
                </a:solidFill>
              </a:rPr>
              <a:t>reflect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Test how quickly each material slides down hill.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Test to see if I can see my face in each one.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Test to see how quickly each one gets hot.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Measure how bendy each material is.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94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YES…Test to see if I can see my face in each one!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b="1" u="sng" dirty="0" smtClean="0"/>
              <a:t>Experiment 2: Shiny or dull?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You will have a tray of materials and you need to see which ones you can see your face in.  Record them on a sheet. Can you think of some of your own?</a:t>
            </a:r>
          </a:p>
          <a:p>
            <a:pPr>
              <a:lnSpc>
                <a:spcPct val="150000"/>
              </a:lnSpc>
            </a:pPr>
            <a:r>
              <a:rPr lang="en-GB" u="sng" dirty="0" smtClean="0"/>
              <a:t>You should notice that it is only the shiny ones that show your reflection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7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Light travels from a source in straight lines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r>
              <a:rPr lang="en-GB" dirty="0" smtClean="0"/>
              <a:t>Last week we learnt that light can only travel in straight lines.</a:t>
            </a:r>
          </a:p>
          <a:p>
            <a:r>
              <a:rPr lang="en-GB" dirty="0" smtClean="0"/>
              <a:t>If we block the light it can’t bend round the object.</a:t>
            </a:r>
            <a:endParaRPr lang="en-GB" dirty="0"/>
          </a:p>
        </p:txBody>
      </p:sp>
      <p:grpSp>
        <p:nvGrpSpPr>
          <p:cNvPr id="29" name="Group 28"/>
          <p:cNvGrpSpPr/>
          <p:nvPr/>
        </p:nvGrpSpPr>
        <p:grpSpPr>
          <a:xfrm>
            <a:off x="1691680" y="4005064"/>
            <a:ext cx="5256584" cy="2160240"/>
            <a:chOff x="1691680" y="4005064"/>
            <a:chExt cx="5256584" cy="2160240"/>
          </a:xfrm>
        </p:grpSpPr>
        <p:sp>
          <p:nvSpPr>
            <p:cNvPr id="5" name="Flowchart: Manual Operation 4"/>
            <p:cNvSpPr/>
            <p:nvPr/>
          </p:nvSpPr>
          <p:spPr>
            <a:xfrm rot="5400000">
              <a:off x="2591780" y="4473116"/>
              <a:ext cx="1080120" cy="1152128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691680" y="4725144"/>
              <a:ext cx="864096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Arrow Connector 7"/>
            <p:cNvCxnSpPr>
              <a:stCxn id="5" idx="0"/>
            </p:cNvCxnSpPr>
            <p:nvPr/>
          </p:nvCxnSpPr>
          <p:spPr>
            <a:xfrm>
              <a:off x="3707904" y="5049180"/>
              <a:ext cx="3096344" cy="0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707904" y="5301208"/>
              <a:ext cx="3096344" cy="0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707904" y="5589240"/>
              <a:ext cx="3096344" cy="0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4499992" y="4005064"/>
              <a:ext cx="432048" cy="936104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707904" y="4516536"/>
              <a:ext cx="792088" cy="0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707904" y="4761148"/>
              <a:ext cx="792088" cy="0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>
            <a:xfrm>
              <a:off x="6804248" y="4005064"/>
              <a:ext cx="144016" cy="2160240"/>
              <a:chOff x="6804248" y="4005064"/>
              <a:chExt cx="144016" cy="216024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804248" y="4005064"/>
                <a:ext cx="144016" cy="93610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804248" y="4941168"/>
                <a:ext cx="144016" cy="648072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804248" y="5589240"/>
                <a:ext cx="144016" cy="57606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7164288" y="3717032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 </a:t>
            </a:r>
            <a:r>
              <a:rPr lang="en-GB" sz="3600" dirty="0" smtClean="0">
                <a:sym typeface="Wingdings"/>
              </a:rPr>
              <a:t> </a:t>
            </a:r>
            <a:r>
              <a:rPr lang="en-GB" dirty="0" smtClean="0"/>
              <a:t>This part of  the wall is dark.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7164288" y="4820959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 </a:t>
            </a:r>
            <a:r>
              <a:rPr lang="en-GB" sz="3600" dirty="0" smtClean="0">
                <a:sym typeface="Wingdings"/>
              </a:rPr>
              <a:t> </a:t>
            </a:r>
            <a:r>
              <a:rPr lang="en-GB" dirty="0" smtClean="0"/>
              <a:t>This part of  the wall has the light on 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12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653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Comic Sans MS</vt:lpstr>
      <vt:lpstr>Wingdings</vt:lpstr>
      <vt:lpstr>Office Theme</vt:lpstr>
      <vt:lpstr>Last week we learnt… </vt:lpstr>
      <vt:lpstr>Reflections and mirrors</vt:lpstr>
      <vt:lpstr>Mirrors</vt:lpstr>
      <vt:lpstr>Today….</vt:lpstr>
      <vt:lpstr>Experiment 1: Predicting Reflections.</vt:lpstr>
      <vt:lpstr>Reflections</vt:lpstr>
      <vt:lpstr>How can I do an experiment to test if materials reflect?</vt:lpstr>
      <vt:lpstr>YES…Test to see if I can see my face in each one!</vt:lpstr>
      <vt:lpstr>Light travels from a source in straight lines</vt:lpstr>
      <vt:lpstr>Using reflection to bend light</vt:lpstr>
      <vt:lpstr>Experiment 3: Round the bend!</vt:lpstr>
      <vt:lpstr>Experiment 4: Seeing round corners</vt:lpstr>
      <vt:lpstr>Why would we need to bend light?</vt:lpstr>
      <vt:lpstr>Scientific recording</vt:lpstr>
      <vt:lpstr>Now its time to get Experimenting!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and mirrors</dc:title>
  <dc:creator>Justin Hodges</dc:creator>
  <cp:lastModifiedBy>Danielle Gower</cp:lastModifiedBy>
  <cp:revision>28</cp:revision>
  <dcterms:created xsi:type="dcterms:W3CDTF">2012-01-11T09:59:03Z</dcterms:created>
  <dcterms:modified xsi:type="dcterms:W3CDTF">2016-06-23T09:57:12Z</dcterms:modified>
</cp:coreProperties>
</file>