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58" r:id="rId4"/>
    <p:sldId id="257" r:id="rId5"/>
    <p:sldId id="261" r:id="rId6"/>
    <p:sldId id="265" r:id="rId7"/>
    <p:sldId id="262" r:id="rId8"/>
    <p:sldId id="264" r:id="rId9"/>
    <p:sldId id="263" r:id="rId10"/>
    <p:sldId id="260"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076" autoAdjust="0"/>
  </p:normalViewPr>
  <p:slideViewPr>
    <p:cSldViewPr>
      <p:cViewPr>
        <p:scale>
          <a:sx n="70" d="100"/>
          <a:sy n="70" d="100"/>
        </p:scale>
        <p:origin x="-1158"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3E4DA-E26E-48AE-8EFB-505501017E14}" type="datetimeFigureOut">
              <a:rPr lang="en-GB" smtClean="0"/>
              <a:t>30/03/2020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BF38B-EB4A-4EF9-ADB7-A0D7BB038424}" type="slidenum">
              <a:rPr lang="en-GB" smtClean="0"/>
              <a:t>‹#›</a:t>
            </a:fld>
            <a:endParaRPr lang="en-GB"/>
          </a:p>
        </p:txBody>
      </p:sp>
    </p:spTree>
    <p:extLst>
      <p:ext uri="{BB962C8B-B14F-4D97-AF65-F5344CB8AC3E}">
        <p14:creationId xmlns:p14="http://schemas.microsoft.com/office/powerpoint/2010/main" val="351373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need to customise this slide to match yourself.  I started the lesson by</a:t>
            </a:r>
            <a:r>
              <a:rPr lang="en-GB" baseline="0" dirty="0" smtClean="0"/>
              <a:t> explaining what my earliest memory was of something happening in the news that was shocking and made me realise that bad things do happen to nice people.  For me, this is the first news story I can remember as a child and being very upset that a teacher had been killed and that all of her pupils were watching it live.</a:t>
            </a:r>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2</a:t>
            </a:fld>
            <a:endParaRPr lang="en-GB"/>
          </a:p>
        </p:txBody>
      </p:sp>
    </p:spTree>
    <p:extLst>
      <p:ext uri="{BB962C8B-B14F-4D97-AF65-F5344CB8AC3E}">
        <p14:creationId xmlns:p14="http://schemas.microsoft.com/office/powerpoint/2010/main" val="82590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did this in rough.</a:t>
            </a:r>
            <a:r>
              <a:rPr lang="en-GB" baseline="0" dirty="0" smtClean="0"/>
              <a:t>  This will be linked back to later in the lesson when we talk about the Buddha seeing suffering for the first time.</a:t>
            </a:r>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3</a:t>
            </a:fld>
            <a:endParaRPr lang="en-GB"/>
          </a:p>
        </p:txBody>
      </p:sp>
    </p:spTree>
    <p:extLst>
      <p:ext uri="{BB962C8B-B14F-4D97-AF65-F5344CB8AC3E}">
        <p14:creationId xmlns:p14="http://schemas.microsoft.com/office/powerpoint/2010/main" val="82590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5</a:t>
            </a:fld>
            <a:endParaRPr lang="en-GB"/>
          </a:p>
        </p:txBody>
      </p:sp>
    </p:spTree>
    <p:extLst>
      <p:ext uri="{BB962C8B-B14F-4D97-AF65-F5344CB8AC3E}">
        <p14:creationId xmlns:p14="http://schemas.microsoft.com/office/powerpoint/2010/main" val="346252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increase pupils participation</a:t>
            </a:r>
            <a:r>
              <a:rPr lang="en-GB" baseline="0" dirty="0" smtClean="0"/>
              <a:t> in the lesson, I asked volunteers to read out each section as it appeared on the board.  I then expanded on the story in between each of the slides where needed.  There are 26 separate text boxes that will appear throughout the story.</a:t>
            </a:r>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6</a:t>
            </a:fld>
            <a:endParaRPr lang="en-GB"/>
          </a:p>
        </p:txBody>
      </p:sp>
    </p:spTree>
    <p:extLst>
      <p:ext uri="{BB962C8B-B14F-4D97-AF65-F5344CB8AC3E}">
        <p14:creationId xmlns:p14="http://schemas.microsoft.com/office/powerpoint/2010/main" val="340053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8</a:t>
            </a:fld>
            <a:endParaRPr lang="en-GB"/>
          </a:p>
        </p:txBody>
      </p:sp>
    </p:spTree>
    <p:extLst>
      <p:ext uri="{BB962C8B-B14F-4D97-AF65-F5344CB8AC3E}">
        <p14:creationId xmlns:p14="http://schemas.microsoft.com/office/powerpoint/2010/main" val="80197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Omnipotent –</a:t>
            </a:r>
            <a:r>
              <a:rPr lang="en-GB" baseline="0" dirty="0" smtClean="0"/>
              <a:t> Is everywhere and has all limitless power.</a:t>
            </a:r>
          </a:p>
          <a:p>
            <a:r>
              <a:rPr lang="en-GB" baseline="0" dirty="0" smtClean="0"/>
              <a:t>Malevolent – Is evil and acts with malice is causing suffering and pain.</a:t>
            </a:r>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9</a:t>
            </a:fld>
            <a:endParaRPr lang="en-GB"/>
          </a:p>
        </p:txBody>
      </p:sp>
    </p:spTree>
    <p:extLst>
      <p:ext uri="{BB962C8B-B14F-4D97-AF65-F5344CB8AC3E}">
        <p14:creationId xmlns:p14="http://schemas.microsoft.com/office/powerpoint/2010/main" val="80197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classwork / homework is to then follow this up by making a timeline story of his early</a:t>
            </a:r>
            <a:r>
              <a:rPr lang="en-GB" baseline="0" dirty="0" smtClean="0"/>
              <a:t> life.  There are a number of different worksheets that can be used, with varying degrees of complexity.  The with all of the story already written in were confined one to those pupils in set three English.</a:t>
            </a:r>
            <a:endParaRPr lang="en-GB" dirty="0"/>
          </a:p>
        </p:txBody>
      </p:sp>
      <p:sp>
        <p:nvSpPr>
          <p:cNvPr id="4" name="Slide Number Placeholder 3"/>
          <p:cNvSpPr>
            <a:spLocks noGrp="1"/>
          </p:cNvSpPr>
          <p:nvPr>
            <p:ph type="sldNum" sz="quarter" idx="10"/>
          </p:nvPr>
        </p:nvSpPr>
        <p:spPr/>
        <p:txBody>
          <a:bodyPr/>
          <a:lstStyle/>
          <a:p>
            <a:fld id="{483BF38B-EB4A-4EF9-ADB7-A0D7BB038424}" type="slidenum">
              <a:rPr lang="en-GB" smtClean="0"/>
              <a:t>15</a:t>
            </a:fld>
            <a:endParaRPr lang="en-GB"/>
          </a:p>
        </p:txBody>
      </p:sp>
    </p:spTree>
    <p:extLst>
      <p:ext uri="{BB962C8B-B14F-4D97-AF65-F5344CB8AC3E}">
        <p14:creationId xmlns:p14="http://schemas.microsoft.com/office/powerpoint/2010/main" val="127002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1C9EE6-8C02-4915-96F8-134ACA2C53A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41277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C9EE6-8C02-4915-96F8-134ACA2C53A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307803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C9EE6-8C02-4915-96F8-134ACA2C53A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54003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1C9EE6-8C02-4915-96F8-134ACA2C53A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26486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C9EE6-8C02-4915-96F8-134ACA2C53A7}"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19178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1C9EE6-8C02-4915-96F8-134ACA2C53A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294861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1C9EE6-8C02-4915-96F8-134ACA2C53A7}"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412555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1C9EE6-8C02-4915-96F8-134ACA2C53A7}"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259501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C9EE6-8C02-4915-96F8-134ACA2C53A7}"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43853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C9EE6-8C02-4915-96F8-134ACA2C53A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116990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C9EE6-8C02-4915-96F8-134ACA2C53A7}"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D6B0A-AC0B-4832-B8DF-E5912A72BBAC}" type="slidenum">
              <a:rPr lang="en-GB" smtClean="0"/>
              <a:t>‹#›</a:t>
            </a:fld>
            <a:endParaRPr lang="en-GB"/>
          </a:p>
        </p:txBody>
      </p:sp>
    </p:spTree>
    <p:extLst>
      <p:ext uri="{BB962C8B-B14F-4D97-AF65-F5344CB8AC3E}">
        <p14:creationId xmlns:p14="http://schemas.microsoft.com/office/powerpoint/2010/main" val="14278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C9EE6-8C02-4915-96F8-134ACA2C53A7}" type="datetimeFigureOut">
              <a:rPr lang="en-GB" smtClean="0"/>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D6B0A-AC0B-4832-B8DF-E5912A72BBAC}" type="slidenum">
              <a:rPr lang="en-GB" smtClean="0"/>
              <a:t>‹#›</a:t>
            </a:fld>
            <a:endParaRPr lang="en-GB"/>
          </a:p>
        </p:txBody>
      </p:sp>
    </p:spTree>
    <p:extLst>
      <p:ext uri="{BB962C8B-B14F-4D97-AF65-F5344CB8AC3E}">
        <p14:creationId xmlns:p14="http://schemas.microsoft.com/office/powerpoint/2010/main" val="326706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tx2.engine.flamingtext.com/netfu/tmp20035/coollogo_com-27414180.png"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tx2.engine.flamingtext.com/netfu/tmp20037/coollogo_com-327012223.png" TargetMode="Externa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tx2.engine.flamingtext.com/netfu/tmp20035/coollogo_com-327277099.pn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tx2.engine.flamingtext.com/netfu/tmp20035/coollogo_com-327277155.png" TargetMode="Externa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hyperlink" Target="http://tx2.engine.flamingtext.com/netfu/tmp20036/coollogo_com-327124465.png" TargetMode="External"/><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tx2.engine.flamingtext.com/netfu/tmp20036/coollogo_com-327124496.p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Videos/You%20Tube%20Downloads/Challenger%20Disaster%20Live%20on%20CNN.flv"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tx2.engine.flamingtext.com/netfu/tmp20036/coollogo_com-27443171.png" TargetMode="External"/><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x2.engine.flamingtext.com/netfu/tmp20035/coollogo_com-27414152.png"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tx2.engine.flamingtext.com/netfu/tmp20036/coollogo_com-2744364.p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x2.engine.flamingtext.com/netfu/tmp20037/coollogo_com-327011516.p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tx2.engine.flamingtext.com/netfu/tmp20037/coollogo_com-327011488.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rtoflegendindia.com/details/PBCA022"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tx2.engine.flamingtext.com/netfu/tmp20036/coollogo_com-327123183.p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tx2.engine.flamingtext.com/netfu/tmp20038/coollogo_com-32699937.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tx2.engine.flamingtext.com/netfu/tmp20036/coollogo_com-327123498.p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254319"/>
            <a:ext cx="8640960" cy="2310586"/>
          </a:xfrm>
          <a:prstGeom prst="roundRect">
            <a:avLst/>
          </a:prstGeom>
          <a:solidFill>
            <a:srgbClr val="FFFFFF">
              <a:alpha val="85098"/>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9512" y="6309742"/>
            <a:ext cx="5760640" cy="461665"/>
          </a:xfrm>
          <a:prstGeom prst="rect">
            <a:avLst/>
          </a:prstGeom>
          <a:noFill/>
        </p:spPr>
        <p:txBody>
          <a:bodyPr wrap="square" rtlCol="0">
            <a:spAutoFit/>
          </a:bodyPr>
          <a:lstStyle/>
          <a:p>
            <a:r>
              <a:rPr lang="en-GB" sz="2400" b="1" dirty="0" smtClean="0">
                <a:solidFill>
                  <a:schemeClr val="bg1"/>
                </a:solidFill>
                <a:latin typeface="Arial Black" pitchFamily="34" charset="0"/>
              </a:rPr>
              <a:t>KS3 Religious Education</a:t>
            </a:r>
            <a:endParaRPr lang="en-GB" sz="2400" b="1" dirty="0">
              <a:solidFill>
                <a:schemeClr val="bg1"/>
              </a:solidFill>
              <a:latin typeface="Arial Black" pitchFamily="34" charset="0"/>
            </a:endParaRPr>
          </a:p>
        </p:txBody>
      </p:sp>
      <p:sp>
        <p:nvSpPr>
          <p:cNvPr id="13" name="TextBox 12"/>
          <p:cNvSpPr txBox="1"/>
          <p:nvPr/>
        </p:nvSpPr>
        <p:spPr>
          <a:xfrm>
            <a:off x="5580111" y="6305770"/>
            <a:ext cx="3441563" cy="461665"/>
          </a:xfrm>
          <a:prstGeom prst="rect">
            <a:avLst/>
          </a:prstGeom>
          <a:noFill/>
        </p:spPr>
        <p:txBody>
          <a:bodyPr wrap="square" rtlCol="0">
            <a:spAutoFit/>
          </a:bodyPr>
          <a:lstStyle/>
          <a:p>
            <a:pPr algn="r"/>
            <a:r>
              <a:rPr lang="en-GB" sz="2400" b="1" dirty="0" smtClean="0">
                <a:solidFill>
                  <a:schemeClr val="bg1"/>
                </a:solidFill>
                <a:latin typeface="Arial Black" pitchFamily="34" charset="0"/>
              </a:rPr>
              <a:t>Spring Term</a:t>
            </a:r>
            <a:endParaRPr lang="en-GB" sz="2400" b="1" dirty="0">
              <a:solidFill>
                <a:schemeClr val="bg1"/>
              </a:solidFill>
              <a:latin typeface="Arial Black" pitchFamily="34" charset="0"/>
            </a:endParaRPr>
          </a:p>
        </p:txBody>
      </p:sp>
      <p:pic>
        <p:nvPicPr>
          <p:cNvPr id="1032" name="Picture 8" descr="Image by FlamingText.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52" y="548680"/>
            <a:ext cx="8485228" cy="1852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0" y="2625461"/>
            <a:ext cx="3168354" cy="31683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08" y="3327169"/>
            <a:ext cx="3672408" cy="31533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538583"/>
            <a:ext cx="3731570" cy="29382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38301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mage by FlamingText.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325784"/>
            <a:ext cx="8424937" cy="942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uddhistedu.org/en/images/stories/buddhist_study/04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19969"/>
            <a:ext cx="8496944" cy="52282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811668"/>
            <a:ext cx="8208912" cy="1569660"/>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When </a:t>
            </a:r>
            <a:r>
              <a:rPr lang="en-GB" sz="2400" b="1" i="1" dirty="0">
                <a:solidFill>
                  <a:srgbClr val="002060"/>
                </a:solidFill>
                <a:latin typeface="Arial" pitchFamily="34" charset="0"/>
                <a:cs typeface="Arial" pitchFamily="34" charset="0"/>
              </a:rPr>
              <a:t>P</a:t>
            </a:r>
            <a:r>
              <a:rPr lang="en-GB" sz="2400" b="1" i="1" dirty="0" smtClean="0">
                <a:solidFill>
                  <a:srgbClr val="002060"/>
                </a:solidFill>
                <a:latin typeface="Arial" pitchFamily="34" charset="0"/>
                <a:cs typeface="Arial" pitchFamily="34" charset="0"/>
              </a:rPr>
              <a:t>rince Siddhartha was 16 years old, he married a beautiful princess.  Very soon they had a son together.  He was very contented with his life.  He obeyed his father and stayed within the city walls.</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761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http://tx2.engine.flamingtext.com/netfu/tmp20038/coollogo_com-32699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9334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four sights.jpg"/>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572" y="1266106"/>
            <a:ext cx="8550855" cy="52592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1038" y="1314705"/>
            <a:ext cx="8208912" cy="1200329"/>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Prince Siddhartha grew frustrated over the years and when he was 29 years old, he sneaked out of the place for the first time ever.</a:t>
            </a:r>
            <a:endParaRPr lang="en-GB" sz="2400" b="1" i="1" dirty="0">
              <a:solidFill>
                <a:srgbClr val="002060"/>
              </a:solidFill>
              <a:latin typeface="Arial" pitchFamily="34" charset="0"/>
              <a:cs typeface="Arial" pitchFamily="34" charset="0"/>
            </a:endParaRPr>
          </a:p>
        </p:txBody>
      </p:sp>
      <p:sp>
        <p:nvSpPr>
          <p:cNvPr id="7" name="TextBox 6"/>
          <p:cNvSpPr txBox="1"/>
          <p:nvPr/>
        </p:nvSpPr>
        <p:spPr>
          <a:xfrm>
            <a:off x="4932040" y="4811668"/>
            <a:ext cx="3728729" cy="1569660"/>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saw four things that he had never seen before and these changed his life forever.</a:t>
            </a:r>
            <a:endParaRPr lang="en-GB" sz="2400" b="1" i="1" dirty="0">
              <a:solidFill>
                <a:srgbClr val="002060"/>
              </a:solidFill>
              <a:latin typeface="Arial" pitchFamily="34" charset="0"/>
              <a:cs typeface="Arial" pitchFamily="34" charset="0"/>
            </a:endParaRPr>
          </a:p>
        </p:txBody>
      </p:sp>
      <p:sp>
        <p:nvSpPr>
          <p:cNvPr id="8" name="TextBox 7"/>
          <p:cNvSpPr txBox="1"/>
          <p:nvPr/>
        </p:nvSpPr>
        <p:spPr>
          <a:xfrm>
            <a:off x="2387132" y="5833139"/>
            <a:ext cx="2168362" cy="461665"/>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An old man</a:t>
            </a:r>
            <a:endParaRPr lang="en-GB" sz="2400" b="1" i="1" dirty="0">
              <a:solidFill>
                <a:srgbClr val="002060"/>
              </a:solidFill>
              <a:latin typeface="Arial" pitchFamily="34" charset="0"/>
              <a:cs typeface="Arial" pitchFamily="34" charset="0"/>
            </a:endParaRPr>
          </a:p>
        </p:txBody>
      </p:sp>
      <p:sp>
        <p:nvSpPr>
          <p:cNvPr id="9" name="TextBox 8"/>
          <p:cNvSpPr txBox="1"/>
          <p:nvPr/>
        </p:nvSpPr>
        <p:spPr>
          <a:xfrm>
            <a:off x="451038" y="5229200"/>
            <a:ext cx="2168362" cy="461665"/>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A sick man</a:t>
            </a:r>
            <a:endParaRPr lang="en-GB" sz="2400" b="1" i="1" dirty="0">
              <a:solidFill>
                <a:srgbClr val="002060"/>
              </a:solidFill>
              <a:latin typeface="Arial" pitchFamily="34" charset="0"/>
              <a:cs typeface="Arial" pitchFamily="34" charset="0"/>
            </a:endParaRPr>
          </a:p>
        </p:txBody>
      </p:sp>
      <p:sp>
        <p:nvSpPr>
          <p:cNvPr id="10" name="TextBox 9"/>
          <p:cNvSpPr txBox="1"/>
          <p:nvPr/>
        </p:nvSpPr>
        <p:spPr>
          <a:xfrm>
            <a:off x="451038" y="4005064"/>
            <a:ext cx="2168362" cy="461665"/>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A holy man</a:t>
            </a:r>
            <a:endParaRPr lang="en-GB" sz="2400" b="1" i="1" dirty="0">
              <a:solidFill>
                <a:srgbClr val="002060"/>
              </a:solidFill>
              <a:latin typeface="Arial" pitchFamily="34" charset="0"/>
              <a:cs typeface="Arial" pitchFamily="34" charset="0"/>
            </a:endParaRPr>
          </a:p>
        </p:txBody>
      </p:sp>
      <p:sp>
        <p:nvSpPr>
          <p:cNvPr id="11" name="TextBox 10"/>
          <p:cNvSpPr txBox="1"/>
          <p:nvPr/>
        </p:nvSpPr>
        <p:spPr>
          <a:xfrm>
            <a:off x="2368286" y="2780928"/>
            <a:ext cx="2168362" cy="461665"/>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An dead man</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542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http://4.bp.blogspot.com/-iVYYauMTyCw/TjU6sLrTErI/AAAAAAAACqY/lNumt2h3dDo/s1600/Picture+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26" y="1272150"/>
            <a:ext cx="8491746" cy="528869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18" y="253776"/>
            <a:ext cx="8671570" cy="942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5229200"/>
            <a:ext cx="8208912" cy="1200329"/>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The Prince was deeply affected by the things he saw.  He felt that he needed to understand why there was so much suffering in the world.</a:t>
            </a:r>
            <a:endParaRPr lang="en-GB" sz="2400" b="1" i="1" dirty="0">
              <a:solidFill>
                <a:srgbClr val="002060"/>
              </a:solidFill>
              <a:latin typeface="Arial" pitchFamily="34" charset="0"/>
              <a:cs typeface="Arial" pitchFamily="34" charset="0"/>
            </a:endParaRPr>
          </a:p>
        </p:txBody>
      </p:sp>
      <p:sp>
        <p:nvSpPr>
          <p:cNvPr id="6" name="TextBox 5"/>
          <p:cNvSpPr txBox="1"/>
          <p:nvPr/>
        </p:nvSpPr>
        <p:spPr>
          <a:xfrm>
            <a:off x="5436096" y="1412776"/>
            <a:ext cx="3240360" cy="3046988"/>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took off his royal robes, put on simple clothes and shaved his head.  He decided to become a holy man to try and find out the answer to the question.</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795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Image by FlamingText.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29" y="260648"/>
            <a:ext cx="8613651" cy="9429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3.hubimg.com/u/612578_f2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340768"/>
            <a:ext cx="3628628" cy="51136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340768"/>
            <a:ext cx="4536504" cy="3046988"/>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Siddhartha spent 6 years travelling around Northern India.  He met a group of monks who thought that if you ate and drunk as little as possible and spent time thinking, you will understand the meaning of life.</a:t>
            </a:r>
            <a:endParaRPr lang="en-GB" sz="2400" b="1" i="1" dirty="0">
              <a:solidFill>
                <a:srgbClr val="002060"/>
              </a:solidFill>
              <a:latin typeface="Arial" pitchFamily="34" charset="0"/>
              <a:cs typeface="Arial" pitchFamily="34" charset="0"/>
            </a:endParaRPr>
          </a:p>
        </p:txBody>
      </p:sp>
      <p:sp>
        <p:nvSpPr>
          <p:cNvPr id="6" name="TextBox 5"/>
          <p:cNvSpPr txBox="1"/>
          <p:nvPr/>
        </p:nvSpPr>
        <p:spPr>
          <a:xfrm>
            <a:off x="395536" y="4568523"/>
            <a:ext cx="4536504" cy="1938992"/>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became very ill and still was no clearer that before.  He decided that this was not the way to find the answer and left the group of monks.</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6440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http://3.bp.blogspot.com/_1T9YXyM1Bfw/SoGojmPhBfI/AAAAAAAADDU/jPEk0ethSEg/s400/800px-Enlighte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60" y="1194100"/>
            <a:ext cx="8346504" cy="52592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8568951" cy="933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1340768"/>
            <a:ext cx="2304256" cy="4893647"/>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came across a holy fig tree and sat underneath it to meditate.  He stayed there for 46 days, paying no attention to what was happening around him.</a:t>
            </a:r>
            <a:endParaRPr lang="en-GB" sz="2400" b="1" i="1" dirty="0">
              <a:solidFill>
                <a:srgbClr val="002060"/>
              </a:solidFill>
              <a:latin typeface="Arial" pitchFamily="34" charset="0"/>
              <a:cs typeface="Arial" pitchFamily="34" charset="0"/>
            </a:endParaRPr>
          </a:p>
        </p:txBody>
      </p:sp>
      <p:sp>
        <p:nvSpPr>
          <p:cNvPr id="6" name="TextBox 5"/>
          <p:cNvSpPr txBox="1"/>
          <p:nvPr/>
        </p:nvSpPr>
        <p:spPr>
          <a:xfrm>
            <a:off x="6012160" y="1340768"/>
            <a:ext cx="2520280" cy="4893647"/>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As he sat meditating under the tree, he found that he understood the answer to his question.  He became enlightened.  He became the Buddha (the enlightened one).</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2843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84" y="211757"/>
            <a:ext cx="8579396" cy="156105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buddhanet.net/e-learning/buddhistworld/images/sarnat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22" y="1207184"/>
            <a:ext cx="8479354" cy="524615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340768"/>
            <a:ext cx="8136904" cy="830997"/>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The Buddha went back to where the monks were and taught them what he had learnt.</a:t>
            </a:r>
            <a:endParaRPr lang="en-GB" sz="2400" b="1" i="1" dirty="0">
              <a:solidFill>
                <a:srgbClr val="002060"/>
              </a:solidFill>
              <a:latin typeface="Arial" pitchFamily="34" charset="0"/>
              <a:cs typeface="Arial" pitchFamily="34" charset="0"/>
            </a:endParaRPr>
          </a:p>
        </p:txBody>
      </p:sp>
      <p:sp>
        <p:nvSpPr>
          <p:cNvPr id="6" name="TextBox 5"/>
          <p:cNvSpPr txBox="1"/>
          <p:nvPr/>
        </p:nvSpPr>
        <p:spPr>
          <a:xfrm>
            <a:off x="467544" y="5085184"/>
            <a:ext cx="8136904" cy="1200329"/>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They became the first disciples of the Buddha.  He lived to be 80 years old and travelled around teaching and explaining to people his ideas.</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627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0" y="283340"/>
            <a:ext cx="8640960" cy="461665"/>
          </a:xfrm>
          <a:prstGeom prst="rect">
            <a:avLst/>
          </a:prstGeom>
          <a:noFill/>
        </p:spPr>
        <p:txBody>
          <a:bodyPr wrap="square" rtlCol="0">
            <a:spAutoFit/>
          </a:bodyPr>
          <a:lstStyle/>
          <a:p>
            <a:pPr algn="just"/>
            <a:r>
              <a:rPr lang="en-GB" sz="2400" b="1" dirty="0" smtClean="0">
                <a:latin typeface="Arial" pitchFamily="34" charset="0"/>
                <a:cs typeface="Arial" pitchFamily="34" charset="0"/>
              </a:rPr>
              <a:t>				</a:t>
            </a:r>
            <a:endParaRPr lang="en-GB" sz="2400" b="1" dirty="0">
              <a:latin typeface="Arial" pitchFamily="34" charset="0"/>
              <a:cs typeface="Arial" pitchFamily="34" charset="0"/>
            </a:endParaRPr>
          </a:p>
        </p:txBody>
      </p:sp>
      <p:pic>
        <p:nvPicPr>
          <p:cNvPr id="2050" name="Picture 2" descr="http://images.nationalgeographic.com/wpf/media-live/photos/000/317/cache/challenger-disaster-myths-explosion_31734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39" y="332656"/>
            <a:ext cx="8610941" cy="6234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ghankharvey.files.wordpress.com/2011/01/42f896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376752"/>
            <a:ext cx="2400201" cy="2011934"/>
          </a:xfrm>
          <a:prstGeom prst="rect">
            <a:avLst/>
          </a:prstGeom>
          <a:solidFill>
            <a:srgbClr val="FFFFFF">
              <a:shade val="85000"/>
            </a:srgbClr>
          </a:solidFill>
          <a:ln w="101600" cap="sq">
            <a:solidFill>
              <a:srgbClr val="FDFDFD"/>
            </a:solidFill>
            <a:miter lim="800000"/>
          </a:ln>
          <a:effectLst>
            <a:outerShdw blurRad="50800" dist="38100" dir="5400000" algn="t" rotWithShape="0">
              <a:prstClr val="black">
                <a:alpha val="40000"/>
              </a:prst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054" name="Picture 6" descr="http://upload.wikimedia.org/wikipedia/commons/thumb/3/3f/Challenger_flight_51-l_crew.jpg/220px-Challenger_flight_51-l_crew.jp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437112"/>
            <a:ext cx="2438129" cy="1950503"/>
          </a:xfrm>
          <a:prstGeom prst="rect">
            <a:avLst/>
          </a:prstGeom>
          <a:solidFill>
            <a:srgbClr val="FFFFFF">
              <a:shade val="85000"/>
            </a:srgbClr>
          </a:solidFill>
          <a:ln w="101600" cap="sq">
            <a:solidFill>
              <a:srgbClr val="FDFDFD"/>
            </a:solidFill>
            <a:miter lim="800000"/>
          </a:ln>
          <a:effectLst>
            <a:outerShdw blurRad="50800" dist="38100" dir="5400000" algn="t" rotWithShape="0">
              <a:prstClr val="black">
                <a:alpha val="40000"/>
              </a:prst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86602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0" y="283340"/>
            <a:ext cx="8640960" cy="1569660"/>
          </a:xfrm>
          <a:prstGeom prst="rect">
            <a:avLst/>
          </a:prstGeom>
          <a:noFill/>
        </p:spPr>
        <p:txBody>
          <a:bodyPr wrap="square" rtlCol="0">
            <a:spAutoFit/>
          </a:bodyPr>
          <a:lstStyle/>
          <a:p>
            <a:pPr algn="just"/>
            <a:r>
              <a:rPr lang="en-GB" sz="2400" b="1" dirty="0" smtClean="0">
                <a:latin typeface="Arial" pitchFamily="34" charset="0"/>
                <a:cs typeface="Arial" pitchFamily="34" charset="0"/>
              </a:rPr>
              <a:t>				I would like you to think back in 				your mind to when you were a small child.  Can you think of the first time that you became aware of the following things?</a:t>
            </a:r>
            <a:endParaRPr lang="en-GB" sz="2400" b="1" dirty="0">
              <a:latin typeface="Arial" pitchFamily="34" charset="0"/>
              <a:cs typeface="Arial" pitchFamily="34" charset="0"/>
            </a:endParaRPr>
          </a:p>
        </p:txBody>
      </p:sp>
      <p:pic>
        <p:nvPicPr>
          <p:cNvPr id="3076" name="Picture 4"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034" y="283340"/>
            <a:ext cx="3528393" cy="771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38" y="5766355"/>
            <a:ext cx="8640960" cy="830997"/>
          </a:xfrm>
          <a:prstGeom prst="rect">
            <a:avLst/>
          </a:prstGeom>
          <a:noFill/>
        </p:spPr>
        <p:txBody>
          <a:bodyPr wrap="square" rtlCol="0">
            <a:spAutoFit/>
          </a:bodyPr>
          <a:lstStyle/>
          <a:p>
            <a:pPr algn="just"/>
            <a:r>
              <a:rPr lang="en-GB" sz="2400" b="1" dirty="0" smtClean="0">
                <a:latin typeface="Arial" pitchFamily="34" charset="0"/>
                <a:cs typeface="Arial" pitchFamily="34" charset="0"/>
              </a:rPr>
              <a:t>Can you remember any of the feelings that you had when you first saw these things?</a:t>
            </a:r>
            <a:endParaRPr lang="en-GB" sz="2400" b="1" dirty="0">
              <a:latin typeface="Arial" pitchFamily="34" charset="0"/>
              <a:cs typeface="Arial" pitchFamily="34" charset="0"/>
            </a:endParaRPr>
          </a:p>
        </p:txBody>
      </p:sp>
      <p:pic>
        <p:nvPicPr>
          <p:cNvPr id="1026" name="Picture 2" descr="http://www.free-islamic-course.org/images/torna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62" y="1853000"/>
            <a:ext cx="3226452" cy="32264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stopthesun.com/blog/wp-content/uploads/bomb-bla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992" y="1937137"/>
            <a:ext cx="3326488" cy="31337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aseekingspirit.files.wordpress.com/2009/12/povert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1853000"/>
            <a:ext cx="3456384" cy="330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941168"/>
            <a:ext cx="2664296" cy="830997"/>
          </a:xfrm>
          <a:prstGeom prst="rect">
            <a:avLst/>
          </a:prstGeom>
          <a:noFill/>
        </p:spPr>
        <p:txBody>
          <a:bodyPr wrap="square" rtlCol="0">
            <a:spAutoFit/>
          </a:bodyPr>
          <a:lstStyle/>
          <a:p>
            <a:pPr algn="ctr"/>
            <a:r>
              <a:rPr lang="en-GB" sz="2400" b="1" dirty="0" smtClean="0">
                <a:latin typeface="Arial" pitchFamily="34" charset="0"/>
                <a:cs typeface="Arial" pitchFamily="34" charset="0"/>
              </a:rPr>
              <a:t>Natural Disasters</a:t>
            </a:r>
            <a:endParaRPr lang="en-GB" sz="2400" b="1" dirty="0">
              <a:latin typeface="Arial" pitchFamily="34" charset="0"/>
              <a:cs typeface="Arial" pitchFamily="34" charset="0"/>
            </a:endParaRPr>
          </a:p>
        </p:txBody>
      </p:sp>
      <p:sp>
        <p:nvSpPr>
          <p:cNvPr id="11" name="TextBox 10"/>
          <p:cNvSpPr txBox="1"/>
          <p:nvPr/>
        </p:nvSpPr>
        <p:spPr>
          <a:xfrm>
            <a:off x="3347864" y="4941168"/>
            <a:ext cx="2664296" cy="830997"/>
          </a:xfrm>
          <a:prstGeom prst="rect">
            <a:avLst/>
          </a:prstGeom>
          <a:noFill/>
        </p:spPr>
        <p:txBody>
          <a:bodyPr wrap="square" rtlCol="0">
            <a:spAutoFit/>
          </a:bodyPr>
          <a:lstStyle/>
          <a:p>
            <a:pPr algn="ctr"/>
            <a:r>
              <a:rPr lang="en-GB" sz="2400" b="1" dirty="0" smtClean="0">
                <a:latin typeface="Arial" pitchFamily="34" charset="0"/>
                <a:cs typeface="Arial" pitchFamily="34" charset="0"/>
              </a:rPr>
              <a:t>Extreme </a:t>
            </a:r>
          </a:p>
          <a:p>
            <a:pPr algn="ctr"/>
            <a:r>
              <a:rPr lang="en-GB" sz="2400" b="1" dirty="0" smtClean="0">
                <a:latin typeface="Arial" pitchFamily="34" charset="0"/>
                <a:cs typeface="Arial" pitchFamily="34" charset="0"/>
              </a:rPr>
              <a:t>Poverty</a:t>
            </a:r>
            <a:endParaRPr lang="en-GB" sz="2400" b="1" dirty="0">
              <a:latin typeface="Arial" pitchFamily="34" charset="0"/>
              <a:cs typeface="Arial" pitchFamily="34" charset="0"/>
            </a:endParaRPr>
          </a:p>
        </p:txBody>
      </p:sp>
      <p:sp>
        <p:nvSpPr>
          <p:cNvPr id="12" name="TextBox 11"/>
          <p:cNvSpPr txBox="1"/>
          <p:nvPr/>
        </p:nvSpPr>
        <p:spPr>
          <a:xfrm>
            <a:off x="5940152" y="4941168"/>
            <a:ext cx="2664296" cy="830997"/>
          </a:xfrm>
          <a:prstGeom prst="rect">
            <a:avLst/>
          </a:prstGeom>
          <a:noFill/>
        </p:spPr>
        <p:txBody>
          <a:bodyPr wrap="square" rtlCol="0">
            <a:spAutoFit/>
          </a:bodyPr>
          <a:lstStyle/>
          <a:p>
            <a:pPr algn="ctr"/>
            <a:r>
              <a:rPr lang="en-GB" sz="2400" b="1" dirty="0" smtClean="0">
                <a:latin typeface="Arial" pitchFamily="34" charset="0"/>
                <a:cs typeface="Arial" pitchFamily="34" charset="0"/>
              </a:rPr>
              <a:t>Man-Made Disasters</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43860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12068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Image by FlamingText.c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7"/>
            <a:ext cx="2400762"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by FlamingText.c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40" y="2492896"/>
            <a:ext cx="2246644" cy="904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6309320"/>
            <a:ext cx="5760640" cy="461665"/>
          </a:xfrm>
          <a:prstGeom prst="rect">
            <a:avLst/>
          </a:prstGeom>
          <a:noFill/>
        </p:spPr>
        <p:txBody>
          <a:bodyPr wrap="square" rtlCol="0">
            <a:spAutoFit/>
          </a:bodyPr>
          <a:lstStyle/>
          <a:p>
            <a:r>
              <a:rPr lang="en-GB" sz="2400" b="1" dirty="0" smtClean="0">
                <a:solidFill>
                  <a:schemeClr val="bg1"/>
                </a:solidFill>
                <a:latin typeface="Arial Black" pitchFamily="34" charset="0"/>
              </a:rPr>
              <a:t>Lesson 2</a:t>
            </a:r>
            <a:endParaRPr lang="en-GB" sz="2400" b="1" dirty="0">
              <a:solidFill>
                <a:schemeClr val="bg1"/>
              </a:solidFill>
              <a:latin typeface="Arial Black" pitchFamily="34" charset="0"/>
            </a:endParaRPr>
          </a:p>
        </p:txBody>
      </p:sp>
      <p:sp>
        <p:nvSpPr>
          <p:cNvPr id="3" name="TextBox 2"/>
          <p:cNvSpPr txBox="1"/>
          <p:nvPr/>
        </p:nvSpPr>
        <p:spPr>
          <a:xfrm>
            <a:off x="2724290" y="2672888"/>
            <a:ext cx="6024174" cy="461665"/>
          </a:xfrm>
          <a:prstGeom prst="rect">
            <a:avLst/>
          </a:prstGeom>
          <a:noFill/>
        </p:spPr>
        <p:txBody>
          <a:bodyPr wrap="square" rtlCol="0">
            <a:spAutoFit/>
          </a:bodyPr>
          <a:lstStyle/>
          <a:p>
            <a:r>
              <a:rPr lang="en-GB" sz="2400" b="1" dirty="0" smtClean="0">
                <a:latin typeface="Arial" pitchFamily="34" charset="0"/>
                <a:cs typeface="Arial" pitchFamily="34" charset="0"/>
              </a:rPr>
              <a:t>By the end of the lesson can you….</a:t>
            </a:r>
            <a:endParaRPr lang="en-GB" sz="2400" b="1" dirty="0">
              <a:latin typeface="Arial" pitchFamily="34" charset="0"/>
              <a:cs typeface="Arial" pitchFamily="34" charset="0"/>
            </a:endParaRPr>
          </a:p>
        </p:txBody>
      </p:sp>
      <p:sp>
        <p:nvSpPr>
          <p:cNvPr id="10" name="TextBox 9"/>
          <p:cNvSpPr txBox="1"/>
          <p:nvPr/>
        </p:nvSpPr>
        <p:spPr>
          <a:xfrm>
            <a:off x="323528" y="1124744"/>
            <a:ext cx="8424936" cy="1200329"/>
          </a:xfrm>
          <a:prstGeom prst="rect">
            <a:avLst/>
          </a:prstGeom>
          <a:noFill/>
        </p:spPr>
        <p:txBody>
          <a:bodyPr wrap="square" rtlCol="0">
            <a:spAutoFit/>
          </a:bodyPr>
          <a:lstStyle/>
          <a:p>
            <a:r>
              <a:rPr lang="en-GB" sz="2400" b="1" dirty="0" smtClean="0">
                <a:latin typeface="Arial" pitchFamily="34" charset="0"/>
                <a:cs typeface="Arial" pitchFamily="34" charset="0"/>
              </a:rPr>
              <a:t>How did the religion of Buddhism start? </a:t>
            </a:r>
            <a:r>
              <a:rPr lang="en-GB" sz="2400" b="1" dirty="0" smtClean="0">
                <a:solidFill>
                  <a:srgbClr val="FF0000"/>
                </a:solidFill>
                <a:latin typeface="Arial" pitchFamily="34" charset="0"/>
                <a:cs typeface="Arial" pitchFamily="34" charset="0"/>
              </a:rPr>
              <a:t>All</a:t>
            </a:r>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Who is The Buddha? </a:t>
            </a:r>
            <a:r>
              <a:rPr lang="en-GB" sz="2400" b="1" dirty="0" smtClean="0">
                <a:solidFill>
                  <a:srgbClr val="FF0000"/>
                </a:solidFill>
                <a:latin typeface="Arial" pitchFamily="34" charset="0"/>
                <a:cs typeface="Arial" pitchFamily="34" charset="0"/>
              </a:rPr>
              <a:t>Most</a:t>
            </a:r>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How did the Buddha’s early life affect him? </a:t>
            </a:r>
            <a:r>
              <a:rPr lang="en-GB" sz="2400" b="1" dirty="0" smtClean="0">
                <a:solidFill>
                  <a:srgbClr val="FF0000"/>
                </a:solidFill>
                <a:latin typeface="Arial" pitchFamily="34" charset="0"/>
                <a:cs typeface="Arial" pitchFamily="34" charset="0"/>
              </a:rPr>
              <a:t>Some</a:t>
            </a:r>
            <a:r>
              <a:rPr lang="en-GB" sz="2400" b="1" dirty="0" smtClean="0">
                <a:latin typeface="Arial" pitchFamily="34" charset="0"/>
                <a:cs typeface="Arial" pitchFamily="34" charset="0"/>
              </a:rPr>
              <a:t> </a:t>
            </a:r>
            <a:endParaRPr lang="en-GB" sz="2400" b="1" dirty="0">
              <a:latin typeface="Arial" pitchFamily="34" charset="0"/>
              <a:cs typeface="Arial" pitchFamily="34" charset="0"/>
            </a:endParaRPr>
          </a:p>
        </p:txBody>
      </p:sp>
      <p:sp>
        <p:nvSpPr>
          <p:cNvPr id="11" name="TextBox 10"/>
          <p:cNvSpPr txBox="1"/>
          <p:nvPr/>
        </p:nvSpPr>
        <p:spPr>
          <a:xfrm>
            <a:off x="381140" y="3469042"/>
            <a:ext cx="8424936" cy="2677656"/>
          </a:xfrm>
          <a:prstGeom prst="rect">
            <a:avLst/>
          </a:prstGeom>
          <a:noFill/>
        </p:spPr>
        <p:txBody>
          <a:bodyPr wrap="square" rtlCol="0">
            <a:spAutoFit/>
          </a:bodyPr>
          <a:lstStyle/>
          <a:p>
            <a:r>
              <a:rPr lang="en-GB" sz="2400" b="1" dirty="0" smtClean="0">
                <a:latin typeface="Arial" pitchFamily="34" charset="0"/>
                <a:cs typeface="Arial" pitchFamily="34" charset="0"/>
              </a:rPr>
              <a:t>… describe the early life of the person who would become the Buddha?</a:t>
            </a:r>
          </a:p>
          <a:p>
            <a:endParaRPr lang="en-GB" sz="1200" b="1" dirty="0">
              <a:latin typeface="Arial" pitchFamily="34" charset="0"/>
              <a:cs typeface="Arial" pitchFamily="34" charset="0"/>
            </a:endParaRPr>
          </a:p>
          <a:p>
            <a:r>
              <a:rPr lang="en-GB" sz="2400" b="1" dirty="0" smtClean="0">
                <a:latin typeface="Arial" pitchFamily="34" charset="0"/>
                <a:cs typeface="Arial" pitchFamily="34" charset="0"/>
              </a:rPr>
              <a:t>… explain the pivotal moment in his life that lead to the formation of the Buddhist religion ?</a:t>
            </a:r>
          </a:p>
          <a:p>
            <a:endParaRPr lang="en-GB" sz="1200" b="1" dirty="0">
              <a:latin typeface="Arial" pitchFamily="34" charset="0"/>
              <a:cs typeface="Arial" pitchFamily="34" charset="0"/>
            </a:endParaRPr>
          </a:p>
          <a:p>
            <a:r>
              <a:rPr lang="en-GB" sz="2400" b="1" dirty="0" smtClean="0">
                <a:latin typeface="Arial" pitchFamily="34" charset="0"/>
                <a:cs typeface="Arial" pitchFamily="34" charset="0"/>
              </a:rPr>
              <a:t>…  link the events of the Buddha’s life to events in your own?</a:t>
            </a:r>
          </a:p>
        </p:txBody>
      </p:sp>
    </p:spTree>
    <p:extLst>
      <p:ext uri="{BB962C8B-B14F-4D97-AF65-F5344CB8AC3E}">
        <p14:creationId xmlns:p14="http://schemas.microsoft.com/office/powerpoint/2010/main" val="125118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1" y="1167135"/>
            <a:ext cx="8640960" cy="461665"/>
          </a:xfrm>
          <a:prstGeom prst="rect">
            <a:avLst/>
          </a:prstGeom>
          <a:noFill/>
        </p:spPr>
        <p:txBody>
          <a:bodyPr wrap="square" rtlCol="0">
            <a:spAutoFit/>
          </a:bodyPr>
          <a:lstStyle/>
          <a:p>
            <a:pPr algn="ctr"/>
            <a:r>
              <a:rPr lang="en-GB" sz="2400" b="1" dirty="0" smtClean="0">
                <a:latin typeface="Arial" pitchFamily="34" charset="0"/>
                <a:cs typeface="Arial" pitchFamily="34" charset="0"/>
              </a:rPr>
              <a:t>Buddhism started in the country of Nepal. </a:t>
            </a:r>
            <a:endParaRPr lang="en-GB" sz="2400" b="1" dirty="0">
              <a:latin typeface="Arial" pitchFamily="34" charset="0"/>
              <a:cs typeface="Arial" pitchFamily="34" charset="0"/>
            </a:endParaRPr>
          </a:p>
        </p:txBody>
      </p:sp>
      <p:pic>
        <p:nvPicPr>
          <p:cNvPr id="2050" name="Picture 2"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67" y="263301"/>
            <a:ext cx="8593114" cy="9334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sitnepal.com/travelers_guide/asia_map.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594510"/>
            <a:ext cx="8496944" cy="490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0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1.hubimg.com/u/360100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313806"/>
            <a:ext cx="3879307" cy="51773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by FlamingText.c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5" y="312116"/>
            <a:ext cx="8496945" cy="93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7984" y="1313806"/>
            <a:ext cx="4320480" cy="1569660"/>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Siddhartha Gautama was the son of a king and queen who was born around 2500 years ago in Nepal.</a:t>
            </a:r>
            <a:endParaRPr lang="en-GB" sz="2400" b="1" i="1" dirty="0">
              <a:solidFill>
                <a:srgbClr val="002060"/>
              </a:solidFill>
              <a:latin typeface="Arial" pitchFamily="34" charset="0"/>
              <a:cs typeface="Arial" pitchFamily="34" charset="0"/>
            </a:endParaRPr>
          </a:p>
        </p:txBody>
      </p:sp>
      <p:sp>
        <p:nvSpPr>
          <p:cNvPr id="7" name="TextBox 6"/>
          <p:cNvSpPr txBox="1"/>
          <p:nvPr/>
        </p:nvSpPr>
        <p:spPr>
          <a:xfrm>
            <a:off x="4427984" y="3299500"/>
            <a:ext cx="4320480" cy="1569660"/>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was to become the founder of one of the worlds great religions called Buddhism.</a:t>
            </a:r>
            <a:endParaRPr lang="en-GB" sz="2400" b="1" i="1" dirty="0">
              <a:solidFill>
                <a:srgbClr val="002060"/>
              </a:solidFill>
              <a:latin typeface="Arial" pitchFamily="34" charset="0"/>
              <a:cs typeface="Arial" pitchFamily="34" charset="0"/>
            </a:endParaRPr>
          </a:p>
        </p:txBody>
      </p:sp>
      <p:sp>
        <p:nvSpPr>
          <p:cNvPr id="8" name="TextBox 7"/>
          <p:cNvSpPr txBox="1"/>
          <p:nvPr/>
        </p:nvSpPr>
        <p:spPr>
          <a:xfrm>
            <a:off x="4427984" y="5253007"/>
            <a:ext cx="4320480" cy="1200329"/>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This is the story of his life and how the Buddhist religion started..</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6765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The dream of Queen Mahamay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9" y="1124744"/>
            <a:ext cx="8488233" cy="5441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92080" y="1399416"/>
            <a:ext cx="3384376" cy="1938992"/>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There were signs before and after the birth of the Prince that he would become a special person.</a:t>
            </a:r>
            <a:endParaRPr lang="en-GB" sz="2400" b="1" i="1" dirty="0">
              <a:solidFill>
                <a:srgbClr val="002060"/>
              </a:solidFill>
              <a:latin typeface="Arial" pitchFamily="34" charset="0"/>
              <a:cs typeface="Arial" pitchFamily="34" charset="0"/>
            </a:endParaRPr>
          </a:p>
        </p:txBody>
      </p:sp>
      <p:pic>
        <p:nvPicPr>
          <p:cNvPr id="3074" name="Picture 2" descr="Image by FlamingText.c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41" y="263302"/>
            <a:ext cx="8571731" cy="861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92080" y="3487648"/>
            <a:ext cx="3384376" cy="2677656"/>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His mother, Queen Maya, has a special dream that foretold that her son was going to be a very special spiritual leader.</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203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188"/>
            <a:ext cx="8496944" cy="9429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bp.blogspot.com/_QuDiIz5CpNU/TDSe9JDYfKI/AAAAAAAADPk/U-gFoJ3x1nM/s1600/wise+old+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32" y="1412776"/>
            <a:ext cx="3585919" cy="511256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chicagoconceptart.com/wp-content/uploads/2010/10/Ancient-K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414" y="1412777"/>
            <a:ext cx="1849227"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635896" y="1300165"/>
            <a:ext cx="3310518" cy="2488876"/>
          </a:xfrm>
          <a:prstGeom prst="wedgeRoundRectCallout">
            <a:avLst>
              <a:gd name="adj1" fmla="val -97312"/>
              <a:gd name="adj2" fmla="val 827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rial" pitchFamily="34" charset="0"/>
                <a:cs typeface="Arial" pitchFamily="34" charset="0"/>
              </a:rPr>
              <a:t>If this boy ever sees suffering, he will never become King.  Instead, he will become a great spiritual leader.</a:t>
            </a:r>
            <a:endParaRPr lang="en-GB" sz="2400" b="1" dirty="0">
              <a:solidFill>
                <a:schemeClr val="tx1"/>
              </a:solidFill>
              <a:latin typeface="Arial" pitchFamily="34" charset="0"/>
              <a:cs typeface="Arial" pitchFamily="34" charset="0"/>
            </a:endParaRPr>
          </a:p>
        </p:txBody>
      </p:sp>
      <p:sp>
        <p:nvSpPr>
          <p:cNvPr id="13" name="Rounded Rectangular Callout 12"/>
          <p:cNvSpPr/>
          <p:nvPr/>
        </p:nvSpPr>
        <p:spPr>
          <a:xfrm>
            <a:off x="3709754" y="3976366"/>
            <a:ext cx="3310518" cy="2488876"/>
          </a:xfrm>
          <a:prstGeom prst="wedgeRoundRectCallout">
            <a:avLst>
              <a:gd name="adj1" fmla="val 81194"/>
              <a:gd name="adj2" fmla="val -795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Arial" pitchFamily="34" charset="0"/>
                <a:cs typeface="Arial" pitchFamily="34" charset="0"/>
              </a:rPr>
              <a:t>My son WILL become the King.  I decree that he will never be allowed to see a person suffer.</a:t>
            </a:r>
            <a:endParaRPr lang="en-GB"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190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480720"/>
          </a:xfrm>
          <a:prstGeom prst="rect">
            <a:avLst/>
          </a:prstGeom>
          <a:solidFill>
            <a:srgbClr val="FFFFFF">
              <a:alpha val="8509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by FlamingText.c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5309"/>
            <a:ext cx="8640960" cy="933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late2a.jpg (42099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596" y="1279568"/>
            <a:ext cx="8553876" cy="52861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1504523"/>
            <a:ext cx="3384376" cy="2308324"/>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The life of the Prince was a one of great privilege.  He was sheltered from any exposure to the outside world.</a:t>
            </a:r>
            <a:endParaRPr lang="en-GB" sz="2400" b="1" i="1" dirty="0">
              <a:solidFill>
                <a:srgbClr val="002060"/>
              </a:solidFill>
              <a:latin typeface="Arial" pitchFamily="34" charset="0"/>
              <a:cs typeface="Arial" pitchFamily="34" charset="0"/>
            </a:endParaRPr>
          </a:p>
        </p:txBody>
      </p:sp>
      <p:sp>
        <p:nvSpPr>
          <p:cNvPr id="8" name="TextBox 7"/>
          <p:cNvSpPr txBox="1"/>
          <p:nvPr/>
        </p:nvSpPr>
        <p:spPr>
          <a:xfrm>
            <a:off x="467544" y="3962087"/>
            <a:ext cx="3384376" cy="1200329"/>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He was never allowed to leave the grounds of the palace.</a:t>
            </a:r>
            <a:endParaRPr lang="en-GB" sz="2400" b="1" i="1" dirty="0">
              <a:solidFill>
                <a:srgbClr val="002060"/>
              </a:solidFill>
              <a:latin typeface="Arial" pitchFamily="34" charset="0"/>
              <a:cs typeface="Arial" pitchFamily="34" charset="0"/>
            </a:endParaRPr>
          </a:p>
        </p:txBody>
      </p:sp>
      <p:sp>
        <p:nvSpPr>
          <p:cNvPr id="9" name="TextBox 8"/>
          <p:cNvSpPr txBox="1"/>
          <p:nvPr/>
        </p:nvSpPr>
        <p:spPr>
          <a:xfrm>
            <a:off x="459422" y="5334307"/>
            <a:ext cx="8145026" cy="830997"/>
          </a:xfrm>
          <a:prstGeom prst="rect">
            <a:avLst/>
          </a:prstGeom>
          <a:solidFill>
            <a:schemeClr val="bg1"/>
          </a:solidFill>
          <a:ln w="28575">
            <a:solidFill>
              <a:schemeClr val="tx1"/>
            </a:solidFill>
          </a:ln>
          <a:scene3d>
            <a:camera prst="orthographicFront"/>
            <a:lightRig rig="threePt" dir="t"/>
          </a:scene3d>
          <a:sp3d>
            <a:bevelT/>
          </a:sp3d>
        </p:spPr>
        <p:txBody>
          <a:bodyPr wrap="square" rtlCol="0">
            <a:spAutoFit/>
          </a:bodyPr>
          <a:lstStyle/>
          <a:p>
            <a:pPr algn="ctr"/>
            <a:r>
              <a:rPr lang="en-GB" sz="2400" b="1" i="1" dirty="0" smtClean="0">
                <a:solidFill>
                  <a:srgbClr val="002060"/>
                </a:solidFill>
                <a:latin typeface="Arial" pitchFamily="34" charset="0"/>
                <a:cs typeface="Arial" pitchFamily="34" charset="0"/>
              </a:rPr>
              <a:t>Great care was taken that the young Prince should never see any example of suffering and hardship.</a:t>
            </a:r>
            <a:endParaRPr lang="en-GB" sz="2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7461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941</Words>
  <Application>Microsoft Office PowerPoint</Application>
  <PresentationFormat>On-screen Show (4:3)</PresentationFormat>
  <Paragraphs>58</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Ferndown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Ayling, Darren</dc:creator>
  <cp:lastModifiedBy>Luke Osborne</cp:lastModifiedBy>
  <cp:revision>56</cp:revision>
  <dcterms:created xsi:type="dcterms:W3CDTF">2012-01-01T21:34:35Z</dcterms:created>
  <dcterms:modified xsi:type="dcterms:W3CDTF">2020-03-30T09:48:41Z</dcterms:modified>
</cp:coreProperties>
</file>