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04" autoAdjust="0"/>
  </p:normalViewPr>
  <p:slideViewPr>
    <p:cSldViewPr>
      <p:cViewPr varScale="1">
        <p:scale>
          <a:sx n="101" d="100"/>
          <a:sy n="101" d="100"/>
        </p:scale>
        <p:origin x="2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7608E7-E947-4EF5-B931-FE2384B167EE}" type="datetimeFigureOut">
              <a:rPr lang="en-GB" smtClean="0"/>
              <a:pPr/>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C94161-56D1-474C-8CD0-2B4B4FCC7058}" type="slidenum">
              <a:rPr lang="en-GB" smtClean="0"/>
              <a:pPr/>
              <a:t>‹#›</a:t>
            </a:fld>
            <a:endParaRPr lang="en-GB"/>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7608E7-E947-4EF5-B931-FE2384B167EE}" type="datetimeFigureOut">
              <a:rPr lang="en-GB" smtClean="0"/>
              <a:pPr/>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C94161-56D1-474C-8CD0-2B4B4FCC7058}" type="slidenum">
              <a:rPr lang="en-GB" smtClean="0"/>
              <a:pPr/>
              <a:t>‹#›</a:t>
            </a:fld>
            <a:endParaRPr lang="en-GB"/>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7608E7-E947-4EF5-B931-FE2384B167EE}" type="datetimeFigureOut">
              <a:rPr lang="en-GB" smtClean="0"/>
              <a:pPr/>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C94161-56D1-474C-8CD0-2B4B4FCC7058}" type="slidenum">
              <a:rPr lang="en-GB" smtClean="0"/>
              <a:pPr/>
              <a:t>‹#›</a:t>
            </a:fld>
            <a:endParaRPr lang="en-GB"/>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7608E7-E947-4EF5-B931-FE2384B167EE}" type="datetimeFigureOut">
              <a:rPr lang="en-GB" smtClean="0"/>
              <a:pPr/>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C94161-56D1-474C-8CD0-2B4B4FCC7058}" type="slidenum">
              <a:rPr lang="en-GB" smtClean="0"/>
              <a:pPr/>
              <a:t>‹#›</a:t>
            </a:fld>
            <a:endParaRPr lang="en-GB"/>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7608E7-E947-4EF5-B931-FE2384B167EE}" type="datetimeFigureOut">
              <a:rPr lang="en-GB" smtClean="0"/>
              <a:pPr/>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C94161-56D1-474C-8CD0-2B4B4FCC7058}" type="slidenum">
              <a:rPr lang="en-GB" smtClean="0"/>
              <a:pPr/>
              <a:t>‹#›</a:t>
            </a:fld>
            <a:endParaRPr lang="en-GB"/>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7608E7-E947-4EF5-B931-FE2384B167EE}" type="datetimeFigureOut">
              <a:rPr lang="en-GB" smtClean="0"/>
              <a:pPr/>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C94161-56D1-474C-8CD0-2B4B4FCC7058}" type="slidenum">
              <a:rPr lang="en-GB" smtClean="0"/>
              <a:pPr/>
              <a:t>‹#›</a:t>
            </a:fld>
            <a:endParaRPr lang="en-GB"/>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7608E7-E947-4EF5-B931-FE2384B167EE}" type="datetimeFigureOut">
              <a:rPr lang="en-GB" smtClean="0"/>
              <a:pPr/>
              <a:t>16/06/2020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C94161-56D1-474C-8CD0-2B4B4FCC7058}" type="slidenum">
              <a:rPr lang="en-GB" smtClean="0"/>
              <a:pPr/>
              <a:t>‹#›</a:t>
            </a:fld>
            <a:endParaRPr lang="en-GB"/>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7608E7-E947-4EF5-B931-FE2384B167EE}" type="datetimeFigureOut">
              <a:rPr lang="en-GB" smtClean="0"/>
              <a:pPr/>
              <a:t>16/06/2020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C94161-56D1-474C-8CD0-2B4B4FCC7058}" type="slidenum">
              <a:rPr lang="en-GB" smtClean="0"/>
              <a:pPr/>
              <a:t>‹#›</a:t>
            </a:fld>
            <a:endParaRPr lang="en-GB"/>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608E7-E947-4EF5-B931-FE2384B167EE}" type="datetimeFigureOut">
              <a:rPr lang="en-GB" smtClean="0"/>
              <a:pPr/>
              <a:t>16/06/2020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C94161-56D1-474C-8CD0-2B4B4FCC7058}" type="slidenum">
              <a:rPr lang="en-GB" smtClean="0"/>
              <a:pPr/>
              <a:t>‹#›</a:t>
            </a:fld>
            <a:endParaRPr lang="en-GB"/>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608E7-E947-4EF5-B931-FE2384B167EE}" type="datetimeFigureOut">
              <a:rPr lang="en-GB" smtClean="0"/>
              <a:pPr/>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C94161-56D1-474C-8CD0-2B4B4FCC7058}" type="slidenum">
              <a:rPr lang="en-GB" smtClean="0"/>
              <a:pPr/>
              <a:t>‹#›</a:t>
            </a:fld>
            <a:endParaRPr lang="en-GB"/>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7608E7-E947-4EF5-B931-FE2384B167EE}" type="datetimeFigureOut">
              <a:rPr lang="en-GB" smtClean="0"/>
              <a:pPr/>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C94161-56D1-474C-8CD0-2B4B4FCC7058}" type="slidenum">
              <a:rPr lang="en-GB" smtClean="0"/>
              <a:pPr/>
              <a:t>‹#›</a:t>
            </a:fld>
            <a:endParaRPr lang="en-GB"/>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7608E7-E947-4EF5-B931-FE2384B167EE}" type="datetimeFigureOut">
              <a:rPr lang="en-GB" smtClean="0"/>
              <a:pPr/>
              <a:t>16/06/2020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94161-56D1-474C-8CD0-2B4B4FCC705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lum bright="51000" contrast="-48000"/>
          </a:blip>
          <a:srcRect/>
          <a:stretch>
            <a:fillRect/>
          </a:stretch>
        </p:blipFill>
        <p:spPr bwMode="auto">
          <a:xfrm>
            <a:off x="0" y="-16"/>
            <a:ext cx="9144000" cy="6858016"/>
          </a:xfrm>
          <a:prstGeom prst="rect">
            <a:avLst/>
          </a:prstGeom>
          <a:noFill/>
          <a:ln w="9525">
            <a:noFill/>
            <a:miter lim="800000"/>
            <a:headEnd/>
            <a:tailEnd/>
          </a:ln>
          <a:effectLst/>
        </p:spPr>
      </p:pic>
      <p:sp>
        <p:nvSpPr>
          <p:cNvPr id="5" name="Rectangle 4"/>
          <p:cNvSpPr/>
          <p:nvPr/>
        </p:nvSpPr>
        <p:spPr>
          <a:xfrm>
            <a:off x="714348" y="5286388"/>
            <a:ext cx="7786742" cy="923330"/>
          </a:xfrm>
          <a:prstGeom prst="rect">
            <a:avLst/>
          </a:prstGeom>
          <a:solidFill>
            <a:srgbClr val="FFFF00"/>
          </a:solidFill>
        </p:spPr>
        <p:txBody>
          <a:bodyPr wrap="square" lIns="91440" tIns="45720" rIns="91440" bIns="45720">
            <a:spAutoFit/>
          </a:bodyPr>
          <a:lstStyle/>
          <a:p>
            <a:pPr algn="ctr"/>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The Orangutan Quiz!!!!!</a:t>
            </a:r>
            <a:endPar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2" name="Picture 2"/>
          <p:cNvPicPr>
            <a:picLocks noChangeAspect="1" noChangeArrowheads="1"/>
          </p:cNvPicPr>
          <p:nvPr/>
        </p:nvPicPr>
        <p:blipFill>
          <a:blip r:embed="rId3" cstate="print"/>
          <a:srcRect/>
          <a:stretch>
            <a:fillRect/>
          </a:stretch>
        </p:blipFill>
        <p:spPr bwMode="auto">
          <a:xfrm>
            <a:off x="8429652" y="6000768"/>
            <a:ext cx="485772" cy="678057"/>
          </a:xfrm>
          <a:prstGeom prst="rect">
            <a:avLst/>
          </a:prstGeom>
          <a:noFill/>
          <a:ln w="9525">
            <a:noFill/>
            <a:miter lim="800000"/>
            <a:headEnd/>
            <a:tailEnd/>
          </a:ln>
          <a:effectLst/>
        </p:spPr>
      </p:pic>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lum bright="51000" contrast="-48000"/>
          </a:blip>
          <a:srcRect/>
          <a:stretch>
            <a:fillRect/>
          </a:stretch>
        </p:blipFill>
        <p:spPr bwMode="auto">
          <a:xfrm>
            <a:off x="0" y="0"/>
            <a:ext cx="9144000" cy="6858016"/>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dirty="0" smtClean="0"/>
              <a:t>The Orangutans’ reproductive rate is quite fast.</a:t>
            </a:r>
            <a:endParaRPr lang="en-GB" dirty="0"/>
          </a:p>
        </p:txBody>
      </p:sp>
      <p:grpSp>
        <p:nvGrpSpPr>
          <p:cNvPr id="3" name="Group 8"/>
          <p:cNvGrpSpPr/>
          <p:nvPr/>
        </p:nvGrpSpPr>
        <p:grpSpPr>
          <a:xfrm>
            <a:off x="887760" y="1916832"/>
            <a:ext cx="3240360" cy="4536504"/>
            <a:chOff x="971600" y="1916832"/>
            <a:chExt cx="3240360" cy="4536504"/>
          </a:xfrm>
        </p:grpSpPr>
        <p:sp>
          <p:nvSpPr>
            <p:cNvPr id="4" name="Rounded Rectangle 3"/>
            <p:cNvSpPr/>
            <p:nvPr/>
          </p:nvSpPr>
          <p:spPr>
            <a:xfrm>
              <a:off x="971600" y="1916832"/>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endParaRPr lang="en-GB" sz="4800" b="1"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1574168" y="2780928"/>
              <a:ext cx="2035224" cy="3388401"/>
            </a:xfrm>
            <a:prstGeom prst="rect">
              <a:avLst/>
            </a:prstGeom>
            <a:noFill/>
            <a:ln w="9525">
              <a:noFill/>
              <a:miter lim="800000"/>
              <a:headEnd/>
              <a:tailEnd/>
            </a:ln>
          </p:spPr>
        </p:pic>
      </p:grpSp>
      <p:grpSp>
        <p:nvGrpSpPr>
          <p:cNvPr id="6" name="Group 7"/>
          <p:cNvGrpSpPr/>
          <p:nvPr/>
        </p:nvGrpSpPr>
        <p:grpSpPr>
          <a:xfrm>
            <a:off x="5015880" y="1916832"/>
            <a:ext cx="3240360" cy="4536504"/>
            <a:chOff x="5292080" y="1700808"/>
            <a:chExt cx="3240360" cy="4536504"/>
          </a:xfrm>
        </p:grpSpPr>
        <p:sp>
          <p:nvSpPr>
            <p:cNvPr id="5" name="Rounded Rectangle 4"/>
            <p:cNvSpPr/>
            <p:nvPr/>
          </p:nvSpPr>
          <p:spPr>
            <a:xfrm>
              <a:off x="5292080" y="17008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FALSE</a:t>
              </a:r>
              <a:endParaRPr lang="en-GB" sz="4800" b="1" dirty="0">
                <a:solidFill>
                  <a:schemeClr val="tx1"/>
                </a:solidFill>
              </a:endParaRPr>
            </a:p>
          </p:txBody>
        </p:sp>
        <p:pic>
          <p:nvPicPr>
            <p:cNvPr id="1027" name="Picture 3"/>
            <p:cNvPicPr>
              <a:picLocks noChangeAspect="1" noChangeArrowheads="1"/>
            </p:cNvPicPr>
            <p:nvPr/>
          </p:nvPicPr>
          <p:blipFill>
            <a:blip r:embed="rId4" cstate="print"/>
            <a:srcRect/>
            <a:stretch>
              <a:fillRect/>
            </a:stretch>
          </p:blipFill>
          <p:spPr bwMode="auto">
            <a:xfrm>
              <a:off x="5760132" y="2564904"/>
              <a:ext cx="2304256" cy="3481130"/>
            </a:xfrm>
            <a:prstGeom prst="rect">
              <a:avLst/>
            </a:prstGeom>
            <a:noFill/>
            <a:ln w="9525">
              <a:noFill/>
              <a:miter lim="800000"/>
              <a:headEnd/>
              <a:tailEnd/>
            </a:ln>
          </p:spPr>
        </p:pic>
      </p:grpSp>
      <p:sp>
        <p:nvSpPr>
          <p:cNvPr id="9" name="Multiply 8"/>
          <p:cNvSpPr/>
          <p:nvPr/>
        </p:nvSpPr>
        <p:spPr>
          <a:xfrm>
            <a:off x="709694" y="2816163"/>
            <a:ext cx="3600000" cy="36000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5028419" y="19386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4800" b="1" dirty="0" smtClean="0">
                <a:solidFill>
                  <a:schemeClr val="tx1"/>
                </a:solidFill>
              </a:rPr>
              <a:t>FALSE</a:t>
            </a:r>
            <a:br>
              <a:rPr lang="en-GB" sz="4800" b="1" dirty="0" smtClean="0">
                <a:solidFill>
                  <a:schemeClr val="tx1"/>
                </a:solidFill>
              </a:rPr>
            </a:br>
            <a:r>
              <a:rPr lang="en-US" sz="2000" dirty="0" smtClean="0">
                <a:solidFill>
                  <a:schemeClr val="tx1"/>
                </a:solidFill>
              </a:rPr>
              <a:t> </a:t>
            </a:r>
            <a:r>
              <a:rPr lang="en-US" sz="2400" dirty="0" smtClean="0">
                <a:solidFill>
                  <a:schemeClr val="tx1"/>
                </a:solidFill>
              </a:rPr>
              <a:t>In the wild, orangutans have only one infant every six to nine years, making orangutans particularly vulnerable to extinction. </a:t>
            </a:r>
            <a:r>
              <a:rPr lang="en-GB" sz="3600" b="1" dirty="0" smtClean="0">
                <a:solidFill>
                  <a:schemeClr val="tx1"/>
                </a:solidFill>
              </a:rPr>
              <a:t/>
            </a:r>
            <a:br>
              <a:rPr lang="en-GB" sz="3600" b="1" dirty="0" smtClean="0">
                <a:solidFill>
                  <a:schemeClr val="tx1"/>
                </a:solidFill>
              </a:rPr>
            </a:br>
            <a:endParaRPr lang="en-GB" sz="3600" b="1" dirty="0" smtClean="0">
              <a:solidFill>
                <a:schemeClr val="tx1"/>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par>
                                <p:cTn id="8" presetID="19" presetClass="exit" presetSubtype="10" fill="hold" nodeType="withEffect">
                                  <p:stCondLst>
                                    <p:cond delay="0"/>
                                  </p:stCondLst>
                                  <p:childTnLst>
                                    <p:anim calcmode="lin" valueType="num">
                                      <p:cBhvr>
                                        <p:cTn id="9" dur="2000"/>
                                        <p:tgtEl>
                                          <p:spTgt spid="6"/>
                                        </p:tgtEl>
                                        <p:attrNameLst>
                                          <p:attrName>ppt_h</p:attrName>
                                        </p:attrNameLst>
                                      </p:cBhvr>
                                      <p:tavLst>
                                        <p:tav tm="0">
                                          <p:val>
                                            <p:strVal val="ppt_h"/>
                                          </p:val>
                                        </p:tav>
                                        <p:tav tm="100000">
                                          <p:val>
                                            <p:strVal val="ppt_h"/>
                                          </p:val>
                                        </p:tav>
                                      </p:tavLst>
                                    </p:anim>
                                    <p:anim calcmode="lin" valueType="num">
                                      <p:cBhvr>
                                        <p:cTn id="10" dur="2000"/>
                                        <p:tgtEl>
                                          <p:spTgt spid="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1" dur="1" fill="hold">
                                          <p:stCondLst>
                                            <p:cond delay="1999"/>
                                          </p:stCondLst>
                                        </p:cTn>
                                        <p:tgtEl>
                                          <p:spTgt spid="6"/>
                                        </p:tgtEl>
                                        <p:attrNameLst>
                                          <p:attrName>style.visibility</p:attrName>
                                        </p:attrNameLst>
                                      </p:cBhvr>
                                      <p:to>
                                        <p:strVal val="hidden"/>
                                      </p:to>
                                    </p:se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lum bright="51000" contrast="-48000"/>
          </a:blip>
          <a:srcRect/>
          <a:stretch>
            <a:fillRect/>
          </a:stretch>
        </p:blipFill>
        <p:spPr bwMode="auto">
          <a:xfrm>
            <a:off x="0" y="0"/>
            <a:ext cx="9144000" cy="6858016"/>
          </a:xfrm>
          <a:prstGeom prst="rect">
            <a:avLst/>
          </a:prstGeom>
          <a:noFill/>
          <a:ln w="9525">
            <a:noFill/>
            <a:miter lim="800000"/>
            <a:headEnd/>
            <a:tailEnd/>
          </a:ln>
          <a:effectLst/>
        </p:spPr>
      </p:pic>
      <p:grpSp>
        <p:nvGrpSpPr>
          <p:cNvPr id="3" name="Group 8"/>
          <p:cNvGrpSpPr/>
          <p:nvPr/>
        </p:nvGrpSpPr>
        <p:grpSpPr>
          <a:xfrm>
            <a:off x="887760" y="1916832"/>
            <a:ext cx="3240360" cy="4536504"/>
            <a:chOff x="971600" y="1916832"/>
            <a:chExt cx="3240360" cy="4536504"/>
          </a:xfrm>
        </p:grpSpPr>
        <p:sp>
          <p:nvSpPr>
            <p:cNvPr id="4" name="Rounded Rectangle 3"/>
            <p:cNvSpPr/>
            <p:nvPr/>
          </p:nvSpPr>
          <p:spPr>
            <a:xfrm>
              <a:off x="971600" y="1916832"/>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endParaRPr lang="en-GB" sz="4800" b="1"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1574168" y="2780928"/>
              <a:ext cx="2035224" cy="3388401"/>
            </a:xfrm>
            <a:prstGeom prst="rect">
              <a:avLst/>
            </a:prstGeom>
            <a:noFill/>
            <a:ln w="9525">
              <a:noFill/>
              <a:miter lim="800000"/>
              <a:headEnd/>
              <a:tailEnd/>
            </a:ln>
          </p:spPr>
        </p:pic>
      </p:grpSp>
      <p:sp>
        <p:nvSpPr>
          <p:cNvPr id="11" name="Rounded Rectangle 10"/>
          <p:cNvSpPr/>
          <p:nvPr/>
        </p:nvSpPr>
        <p:spPr>
          <a:xfrm>
            <a:off x="887493" y="1919196"/>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p>
          <a:p>
            <a:r>
              <a:rPr lang="en-US" sz="2400" b="1" dirty="0" smtClean="0">
                <a:solidFill>
                  <a:schemeClr val="tx1"/>
                </a:solidFill>
              </a:rPr>
              <a:t>They will poke twigs into holes to catch insects, chew up leaves and use them as sponges and use branches and sticks to test the depth of water before entering it. </a:t>
            </a:r>
            <a:endParaRPr lang="en-US" sz="2400" b="1" dirty="0">
              <a:solidFill>
                <a:schemeClr val="tx1"/>
              </a:solidFill>
            </a:endParaRPr>
          </a:p>
        </p:txBody>
      </p:sp>
      <p:sp>
        <p:nvSpPr>
          <p:cNvPr id="2" name="Title 1"/>
          <p:cNvSpPr>
            <a:spLocks noGrp="1"/>
          </p:cNvSpPr>
          <p:nvPr>
            <p:ph type="title"/>
          </p:nvPr>
        </p:nvSpPr>
        <p:spPr>
          <a:xfrm>
            <a:off x="357158" y="214290"/>
            <a:ext cx="8229600" cy="1143000"/>
          </a:xfrm>
        </p:spPr>
        <p:txBody>
          <a:bodyPr>
            <a:normAutofit fontScale="90000"/>
          </a:bodyPr>
          <a:lstStyle/>
          <a:p>
            <a:r>
              <a:rPr lang="en-US" b="1" dirty="0" smtClean="0"/>
              <a:t>Orangutans are highly intelligent and use tools to find food.</a:t>
            </a:r>
            <a:endParaRPr lang="en-GB" dirty="0"/>
          </a:p>
        </p:txBody>
      </p:sp>
      <p:grpSp>
        <p:nvGrpSpPr>
          <p:cNvPr id="6" name="Group 7"/>
          <p:cNvGrpSpPr/>
          <p:nvPr/>
        </p:nvGrpSpPr>
        <p:grpSpPr>
          <a:xfrm>
            <a:off x="4929190" y="1928802"/>
            <a:ext cx="3240360" cy="4536504"/>
            <a:chOff x="5292080" y="1700808"/>
            <a:chExt cx="3240360" cy="4536504"/>
          </a:xfrm>
        </p:grpSpPr>
        <p:sp>
          <p:nvSpPr>
            <p:cNvPr id="5" name="Rounded Rectangle 4"/>
            <p:cNvSpPr/>
            <p:nvPr/>
          </p:nvSpPr>
          <p:spPr>
            <a:xfrm>
              <a:off x="5292080" y="17008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FALSE</a:t>
              </a:r>
              <a:endParaRPr lang="en-GB" sz="4800" b="1" dirty="0">
                <a:solidFill>
                  <a:schemeClr val="tx1"/>
                </a:solidFill>
              </a:endParaRPr>
            </a:p>
          </p:txBody>
        </p:sp>
        <p:pic>
          <p:nvPicPr>
            <p:cNvPr id="1027" name="Picture 3"/>
            <p:cNvPicPr>
              <a:picLocks noChangeAspect="1" noChangeArrowheads="1"/>
            </p:cNvPicPr>
            <p:nvPr/>
          </p:nvPicPr>
          <p:blipFill>
            <a:blip r:embed="rId4" cstate="print"/>
            <a:srcRect/>
            <a:stretch>
              <a:fillRect/>
            </a:stretch>
          </p:blipFill>
          <p:spPr bwMode="auto">
            <a:xfrm>
              <a:off x="5760132" y="2564904"/>
              <a:ext cx="2304256" cy="3481130"/>
            </a:xfrm>
            <a:prstGeom prst="rect">
              <a:avLst/>
            </a:prstGeom>
            <a:noFill/>
            <a:ln w="9525">
              <a:noFill/>
              <a:miter lim="800000"/>
              <a:headEnd/>
              <a:tailEnd/>
            </a:ln>
          </p:spPr>
        </p:pic>
      </p:grpSp>
      <p:sp>
        <p:nvSpPr>
          <p:cNvPr id="9" name="Multiply 8"/>
          <p:cNvSpPr/>
          <p:nvPr/>
        </p:nvSpPr>
        <p:spPr>
          <a:xfrm>
            <a:off x="4837557" y="2816163"/>
            <a:ext cx="3600000" cy="36000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par>
                                <p:cTn id="8" presetID="19" presetClass="exit" presetSubtype="10" fill="hold" nodeType="withEffect">
                                  <p:stCondLst>
                                    <p:cond delay="0"/>
                                  </p:stCondLst>
                                  <p:childTnLst>
                                    <p:anim calcmode="lin" valueType="num">
                                      <p:cBhvr>
                                        <p:cTn id="9" dur="2000"/>
                                        <p:tgtEl>
                                          <p:spTgt spid="3"/>
                                        </p:tgtEl>
                                        <p:attrNameLst>
                                          <p:attrName>ppt_h</p:attrName>
                                        </p:attrNameLst>
                                      </p:cBhvr>
                                      <p:tavLst>
                                        <p:tav tm="0">
                                          <p:val>
                                            <p:strVal val="ppt_h"/>
                                          </p:val>
                                        </p:tav>
                                        <p:tav tm="100000">
                                          <p:val>
                                            <p:strVal val="ppt_h"/>
                                          </p:val>
                                        </p:tav>
                                      </p:tavLst>
                                    </p:anim>
                                    <p:anim calcmode="lin" valueType="num">
                                      <p:cBhvr>
                                        <p:cTn id="10" dur="2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1" dur="1" fill="hold">
                                          <p:stCondLst>
                                            <p:cond delay="1999"/>
                                          </p:stCondLst>
                                        </p:cTn>
                                        <p:tgtEl>
                                          <p:spTgt spid="3"/>
                                        </p:tgtEl>
                                        <p:attrNameLst>
                                          <p:attrName>style.visibility</p:attrName>
                                        </p:attrNameLst>
                                      </p:cBhvr>
                                      <p:to>
                                        <p:strVal val="hidden"/>
                                      </p:to>
                                    </p:se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lum bright="51000" contrast="-48000"/>
          </a:blip>
          <a:srcRect/>
          <a:stretch>
            <a:fillRect/>
          </a:stretch>
        </p:blipFill>
        <p:spPr bwMode="auto">
          <a:xfrm>
            <a:off x="0" y="0"/>
            <a:ext cx="9144000" cy="6858016"/>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GB" dirty="0" smtClean="0"/>
              <a:t>There is only one specie of Orangutans.</a:t>
            </a:r>
            <a:endParaRPr lang="en-GB" dirty="0"/>
          </a:p>
        </p:txBody>
      </p:sp>
      <p:grpSp>
        <p:nvGrpSpPr>
          <p:cNvPr id="3" name="Group 8"/>
          <p:cNvGrpSpPr/>
          <p:nvPr/>
        </p:nvGrpSpPr>
        <p:grpSpPr>
          <a:xfrm>
            <a:off x="500034" y="1643050"/>
            <a:ext cx="3240360" cy="4536504"/>
            <a:chOff x="971600" y="1916832"/>
            <a:chExt cx="3240360" cy="4536504"/>
          </a:xfrm>
        </p:grpSpPr>
        <p:sp>
          <p:nvSpPr>
            <p:cNvPr id="4" name="Rounded Rectangle 3"/>
            <p:cNvSpPr/>
            <p:nvPr/>
          </p:nvSpPr>
          <p:spPr>
            <a:xfrm>
              <a:off x="971600" y="1916832"/>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endParaRPr lang="en-GB" sz="4800" b="1"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1574168" y="2780928"/>
              <a:ext cx="2035224" cy="3388401"/>
            </a:xfrm>
            <a:prstGeom prst="rect">
              <a:avLst/>
            </a:prstGeom>
            <a:noFill/>
            <a:ln w="9525">
              <a:noFill/>
              <a:miter lim="800000"/>
              <a:headEnd/>
              <a:tailEnd/>
            </a:ln>
          </p:spPr>
        </p:pic>
      </p:grpSp>
      <p:grpSp>
        <p:nvGrpSpPr>
          <p:cNvPr id="6" name="Group 7"/>
          <p:cNvGrpSpPr/>
          <p:nvPr/>
        </p:nvGrpSpPr>
        <p:grpSpPr>
          <a:xfrm>
            <a:off x="5429256" y="1785926"/>
            <a:ext cx="3240360" cy="4536504"/>
            <a:chOff x="5292080" y="1700808"/>
            <a:chExt cx="3240360" cy="4536504"/>
          </a:xfrm>
        </p:grpSpPr>
        <p:sp>
          <p:nvSpPr>
            <p:cNvPr id="5" name="Rounded Rectangle 4"/>
            <p:cNvSpPr/>
            <p:nvPr/>
          </p:nvSpPr>
          <p:spPr>
            <a:xfrm>
              <a:off x="5292080" y="17008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FALSE</a:t>
              </a:r>
              <a:endParaRPr lang="en-GB" sz="4800" b="1" dirty="0">
                <a:solidFill>
                  <a:schemeClr val="tx1"/>
                </a:solidFill>
              </a:endParaRPr>
            </a:p>
          </p:txBody>
        </p:sp>
        <p:pic>
          <p:nvPicPr>
            <p:cNvPr id="1027" name="Picture 3"/>
            <p:cNvPicPr>
              <a:picLocks noChangeAspect="1" noChangeArrowheads="1"/>
            </p:cNvPicPr>
            <p:nvPr/>
          </p:nvPicPr>
          <p:blipFill>
            <a:blip r:embed="rId4" cstate="print"/>
            <a:srcRect/>
            <a:stretch>
              <a:fillRect/>
            </a:stretch>
          </p:blipFill>
          <p:spPr bwMode="auto">
            <a:xfrm>
              <a:off x="5760132" y="2564904"/>
              <a:ext cx="2304256" cy="3481130"/>
            </a:xfrm>
            <a:prstGeom prst="rect">
              <a:avLst/>
            </a:prstGeom>
            <a:noFill/>
            <a:ln w="9525">
              <a:noFill/>
              <a:miter lim="800000"/>
              <a:headEnd/>
              <a:tailEnd/>
            </a:ln>
          </p:spPr>
        </p:pic>
      </p:grpSp>
      <p:sp>
        <p:nvSpPr>
          <p:cNvPr id="9" name="Multiply 8"/>
          <p:cNvSpPr/>
          <p:nvPr/>
        </p:nvSpPr>
        <p:spPr>
          <a:xfrm>
            <a:off x="357158" y="2357430"/>
            <a:ext cx="3600000" cy="36000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5429256" y="1785926"/>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FALSE</a:t>
            </a:r>
          </a:p>
          <a:p>
            <a:pPr algn="ctr"/>
            <a:r>
              <a:rPr lang="en-GB" sz="3200" b="1" dirty="0" smtClean="0">
                <a:solidFill>
                  <a:schemeClr val="tx1"/>
                </a:solidFill>
              </a:rPr>
              <a:t>There are two! </a:t>
            </a:r>
          </a:p>
          <a:p>
            <a:pPr algn="ctr"/>
            <a:r>
              <a:rPr lang="en-GB" sz="3200" b="1" dirty="0" smtClean="0">
                <a:solidFill>
                  <a:schemeClr val="tx1"/>
                </a:solidFill>
              </a:rPr>
              <a:t>The </a:t>
            </a:r>
            <a:r>
              <a:rPr lang="en-US" sz="3200" b="1" dirty="0" smtClean="0">
                <a:solidFill>
                  <a:schemeClr val="tx1"/>
                </a:solidFill>
              </a:rPr>
              <a:t>Pongo abelii,</a:t>
            </a:r>
          </a:p>
          <a:p>
            <a:pPr algn="ctr"/>
            <a:r>
              <a:rPr lang="en-GB" sz="3200" b="1" dirty="0" smtClean="0">
                <a:solidFill>
                  <a:schemeClr val="tx1"/>
                </a:solidFill>
              </a:rPr>
              <a:t> and the </a:t>
            </a:r>
            <a:r>
              <a:rPr lang="en-US" sz="3200" b="1" dirty="0" smtClean="0">
                <a:solidFill>
                  <a:schemeClr val="tx1"/>
                </a:solidFill>
              </a:rPr>
              <a:t>Pongo pygmaeus.</a:t>
            </a:r>
          </a:p>
        </p:txBody>
      </p:sp>
      <p:sp>
        <p:nvSpPr>
          <p:cNvPr id="13" name="Rectangle 12"/>
          <p:cNvSpPr/>
          <p:nvPr/>
        </p:nvSpPr>
        <p:spPr>
          <a:xfrm>
            <a:off x="1428728" y="6000768"/>
            <a:ext cx="6572296" cy="642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Where does the Pongo Abelii live?</a:t>
            </a:r>
            <a:endParaRPr lang="en-US" sz="3200" b="1"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par>
                                <p:cTn id="8" presetID="19" presetClass="exit" presetSubtype="10" fill="hold" nodeType="withEffect">
                                  <p:stCondLst>
                                    <p:cond delay="0"/>
                                  </p:stCondLst>
                                  <p:childTnLst>
                                    <p:anim calcmode="lin" valueType="num">
                                      <p:cBhvr>
                                        <p:cTn id="9" dur="2000"/>
                                        <p:tgtEl>
                                          <p:spTgt spid="6"/>
                                        </p:tgtEl>
                                        <p:attrNameLst>
                                          <p:attrName>ppt_h</p:attrName>
                                        </p:attrNameLst>
                                      </p:cBhvr>
                                      <p:tavLst>
                                        <p:tav tm="0">
                                          <p:val>
                                            <p:strVal val="ppt_h"/>
                                          </p:val>
                                        </p:tav>
                                        <p:tav tm="100000">
                                          <p:val>
                                            <p:strVal val="ppt_h"/>
                                          </p:val>
                                        </p:tav>
                                      </p:tavLst>
                                    </p:anim>
                                    <p:anim calcmode="lin" valueType="num">
                                      <p:cBhvr>
                                        <p:cTn id="10" dur="2000"/>
                                        <p:tgtEl>
                                          <p:spTgt spid="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1" dur="1" fill="hold">
                                          <p:stCondLst>
                                            <p:cond delay="1999"/>
                                          </p:stCondLst>
                                        </p:cTn>
                                        <p:tgtEl>
                                          <p:spTgt spid="6"/>
                                        </p:tgtEl>
                                        <p:attrNameLst>
                                          <p:attrName>style.visibility</p:attrName>
                                        </p:attrNameLst>
                                      </p:cBhvr>
                                      <p:to>
                                        <p:strVal val="hidden"/>
                                      </p:to>
                                    </p:se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3" presetClass="entr" presetSubtype="1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lum bright="51000" contrast="-48000"/>
          </a:blip>
          <a:srcRect/>
          <a:stretch>
            <a:fillRect/>
          </a:stretch>
        </p:blipFill>
        <p:spPr bwMode="auto">
          <a:xfrm>
            <a:off x="0" y="0"/>
            <a:ext cx="9144000" cy="6858016"/>
          </a:xfrm>
          <a:prstGeom prst="rect">
            <a:avLst/>
          </a:prstGeom>
          <a:noFill/>
          <a:ln w="9525">
            <a:noFill/>
            <a:miter lim="800000"/>
            <a:headEnd/>
            <a:tailEnd/>
          </a:ln>
          <a:effectLst/>
        </p:spPr>
      </p:pic>
      <p:grpSp>
        <p:nvGrpSpPr>
          <p:cNvPr id="3" name="Group 8"/>
          <p:cNvGrpSpPr/>
          <p:nvPr/>
        </p:nvGrpSpPr>
        <p:grpSpPr>
          <a:xfrm>
            <a:off x="928662" y="1785926"/>
            <a:ext cx="3240360" cy="4536504"/>
            <a:chOff x="971600" y="1916832"/>
            <a:chExt cx="3240360" cy="4536504"/>
          </a:xfrm>
        </p:grpSpPr>
        <p:sp>
          <p:nvSpPr>
            <p:cNvPr id="4" name="Rounded Rectangle 3"/>
            <p:cNvSpPr/>
            <p:nvPr/>
          </p:nvSpPr>
          <p:spPr>
            <a:xfrm>
              <a:off x="971600" y="1916832"/>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endParaRPr lang="en-GB" sz="4800" b="1"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1574168" y="2780928"/>
              <a:ext cx="2035224" cy="3388401"/>
            </a:xfrm>
            <a:prstGeom prst="rect">
              <a:avLst/>
            </a:prstGeom>
            <a:noFill/>
            <a:ln w="9525">
              <a:noFill/>
              <a:miter lim="800000"/>
              <a:headEnd/>
              <a:tailEnd/>
            </a:ln>
          </p:spPr>
        </p:pic>
      </p:grpSp>
      <p:sp>
        <p:nvSpPr>
          <p:cNvPr id="11" name="Rounded Rectangle 10"/>
          <p:cNvSpPr/>
          <p:nvPr/>
        </p:nvSpPr>
        <p:spPr>
          <a:xfrm>
            <a:off x="928662" y="1785926"/>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p>
          <a:p>
            <a:pPr algn="ctr"/>
            <a:r>
              <a:rPr lang="en-GB" sz="2400" b="1" dirty="0" smtClean="0">
                <a:solidFill>
                  <a:schemeClr val="tx1"/>
                </a:solidFill>
              </a:rPr>
              <a:t>They are the only great ape from Asia and they are found in tropical rainforests in northern Sumatra, Indonesia and in the swamps of Borneo</a:t>
            </a:r>
          </a:p>
          <a:p>
            <a:pPr algn="ctr"/>
            <a:endParaRPr lang="en-GB" sz="4800" b="1" dirty="0" smtClean="0">
              <a:solidFill>
                <a:schemeClr val="tx1"/>
              </a:solidFill>
            </a:endParaRPr>
          </a:p>
          <a:p>
            <a:pPr algn="ctr"/>
            <a:endParaRPr lang="en-GB" sz="3600" b="1" dirty="0" smtClean="0">
              <a:solidFill>
                <a:schemeClr val="tx1"/>
              </a:solidFill>
            </a:endParaRPr>
          </a:p>
        </p:txBody>
      </p:sp>
      <p:sp>
        <p:nvSpPr>
          <p:cNvPr id="2" name="Title 1"/>
          <p:cNvSpPr>
            <a:spLocks noGrp="1"/>
          </p:cNvSpPr>
          <p:nvPr>
            <p:ph type="title"/>
          </p:nvPr>
        </p:nvSpPr>
        <p:spPr/>
        <p:txBody>
          <a:bodyPr>
            <a:normAutofit fontScale="90000"/>
          </a:bodyPr>
          <a:lstStyle/>
          <a:p>
            <a:r>
              <a:rPr lang="en-GB" dirty="0" smtClean="0"/>
              <a:t>The Orangutans are the only apes in the world from Asia. </a:t>
            </a:r>
            <a:endParaRPr lang="en-GB" dirty="0"/>
          </a:p>
        </p:txBody>
      </p:sp>
      <p:grpSp>
        <p:nvGrpSpPr>
          <p:cNvPr id="6" name="Group 7"/>
          <p:cNvGrpSpPr/>
          <p:nvPr/>
        </p:nvGrpSpPr>
        <p:grpSpPr>
          <a:xfrm>
            <a:off x="5000628" y="1785926"/>
            <a:ext cx="3240360" cy="4536504"/>
            <a:chOff x="5292080" y="1700808"/>
            <a:chExt cx="3240360" cy="4536504"/>
          </a:xfrm>
        </p:grpSpPr>
        <p:sp>
          <p:nvSpPr>
            <p:cNvPr id="5" name="Rounded Rectangle 4"/>
            <p:cNvSpPr/>
            <p:nvPr/>
          </p:nvSpPr>
          <p:spPr>
            <a:xfrm>
              <a:off x="5292080" y="17008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FALSE</a:t>
              </a:r>
              <a:endParaRPr lang="en-GB" sz="4800" b="1" dirty="0">
                <a:solidFill>
                  <a:schemeClr val="tx1"/>
                </a:solidFill>
              </a:endParaRPr>
            </a:p>
          </p:txBody>
        </p:sp>
        <p:pic>
          <p:nvPicPr>
            <p:cNvPr id="1027" name="Picture 3"/>
            <p:cNvPicPr>
              <a:picLocks noChangeAspect="1" noChangeArrowheads="1"/>
            </p:cNvPicPr>
            <p:nvPr/>
          </p:nvPicPr>
          <p:blipFill>
            <a:blip r:embed="rId4" cstate="print"/>
            <a:srcRect/>
            <a:stretch>
              <a:fillRect/>
            </a:stretch>
          </p:blipFill>
          <p:spPr bwMode="auto">
            <a:xfrm>
              <a:off x="5760132" y="2564904"/>
              <a:ext cx="2304256" cy="3481130"/>
            </a:xfrm>
            <a:prstGeom prst="rect">
              <a:avLst/>
            </a:prstGeom>
            <a:noFill/>
            <a:ln w="9525">
              <a:noFill/>
              <a:miter lim="800000"/>
              <a:headEnd/>
              <a:tailEnd/>
            </a:ln>
          </p:spPr>
        </p:pic>
      </p:grpSp>
      <p:sp>
        <p:nvSpPr>
          <p:cNvPr id="9" name="Multiply 8"/>
          <p:cNvSpPr/>
          <p:nvPr/>
        </p:nvSpPr>
        <p:spPr>
          <a:xfrm>
            <a:off x="4929190" y="2285992"/>
            <a:ext cx="3600000" cy="36000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1357290" y="5929330"/>
            <a:ext cx="657229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Why do the Orangutans enjoy the tropical rainforests?</a:t>
            </a:r>
            <a:endParaRPr lang="en-US" sz="2200" b="1"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par>
                                <p:cTn id="8" presetID="19" presetClass="exit" presetSubtype="10" fill="hold" nodeType="withEffect">
                                  <p:stCondLst>
                                    <p:cond delay="0"/>
                                  </p:stCondLst>
                                  <p:childTnLst>
                                    <p:anim calcmode="lin" valueType="num">
                                      <p:cBhvr>
                                        <p:cTn id="9" dur="2000"/>
                                        <p:tgtEl>
                                          <p:spTgt spid="3"/>
                                        </p:tgtEl>
                                        <p:attrNameLst>
                                          <p:attrName>ppt_h</p:attrName>
                                        </p:attrNameLst>
                                      </p:cBhvr>
                                      <p:tavLst>
                                        <p:tav tm="0">
                                          <p:val>
                                            <p:strVal val="ppt_h"/>
                                          </p:val>
                                        </p:tav>
                                        <p:tav tm="100000">
                                          <p:val>
                                            <p:strVal val="ppt_h"/>
                                          </p:val>
                                        </p:tav>
                                      </p:tavLst>
                                    </p:anim>
                                    <p:anim calcmode="lin" valueType="num">
                                      <p:cBhvr>
                                        <p:cTn id="10" dur="2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1" dur="1" fill="hold">
                                          <p:stCondLst>
                                            <p:cond delay="1999"/>
                                          </p:stCondLst>
                                        </p:cTn>
                                        <p:tgtEl>
                                          <p:spTgt spid="3"/>
                                        </p:tgtEl>
                                        <p:attrNameLst>
                                          <p:attrName>style.visibility</p:attrName>
                                        </p:attrNameLst>
                                      </p:cBhvr>
                                      <p:to>
                                        <p:strVal val="hidden"/>
                                      </p:to>
                                    </p:se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3" presetClass="entr" presetSubtype="1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lum bright="51000" contrast="-48000"/>
          </a:blip>
          <a:srcRect/>
          <a:stretch>
            <a:fillRect/>
          </a:stretch>
        </p:blipFill>
        <p:spPr bwMode="auto">
          <a:xfrm>
            <a:off x="0" y="0"/>
            <a:ext cx="9144000" cy="6858016"/>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GB" dirty="0" smtClean="0"/>
              <a:t>Orangutans sleep in tree logs on the ground.</a:t>
            </a:r>
            <a:endParaRPr lang="en-GB" dirty="0"/>
          </a:p>
        </p:txBody>
      </p:sp>
      <p:grpSp>
        <p:nvGrpSpPr>
          <p:cNvPr id="3" name="Group 8"/>
          <p:cNvGrpSpPr/>
          <p:nvPr/>
        </p:nvGrpSpPr>
        <p:grpSpPr>
          <a:xfrm>
            <a:off x="887760" y="1916832"/>
            <a:ext cx="3240360" cy="4536504"/>
            <a:chOff x="971600" y="1916832"/>
            <a:chExt cx="3240360" cy="4536504"/>
          </a:xfrm>
        </p:grpSpPr>
        <p:sp>
          <p:nvSpPr>
            <p:cNvPr id="4" name="Rounded Rectangle 3"/>
            <p:cNvSpPr/>
            <p:nvPr/>
          </p:nvSpPr>
          <p:spPr>
            <a:xfrm>
              <a:off x="971600" y="1916832"/>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endParaRPr lang="en-GB" sz="4800" b="1"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1574168" y="2780928"/>
              <a:ext cx="2035224" cy="3388401"/>
            </a:xfrm>
            <a:prstGeom prst="rect">
              <a:avLst/>
            </a:prstGeom>
            <a:noFill/>
            <a:ln w="9525">
              <a:noFill/>
              <a:miter lim="800000"/>
              <a:headEnd/>
              <a:tailEnd/>
            </a:ln>
          </p:spPr>
        </p:pic>
      </p:grpSp>
      <p:grpSp>
        <p:nvGrpSpPr>
          <p:cNvPr id="6" name="Group 7"/>
          <p:cNvGrpSpPr/>
          <p:nvPr/>
        </p:nvGrpSpPr>
        <p:grpSpPr>
          <a:xfrm>
            <a:off x="5015880" y="1916832"/>
            <a:ext cx="3240360" cy="4536504"/>
            <a:chOff x="5292080" y="1700808"/>
            <a:chExt cx="3240360" cy="4536504"/>
          </a:xfrm>
        </p:grpSpPr>
        <p:sp>
          <p:nvSpPr>
            <p:cNvPr id="5" name="Rounded Rectangle 4"/>
            <p:cNvSpPr/>
            <p:nvPr/>
          </p:nvSpPr>
          <p:spPr>
            <a:xfrm>
              <a:off x="5292080" y="17008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FALSE</a:t>
              </a:r>
              <a:endParaRPr lang="en-GB" sz="4800" b="1" dirty="0">
                <a:solidFill>
                  <a:schemeClr val="tx1"/>
                </a:solidFill>
              </a:endParaRPr>
            </a:p>
          </p:txBody>
        </p:sp>
        <p:pic>
          <p:nvPicPr>
            <p:cNvPr id="1027" name="Picture 3"/>
            <p:cNvPicPr>
              <a:picLocks noChangeAspect="1" noChangeArrowheads="1"/>
            </p:cNvPicPr>
            <p:nvPr/>
          </p:nvPicPr>
          <p:blipFill>
            <a:blip r:embed="rId4" cstate="print"/>
            <a:srcRect/>
            <a:stretch>
              <a:fillRect/>
            </a:stretch>
          </p:blipFill>
          <p:spPr bwMode="auto">
            <a:xfrm>
              <a:off x="5760132" y="2564904"/>
              <a:ext cx="2304256" cy="3481130"/>
            </a:xfrm>
            <a:prstGeom prst="rect">
              <a:avLst/>
            </a:prstGeom>
            <a:noFill/>
            <a:ln w="9525">
              <a:noFill/>
              <a:miter lim="800000"/>
              <a:headEnd/>
              <a:tailEnd/>
            </a:ln>
          </p:spPr>
        </p:pic>
      </p:grpSp>
      <p:sp>
        <p:nvSpPr>
          <p:cNvPr id="9" name="Multiply 8"/>
          <p:cNvSpPr/>
          <p:nvPr/>
        </p:nvSpPr>
        <p:spPr>
          <a:xfrm>
            <a:off x="709694" y="2816163"/>
            <a:ext cx="3600000" cy="36000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5028419" y="19386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FALSE</a:t>
            </a:r>
          </a:p>
          <a:p>
            <a:pPr algn="ctr"/>
            <a:r>
              <a:rPr lang="en-GB" sz="3200" b="1" dirty="0" smtClean="0">
                <a:solidFill>
                  <a:schemeClr val="tx1"/>
                </a:solidFill>
              </a:rPr>
              <a:t>Orangutans build nests high in the  trees at night and sometimes even make a roof of twigs!!! </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par>
                                <p:cTn id="8" presetID="19" presetClass="exit" presetSubtype="10" fill="hold" nodeType="withEffect">
                                  <p:stCondLst>
                                    <p:cond delay="0"/>
                                  </p:stCondLst>
                                  <p:childTnLst>
                                    <p:anim calcmode="lin" valueType="num">
                                      <p:cBhvr>
                                        <p:cTn id="9" dur="2000"/>
                                        <p:tgtEl>
                                          <p:spTgt spid="6"/>
                                        </p:tgtEl>
                                        <p:attrNameLst>
                                          <p:attrName>ppt_h</p:attrName>
                                        </p:attrNameLst>
                                      </p:cBhvr>
                                      <p:tavLst>
                                        <p:tav tm="0">
                                          <p:val>
                                            <p:strVal val="ppt_h"/>
                                          </p:val>
                                        </p:tav>
                                        <p:tav tm="100000">
                                          <p:val>
                                            <p:strVal val="ppt_h"/>
                                          </p:val>
                                        </p:tav>
                                      </p:tavLst>
                                    </p:anim>
                                    <p:anim calcmode="lin" valueType="num">
                                      <p:cBhvr>
                                        <p:cTn id="10" dur="2000"/>
                                        <p:tgtEl>
                                          <p:spTgt spid="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1" dur="1" fill="hold">
                                          <p:stCondLst>
                                            <p:cond delay="1999"/>
                                          </p:stCondLst>
                                        </p:cTn>
                                        <p:tgtEl>
                                          <p:spTgt spid="6"/>
                                        </p:tgtEl>
                                        <p:attrNameLst>
                                          <p:attrName>style.visibility</p:attrName>
                                        </p:attrNameLst>
                                      </p:cBhvr>
                                      <p:to>
                                        <p:strVal val="hidden"/>
                                      </p:to>
                                    </p:se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lum bright="51000" contrast="-48000"/>
          </a:blip>
          <a:srcRect/>
          <a:stretch>
            <a:fillRect/>
          </a:stretch>
        </p:blipFill>
        <p:spPr bwMode="auto">
          <a:xfrm>
            <a:off x="0" y="0"/>
            <a:ext cx="9144000" cy="6858016"/>
          </a:xfrm>
          <a:prstGeom prst="rect">
            <a:avLst/>
          </a:prstGeom>
          <a:noFill/>
          <a:ln w="9525">
            <a:noFill/>
            <a:miter lim="800000"/>
            <a:headEnd/>
            <a:tailEnd/>
          </a:ln>
          <a:effectLst/>
        </p:spPr>
      </p:pic>
      <p:grpSp>
        <p:nvGrpSpPr>
          <p:cNvPr id="3" name="Group 8"/>
          <p:cNvGrpSpPr/>
          <p:nvPr/>
        </p:nvGrpSpPr>
        <p:grpSpPr>
          <a:xfrm>
            <a:off x="887760" y="1916832"/>
            <a:ext cx="3240360" cy="4536504"/>
            <a:chOff x="971600" y="1916832"/>
            <a:chExt cx="3240360" cy="4536504"/>
          </a:xfrm>
        </p:grpSpPr>
        <p:sp>
          <p:nvSpPr>
            <p:cNvPr id="4" name="Rounded Rectangle 3"/>
            <p:cNvSpPr/>
            <p:nvPr/>
          </p:nvSpPr>
          <p:spPr>
            <a:xfrm>
              <a:off x="971600" y="1916832"/>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endParaRPr lang="en-GB" sz="4800" b="1"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1574168" y="2780928"/>
              <a:ext cx="2035224" cy="3388401"/>
            </a:xfrm>
            <a:prstGeom prst="rect">
              <a:avLst/>
            </a:prstGeom>
            <a:noFill/>
            <a:ln w="9525">
              <a:noFill/>
              <a:miter lim="800000"/>
              <a:headEnd/>
              <a:tailEnd/>
            </a:ln>
          </p:spPr>
        </p:pic>
      </p:grpSp>
      <p:sp>
        <p:nvSpPr>
          <p:cNvPr id="11" name="Rounded Rectangle 10"/>
          <p:cNvSpPr/>
          <p:nvPr/>
        </p:nvSpPr>
        <p:spPr>
          <a:xfrm>
            <a:off x="887493" y="1919196"/>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p>
          <a:p>
            <a:pPr algn="ctr"/>
            <a:r>
              <a:rPr lang="en-US" sz="2800" dirty="0" smtClean="0">
                <a:solidFill>
                  <a:schemeClr val="tx1"/>
                </a:solidFill>
              </a:rPr>
              <a:t>Orangutans usually move by swinging from one branch to another; this is called </a:t>
            </a:r>
            <a:r>
              <a:rPr lang="en-US" sz="2800" b="1" dirty="0" smtClean="0">
                <a:solidFill>
                  <a:schemeClr val="tx1"/>
                </a:solidFill>
              </a:rPr>
              <a:t>brachiating</a:t>
            </a:r>
            <a:r>
              <a:rPr lang="en-US" sz="2800" dirty="0" smtClean="0">
                <a:solidFill>
                  <a:schemeClr val="tx1"/>
                </a:solidFill>
              </a:rPr>
              <a:t>.</a:t>
            </a:r>
            <a:endParaRPr lang="en-GB" sz="2800" b="1" dirty="0" smtClean="0">
              <a:solidFill>
                <a:schemeClr val="tx1"/>
              </a:solidFill>
            </a:endParaRPr>
          </a:p>
          <a:p>
            <a:pPr algn="ctr"/>
            <a:endParaRPr lang="en-GB" sz="3600" b="1" dirty="0" smtClean="0">
              <a:solidFill>
                <a:schemeClr val="tx1"/>
              </a:solidFill>
            </a:endParaRPr>
          </a:p>
        </p:txBody>
      </p:sp>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An orangutan arms can have a reach of more than 8 feet.</a:t>
            </a:r>
            <a:br>
              <a:rPr lang="en-US" b="1" dirty="0" smtClean="0"/>
            </a:br>
            <a:endParaRPr lang="en-GB" dirty="0"/>
          </a:p>
        </p:txBody>
      </p:sp>
      <p:grpSp>
        <p:nvGrpSpPr>
          <p:cNvPr id="6" name="Group 7"/>
          <p:cNvGrpSpPr/>
          <p:nvPr/>
        </p:nvGrpSpPr>
        <p:grpSpPr>
          <a:xfrm>
            <a:off x="5015880" y="1916832"/>
            <a:ext cx="3240360" cy="4536504"/>
            <a:chOff x="5292080" y="1700808"/>
            <a:chExt cx="3240360" cy="4536504"/>
          </a:xfrm>
        </p:grpSpPr>
        <p:sp>
          <p:nvSpPr>
            <p:cNvPr id="5" name="Rounded Rectangle 4"/>
            <p:cNvSpPr/>
            <p:nvPr/>
          </p:nvSpPr>
          <p:spPr>
            <a:xfrm>
              <a:off x="5292080" y="17008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FALSE</a:t>
              </a:r>
              <a:endParaRPr lang="en-GB" sz="4800" b="1" dirty="0">
                <a:solidFill>
                  <a:schemeClr val="tx1"/>
                </a:solidFill>
              </a:endParaRPr>
            </a:p>
          </p:txBody>
        </p:sp>
        <p:pic>
          <p:nvPicPr>
            <p:cNvPr id="1027" name="Picture 3"/>
            <p:cNvPicPr>
              <a:picLocks noChangeAspect="1" noChangeArrowheads="1"/>
            </p:cNvPicPr>
            <p:nvPr/>
          </p:nvPicPr>
          <p:blipFill>
            <a:blip r:embed="rId4" cstate="print"/>
            <a:srcRect/>
            <a:stretch>
              <a:fillRect/>
            </a:stretch>
          </p:blipFill>
          <p:spPr bwMode="auto">
            <a:xfrm>
              <a:off x="5760132" y="2564904"/>
              <a:ext cx="2304256" cy="3481130"/>
            </a:xfrm>
            <a:prstGeom prst="rect">
              <a:avLst/>
            </a:prstGeom>
            <a:noFill/>
            <a:ln w="9525">
              <a:noFill/>
              <a:miter lim="800000"/>
              <a:headEnd/>
              <a:tailEnd/>
            </a:ln>
          </p:spPr>
        </p:pic>
      </p:grpSp>
      <p:sp>
        <p:nvSpPr>
          <p:cNvPr id="9" name="Multiply 8"/>
          <p:cNvSpPr/>
          <p:nvPr/>
        </p:nvSpPr>
        <p:spPr>
          <a:xfrm>
            <a:off x="4837557" y="2816163"/>
            <a:ext cx="3600000" cy="36000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par>
                                <p:cTn id="8" presetID="19" presetClass="exit" presetSubtype="10" fill="hold" nodeType="withEffect">
                                  <p:stCondLst>
                                    <p:cond delay="0"/>
                                  </p:stCondLst>
                                  <p:childTnLst>
                                    <p:anim calcmode="lin" valueType="num">
                                      <p:cBhvr>
                                        <p:cTn id="9" dur="2000"/>
                                        <p:tgtEl>
                                          <p:spTgt spid="3"/>
                                        </p:tgtEl>
                                        <p:attrNameLst>
                                          <p:attrName>ppt_h</p:attrName>
                                        </p:attrNameLst>
                                      </p:cBhvr>
                                      <p:tavLst>
                                        <p:tav tm="0">
                                          <p:val>
                                            <p:strVal val="ppt_h"/>
                                          </p:val>
                                        </p:tav>
                                        <p:tav tm="100000">
                                          <p:val>
                                            <p:strVal val="ppt_h"/>
                                          </p:val>
                                        </p:tav>
                                      </p:tavLst>
                                    </p:anim>
                                    <p:anim calcmode="lin" valueType="num">
                                      <p:cBhvr>
                                        <p:cTn id="10" dur="2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1" dur="1" fill="hold">
                                          <p:stCondLst>
                                            <p:cond delay="1999"/>
                                          </p:stCondLst>
                                        </p:cTn>
                                        <p:tgtEl>
                                          <p:spTgt spid="3"/>
                                        </p:tgtEl>
                                        <p:attrNameLst>
                                          <p:attrName>style.visibility</p:attrName>
                                        </p:attrNameLst>
                                      </p:cBhvr>
                                      <p:to>
                                        <p:strVal val="hidden"/>
                                      </p:to>
                                    </p:se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lum bright="51000" contrast="-48000"/>
          </a:blip>
          <a:srcRect/>
          <a:stretch>
            <a:fillRect/>
          </a:stretch>
        </p:blipFill>
        <p:spPr bwMode="auto">
          <a:xfrm>
            <a:off x="0" y="0"/>
            <a:ext cx="9144000" cy="6858016"/>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GB" dirty="0" smtClean="0"/>
              <a:t>Orangutans are not an endangered species.</a:t>
            </a:r>
            <a:endParaRPr lang="en-GB" dirty="0"/>
          </a:p>
        </p:txBody>
      </p:sp>
      <p:grpSp>
        <p:nvGrpSpPr>
          <p:cNvPr id="3" name="Group 8"/>
          <p:cNvGrpSpPr/>
          <p:nvPr/>
        </p:nvGrpSpPr>
        <p:grpSpPr>
          <a:xfrm>
            <a:off x="887760" y="1916832"/>
            <a:ext cx="3240360" cy="4536504"/>
            <a:chOff x="971600" y="1916832"/>
            <a:chExt cx="3240360" cy="4536504"/>
          </a:xfrm>
        </p:grpSpPr>
        <p:sp>
          <p:nvSpPr>
            <p:cNvPr id="4" name="Rounded Rectangle 3"/>
            <p:cNvSpPr/>
            <p:nvPr/>
          </p:nvSpPr>
          <p:spPr>
            <a:xfrm>
              <a:off x="971600" y="1916832"/>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endParaRPr lang="en-GB" sz="4800" b="1"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1574168" y="2780928"/>
              <a:ext cx="2035224" cy="3388401"/>
            </a:xfrm>
            <a:prstGeom prst="rect">
              <a:avLst/>
            </a:prstGeom>
            <a:noFill/>
            <a:ln w="9525">
              <a:noFill/>
              <a:miter lim="800000"/>
              <a:headEnd/>
              <a:tailEnd/>
            </a:ln>
          </p:spPr>
        </p:pic>
      </p:grpSp>
      <p:grpSp>
        <p:nvGrpSpPr>
          <p:cNvPr id="6" name="Group 7"/>
          <p:cNvGrpSpPr/>
          <p:nvPr/>
        </p:nvGrpSpPr>
        <p:grpSpPr>
          <a:xfrm>
            <a:off x="5015880" y="1916832"/>
            <a:ext cx="3240360" cy="4536504"/>
            <a:chOff x="5292080" y="1700808"/>
            <a:chExt cx="3240360" cy="4536504"/>
          </a:xfrm>
        </p:grpSpPr>
        <p:sp>
          <p:nvSpPr>
            <p:cNvPr id="5" name="Rounded Rectangle 4"/>
            <p:cNvSpPr/>
            <p:nvPr/>
          </p:nvSpPr>
          <p:spPr>
            <a:xfrm>
              <a:off x="5292080" y="17008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FALSE</a:t>
              </a:r>
              <a:endParaRPr lang="en-GB" sz="4800" b="1" dirty="0">
                <a:solidFill>
                  <a:schemeClr val="tx1"/>
                </a:solidFill>
              </a:endParaRPr>
            </a:p>
          </p:txBody>
        </p:sp>
        <p:pic>
          <p:nvPicPr>
            <p:cNvPr id="1027" name="Picture 3"/>
            <p:cNvPicPr>
              <a:picLocks noChangeAspect="1" noChangeArrowheads="1"/>
            </p:cNvPicPr>
            <p:nvPr/>
          </p:nvPicPr>
          <p:blipFill>
            <a:blip r:embed="rId4" cstate="print"/>
            <a:srcRect/>
            <a:stretch>
              <a:fillRect/>
            </a:stretch>
          </p:blipFill>
          <p:spPr bwMode="auto">
            <a:xfrm>
              <a:off x="5760132" y="2564904"/>
              <a:ext cx="2304256" cy="3481130"/>
            </a:xfrm>
            <a:prstGeom prst="rect">
              <a:avLst/>
            </a:prstGeom>
            <a:noFill/>
            <a:ln w="9525">
              <a:noFill/>
              <a:miter lim="800000"/>
              <a:headEnd/>
              <a:tailEnd/>
            </a:ln>
          </p:spPr>
        </p:pic>
      </p:grpSp>
      <p:sp>
        <p:nvSpPr>
          <p:cNvPr id="9" name="Multiply 8"/>
          <p:cNvSpPr/>
          <p:nvPr/>
        </p:nvSpPr>
        <p:spPr>
          <a:xfrm>
            <a:off x="709694" y="2816163"/>
            <a:ext cx="3600000" cy="36000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5028419" y="19386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FALSE</a:t>
            </a:r>
            <a:br>
              <a:rPr lang="en-GB" sz="4800" b="1" dirty="0" smtClean="0">
                <a:solidFill>
                  <a:schemeClr val="tx1"/>
                </a:solidFill>
              </a:rPr>
            </a:br>
            <a:r>
              <a:rPr lang="en-GB" sz="2800" b="1" dirty="0" smtClean="0">
                <a:solidFill>
                  <a:schemeClr val="tx1"/>
                </a:solidFill>
              </a:rPr>
              <a:t>Baby Orangutans are caught and sold as pets and the numbers of Orangutans are decreasing as they lose their habitat to people. </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par>
                                <p:cTn id="8" presetID="19" presetClass="exit" presetSubtype="10" fill="hold" nodeType="withEffect">
                                  <p:stCondLst>
                                    <p:cond delay="0"/>
                                  </p:stCondLst>
                                  <p:childTnLst>
                                    <p:anim calcmode="lin" valueType="num">
                                      <p:cBhvr>
                                        <p:cTn id="9" dur="2000"/>
                                        <p:tgtEl>
                                          <p:spTgt spid="6"/>
                                        </p:tgtEl>
                                        <p:attrNameLst>
                                          <p:attrName>ppt_h</p:attrName>
                                        </p:attrNameLst>
                                      </p:cBhvr>
                                      <p:tavLst>
                                        <p:tav tm="0">
                                          <p:val>
                                            <p:strVal val="ppt_h"/>
                                          </p:val>
                                        </p:tav>
                                        <p:tav tm="100000">
                                          <p:val>
                                            <p:strVal val="ppt_h"/>
                                          </p:val>
                                        </p:tav>
                                      </p:tavLst>
                                    </p:anim>
                                    <p:anim calcmode="lin" valueType="num">
                                      <p:cBhvr>
                                        <p:cTn id="10" dur="2000"/>
                                        <p:tgtEl>
                                          <p:spTgt spid="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1" dur="1" fill="hold">
                                          <p:stCondLst>
                                            <p:cond delay="1999"/>
                                          </p:stCondLst>
                                        </p:cTn>
                                        <p:tgtEl>
                                          <p:spTgt spid="6"/>
                                        </p:tgtEl>
                                        <p:attrNameLst>
                                          <p:attrName>style.visibility</p:attrName>
                                        </p:attrNameLst>
                                      </p:cBhvr>
                                      <p:to>
                                        <p:strVal val="hidden"/>
                                      </p:to>
                                    </p:se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lum bright="51000" contrast="-48000"/>
          </a:blip>
          <a:srcRect/>
          <a:stretch>
            <a:fillRect/>
          </a:stretch>
        </p:blipFill>
        <p:spPr bwMode="auto">
          <a:xfrm>
            <a:off x="0" y="0"/>
            <a:ext cx="9144000" cy="6858016"/>
          </a:xfrm>
          <a:prstGeom prst="rect">
            <a:avLst/>
          </a:prstGeom>
          <a:noFill/>
          <a:ln w="9525">
            <a:noFill/>
            <a:miter lim="800000"/>
            <a:headEnd/>
            <a:tailEnd/>
          </a:ln>
          <a:effectLst/>
        </p:spPr>
      </p:pic>
      <p:grpSp>
        <p:nvGrpSpPr>
          <p:cNvPr id="3" name="Group 8"/>
          <p:cNvGrpSpPr/>
          <p:nvPr/>
        </p:nvGrpSpPr>
        <p:grpSpPr>
          <a:xfrm>
            <a:off x="887760" y="1916832"/>
            <a:ext cx="3240360" cy="4536504"/>
            <a:chOff x="971600" y="1916832"/>
            <a:chExt cx="3240360" cy="4536504"/>
          </a:xfrm>
        </p:grpSpPr>
        <p:sp>
          <p:nvSpPr>
            <p:cNvPr id="4" name="Rounded Rectangle 3"/>
            <p:cNvSpPr/>
            <p:nvPr/>
          </p:nvSpPr>
          <p:spPr>
            <a:xfrm>
              <a:off x="971600" y="1916832"/>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endParaRPr lang="en-GB" sz="4800" b="1"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1574168" y="2780928"/>
              <a:ext cx="2035224" cy="3388401"/>
            </a:xfrm>
            <a:prstGeom prst="rect">
              <a:avLst/>
            </a:prstGeom>
            <a:noFill/>
            <a:ln w="9525">
              <a:noFill/>
              <a:miter lim="800000"/>
              <a:headEnd/>
              <a:tailEnd/>
            </a:ln>
          </p:spPr>
        </p:pic>
      </p:grpSp>
      <p:sp>
        <p:nvSpPr>
          <p:cNvPr id="11" name="Rounded Rectangle 10"/>
          <p:cNvSpPr/>
          <p:nvPr/>
        </p:nvSpPr>
        <p:spPr>
          <a:xfrm>
            <a:off x="887493" y="1919196"/>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p>
          <a:p>
            <a:pPr algn="ctr"/>
            <a:r>
              <a:rPr lang="en-US" sz="2400" dirty="0" smtClean="0">
                <a:solidFill>
                  <a:schemeClr val="tx1"/>
                </a:solidFill>
              </a:rPr>
              <a:t>They eat forest fruits, including durians, jackfruits, leeches, mangos, and figs, and also small animals, tree bark, soils rich in minerals, leaves and shoots.</a:t>
            </a:r>
            <a:endParaRPr lang="en-GB" sz="2400" b="1" dirty="0" smtClean="0">
              <a:solidFill>
                <a:schemeClr val="tx1"/>
              </a:solidFill>
            </a:endParaRPr>
          </a:p>
          <a:p>
            <a:pPr algn="ctr"/>
            <a:endParaRPr lang="en-GB" sz="3600" b="1" dirty="0" smtClean="0">
              <a:solidFill>
                <a:schemeClr val="tx1"/>
              </a:solidFill>
            </a:endParaRPr>
          </a:p>
        </p:txBody>
      </p:sp>
      <p:sp>
        <p:nvSpPr>
          <p:cNvPr id="2" name="Title 1"/>
          <p:cNvSpPr>
            <a:spLocks noGrp="1"/>
          </p:cNvSpPr>
          <p:nvPr>
            <p:ph type="title"/>
          </p:nvPr>
        </p:nvSpPr>
        <p:spPr>
          <a:xfrm>
            <a:off x="357158" y="214290"/>
            <a:ext cx="8229600" cy="1143000"/>
          </a:xfrm>
        </p:spPr>
        <p:txBody>
          <a:bodyPr>
            <a:normAutofit fontScale="90000"/>
          </a:bodyPr>
          <a:lstStyle/>
          <a:p>
            <a:r>
              <a:rPr lang="en-US" b="1" dirty="0" smtClean="0"/>
              <a:t>Orangutans diets mainly consist of fruit.</a:t>
            </a:r>
            <a:endParaRPr lang="en-GB" dirty="0"/>
          </a:p>
        </p:txBody>
      </p:sp>
      <p:grpSp>
        <p:nvGrpSpPr>
          <p:cNvPr id="6" name="Group 7"/>
          <p:cNvGrpSpPr/>
          <p:nvPr/>
        </p:nvGrpSpPr>
        <p:grpSpPr>
          <a:xfrm>
            <a:off x="4929190" y="1928802"/>
            <a:ext cx="3240360" cy="4536504"/>
            <a:chOff x="5292080" y="1700808"/>
            <a:chExt cx="3240360" cy="4536504"/>
          </a:xfrm>
        </p:grpSpPr>
        <p:sp>
          <p:nvSpPr>
            <p:cNvPr id="5" name="Rounded Rectangle 4"/>
            <p:cNvSpPr/>
            <p:nvPr/>
          </p:nvSpPr>
          <p:spPr>
            <a:xfrm>
              <a:off x="5292080" y="17008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FALSE</a:t>
              </a:r>
              <a:endParaRPr lang="en-GB" sz="4800" b="1" dirty="0">
                <a:solidFill>
                  <a:schemeClr val="tx1"/>
                </a:solidFill>
              </a:endParaRPr>
            </a:p>
          </p:txBody>
        </p:sp>
        <p:pic>
          <p:nvPicPr>
            <p:cNvPr id="1027" name="Picture 3"/>
            <p:cNvPicPr>
              <a:picLocks noChangeAspect="1" noChangeArrowheads="1"/>
            </p:cNvPicPr>
            <p:nvPr/>
          </p:nvPicPr>
          <p:blipFill>
            <a:blip r:embed="rId4" cstate="print"/>
            <a:srcRect/>
            <a:stretch>
              <a:fillRect/>
            </a:stretch>
          </p:blipFill>
          <p:spPr bwMode="auto">
            <a:xfrm>
              <a:off x="5760132" y="2564904"/>
              <a:ext cx="2304256" cy="3481130"/>
            </a:xfrm>
            <a:prstGeom prst="rect">
              <a:avLst/>
            </a:prstGeom>
            <a:noFill/>
            <a:ln w="9525">
              <a:noFill/>
              <a:miter lim="800000"/>
              <a:headEnd/>
              <a:tailEnd/>
            </a:ln>
          </p:spPr>
        </p:pic>
      </p:grpSp>
      <p:sp>
        <p:nvSpPr>
          <p:cNvPr id="9" name="Multiply 8"/>
          <p:cNvSpPr/>
          <p:nvPr/>
        </p:nvSpPr>
        <p:spPr>
          <a:xfrm>
            <a:off x="4837557" y="2816163"/>
            <a:ext cx="3600000" cy="36000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par>
                                <p:cTn id="8" presetID="19" presetClass="exit" presetSubtype="10" fill="hold" nodeType="withEffect">
                                  <p:stCondLst>
                                    <p:cond delay="0"/>
                                  </p:stCondLst>
                                  <p:childTnLst>
                                    <p:anim calcmode="lin" valueType="num">
                                      <p:cBhvr>
                                        <p:cTn id="9" dur="2000"/>
                                        <p:tgtEl>
                                          <p:spTgt spid="3"/>
                                        </p:tgtEl>
                                        <p:attrNameLst>
                                          <p:attrName>ppt_h</p:attrName>
                                        </p:attrNameLst>
                                      </p:cBhvr>
                                      <p:tavLst>
                                        <p:tav tm="0">
                                          <p:val>
                                            <p:strVal val="ppt_h"/>
                                          </p:val>
                                        </p:tav>
                                        <p:tav tm="100000">
                                          <p:val>
                                            <p:strVal val="ppt_h"/>
                                          </p:val>
                                        </p:tav>
                                      </p:tavLst>
                                    </p:anim>
                                    <p:anim calcmode="lin" valueType="num">
                                      <p:cBhvr>
                                        <p:cTn id="10" dur="2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1" dur="1" fill="hold">
                                          <p:stCondLst>
                                            <p:cond delay="1999"/>
                                          </p:stCondLst>
                                        </p:cTn>
                                        <p:tgtEl>
                                          <p:spTgt spid="3"/>
                                        </p:tgtEl>
                                        <p:attrNameLst>
                                          <p:attrName>style.visibility</p:attrName>
                                        </p:attrNameLst>
                                      </p:cBhvr>
                                      <p:to>
                                        <p:strVal val="hidden"/>
                                      </p:to>
                                    </p:se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lum bright="51000" contrast="-48000"/>
          </a:blip>
          <a:srcRect/>
          <a:stretch>
            <a:fillRect/>
          </a:stretch>
        </p:blipFill>
        <p:spPr bwMode="auto">
          <a:xfrm>
            <a:off x="0" y="0"/>
            <a:ext cx="9144000" cy="6858016"/>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GB" dirty="0" smtClean="0"/>
              <a:t>Orangutans travel in large family groups.</a:t>
            </a:r>
            <a:endParaRPr lang="en-GB" dirty="0"/>
          </a:p>
        </p:txBody>
      </p:sp>
      <p:grpSp>
        <p:nvGrpSpPr>
          <p:cNvPr id="3" name="Group 8"/>
          <p:cNvGrpSpPr/>
          <p:nvPr/>
        </p:nvGrpSpPr>
        <p:grpSpPr>
          <a:xfrm>
            <a:off x="887760" y="1916832"/>
            <a:ext cx="3240360" cy="4536504"/>
            <a:chOff x="971600" y="1916832"/>
            <a:chExt cx="3240360" cy="4536504"/>
          </a:xfrm>
        </p:grpSpPr>
        <p:sp>
          <p:nvSpPr>
            <p:cNvPr id="4" name="Rounded Rectangle 3"/>
            <p:cNvSpPr/>
            <p:nvPr/>
          </p:nvSpPr>
          <p:spPr>
            <a:xfrm>
              <a:off x="971600" y="1916832"/>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endParaRPr lang="en-GB" sz="4800" b="1"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1574168" y="2780928"/>
              <a:ext cx="2035224" cy="3388401"/>
            </a:xfrm>
            <a:prstGeom prst="rect">
              <a:avLst/>
            </a:prstGeom>
            <a:noFill/>
            <a:ln w="9525">
              <a:noFill/>
              <a:miter lim="800000"/>
              <a:headEnd/>
              <a:tailEnd/>
            </a:ln>
          </p:spPr>
        </p:pic>
      </p:grpSp>
      <p:grpSp>
        <p:nvGrpSpPr>
          <p:cNvPr id="6" name="Group 7"/>
          <p:cNvGrpSpPr/>
          <p:nvPr/>
        </p:nvGrpSpPr>
        <p:grpSpPr>
          <a:xfrm>
            <a:off x="5015880" y="1916832"/>
            <a:ext cx="3240360" cy="4536504"/>
            <a:chOff x="5292080" y="1700808"/>
            <a:chExt cx="3240360" cy="4536504"/>
          </a:xfrm>
        </p:grpSpPr>
        <p:sp>
          <p:nvSpPr>
            <p:cNvPr id="5" name="Rounded Rectangle 4"/>
            <p:cNvSpPr/>
            <p:nvPr/>
          </p:nvSpPr>
          <p:spPr>
            <a:xfrm>
              <a:off x="5292080" y="17008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FALSE</a:t>
              </a:r>
              <a:endParaRPr lang="en-GB" sz="4800" b="1" dirty="0">
                <a:solidFill>
                  <a:schemeClr val="tx1"/>
                </a:solidFill>
              </a:endParaRPr>
            </a:p>
          </p:txBody>
        </p:sp>
        <p:pic>
          <p:nvPicPr>
            <p:cNvPr id="1027" name="Picture 3"/>
            <p:cNvPicPr>
              <a:picLocks noChangeAspect="1" noChangeArrowheads="1"/>
            </p:cNvPicPr>
            <p:nvPr/>
          </p:nvPicPr>
          <p:blipFill>
            <a:blip r:embed="rId4" cstate="print"/>
            <a:srcRect/>
            <a:stretch>
              <a:fillRect/>
            </a:stretch>
          </p:blipFill>
          <p:spPr bwMode="auto">
            <a:xfrm>
              <a:off x="5760132" y="2564904"/>
              <a:ext cx="2304256" cy="3481130"/>
            </a:xfrm>
            <a:prstGeom prst="rect">
              <a:avLst/>
            </a:prstGeom>
            <a:noFill/>
            <a:ln w="9525">
              <a:noFill/>
              <a:miter lim="800000"/>
              <a:headEnd/>
              <a:tailEnd/>
            </a:ln>
          </p:spPr>
        </p:pic>
      </p:grpSp>
      <p:sp>
        <p:nvSpPr>
          <p:cNvPr id="9" name="Multiply 8"/>
          <p:cNvSpPr/>
          <p:nvPr/>
        </p:nvSpPr>
        <p:spPr>
          <a:xfrm>
            <a:off x="709694" y="2816163"/>
            <a:ext cx="3600000" cy="36000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5028419" y="19386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4800" b="1" dirty="0" smtClean="0">
                <a:solidFill>
                  <a:schemeClr val="tx1"/>
                </a:solidFill>
              </a:rPr>
              <a:t>FALSE</a:t>
            </a:r>
            <a:br>
              <a:rPr lang="en-GB" sz="4800" b="1" dirty="0" smtClean="0">
                <a:solidFill>
                  <a:schemeClr val="tx1"/>
                </a:solidFill>
              </a:rPr>
            </a:br>
            <a:r>
              <a:rPr lang="en-US" sz="2000" b="1" dirty="0" smtClean="0">
                <a:solidFill>
                  <a:schemeClr val="tx1"/>
                </a:solidFill>
              </a:rPr>
              <a:t> Orangutans do not live in large social or</a:t>
            </a:r>
          </a:p>
          <a:p>
            <a:r>
              <a:rPr lang="en-US" sz="2000" b="1" dirty="0" smtClean="0">
                <a:solidFill>
                  <a:schemeClr val="tx1"/>
                </a:solidFill>
              </a:rPr>
              <a:t>family groups. They are semi-solitary animals. Adult males are usually found alone</a:t>
            </a:r>
          </a:p>
          <a:p>
            <a:r>
              <a:rPr lang="en-US" sz="2000" b="1" dirty="0" smtClean="0">
                <a:solidFill>
                  <a:schemeClr val="tx1"/>
                </a:solidFill>
              </a:rPr>
              <a:t>and adult females are usually accompanied by one or two offspring.</a:t>
            </a:r>
            <a:endParaRPr lang="en-GB" sz="2000" b="1" dirty="0" smtClean="0">
              <a:solidFill>
                <a:schemeClr val="tx1"/>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par>
                                <p:cTn id="8" presetID="19" presetClass="exit" presetSubtype="10" fill="hold" nodeType="withEffect">
                                  <p:stCondLst>
                                    <p:cond delay="0"/>
                                  </p:stCondLst>
                                  <p:childTnLst>
                                    <p:anim calcmode="lin" valueType="num">
                                      <p:cBhvr>
                                        <p:cTn id="9" dur="2000"/>
                                        <p:tgtEl>
                                          <p:spTgt spid="6"/>
                                        </p:tgtEl>
                                        <p:attrNameLst>
                                          <p:attrName>ppt_h</p:attrName>
                                        </p:attrNameLst>
                                      </p:cBhvr>
                                      <p:tavLst>
                                        <p:tav tm="0">
                                          <p:val>
                                            <p:strVal val="ppt_h"/>
                                          </p:val>
                                        </p:tav>
                                        <p:tav tm="100000">
                                          <p:val>
                                            <p:strVal val="ppt_h"/>
                                          </p:val>
                                        </p:tav>
                                      </p:tavLst>
                                    </p:anim>
                                    <p:anim calcmode="lin" valueType="num">
                                      <p:cBhvr>
                                        <p:cTn id="10" dur="2000"/>
                                        <p:tgtEl>
                                          <p:spTgt spid="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1" dur="1" fill="hold">
                                          <p:stCondLst>
                                            <p:cond delay="1999"/>
                                          </p:stCondLst>
                                        </p:cTn>
                                        <p:tgtEl>
                                          <p:spTgt spid="6"/>
                                        </p:tgtEl>
                                        <p:attrNameLst>
                                          <p:attrName>style.visibility</p:attrName>
                                        </p:attrNameLst>
                                      </p:cBhvr>
                                      <p:to>
                                        <p:strVal val="hidden"/>
                                      </p:to>
                                    </p:se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lum bright="51000" contrast="-48000"/>
          </a:blip>
          <a:srcRect/>
          <a:stretch>
            <a:fillRect/>
          </a:stretch>
        </p:blipFill>
        <p:spPr bwMode="auto">
          <a:xfrm>
            <a:off x="0" y="0"/>
            <a:ext cx="9144000" cy="6858016"/>
          </a:xfrm>
          <a:prstGeom prst="rect">
            <a:avLst/>
          </a:prstGeom>
          <a:noFill/>
          <a:ln w="9525">
            <a:noFill/>
            <a:miter lim="800000"/>
            <a:headEnd/>
            <a:tailEnd/>
          </a:ln>
          <a:effectLst/>
        </p:spPr>
      </p:pic>
      <p:grpSp>
        <p:nvGrpSpPr>
          <p:cNvPr id="3" name="Group 8"/>
          <p:cNvGrpSpPr/>
          <p:nvPr/>
        </p:nvGrpSpPr>
        <p:grpSpPr>
          <a:xfrm>
            <a:off x="887760" y="1916832"/>
            <a:ext cx="3240360" cy="4536504"/>
            <a:chOff x="971600" y="1916832"/>
            <a:chExt cx="3240360" cy="4536504"/>
          </a:xfrm>
        </p:grpSpPr>
        <p:sp>
          <p:nvSpPr>
            <p:cNvPr id="4" name="Rounded Rectangle 3"/>
            <p:cNvSpPr/>
            <p:nvPr/>
          </p:nvSpPr>
          <p:spPr>
            <a:xfrm>
              <a:off x="971600" y="1916832"/>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endParaRPr lang="en-GB" sz="4800" b="1" dirty="0">
                <a:solidFill>
                  <a:schemeClr val="tx1"/>
                </a:solidFill>
              </a:endParaRPr>
            </a:p>
          </p:txBody>
        </p:sp>
        <p:pic>
          <p:nvPicPr>
            <p:cNvPr id="1026" name="Picture 2"/>
            <p:cNvPicPr>
              <a:picLocks noChangeAspect="1" noChangeArrowheads="1"/>
            </p:cNvPicPr>
            <p:nvPr/>
          </p:nvPicPr>
          <p:blipFill>
            <a:blip r:embed="rId3" cstate="print"/>
            <a:srcRect/>
            <a:stretch>
              <a:fillRect/>
            </a:stretch>
          </p:blipFill>
          <p:spPr bwMode="auto">
            <a:xfrm>
              <a:off x="1574168" y="2780928"/>
              <a:ext cx="2035224" cy="3388401"/>
            </a:xfrm>
            <a:prstGeom prst="rect">
              <a:avLst/>
            </a:prstGeom>
            <a:noFill/>
            <a:ln w="9525">
              <a:noFill/>
              <a:miter lim="800000"/>
              <a:headEnd/>
              <a:tailEnd/>
            </a:ln>
          </p:spPr>
        </p:pic>
      </p:grpSp>
      <p:sp>
        <p:nvSpPr>
          <p:cNvPr id="11" name="Rounded Rectangle 10"/>
          <p:cNvSpPr/>
          <p:nvPr/>
        </p:nvSpPr>
        <p:spPr>
          <a:xfrm>
            <a:off x="887493" y="1919196"/>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TRUE</a:t>
            </a:r>
          </a:p>
          <a:p>
            <a:r>
              <a:rPr lang="en-US" sz="2400" b="1" dirty="0" smtClean="0">
                <a:solidFill>
                  <a:schemeClr val="tx1"/>
                </a:solidFill>
              </a:rPr>
              <a:t>Tropical rainforests are being cut</a:t>
            </a:r>
          </a:p>
          <a:p>
            <a:r>
              <a:rPr lang="en-US" sz="2400" b="1" dirty="0" smtClean="0">
                <a:solidFill>
                  <a:schemeClr val="tx1"/>
                </a:solidFill>
              </a:rPr>
              <a:t>down for timber and the land cleared for mining and</a:t>
            </a:r>
          </a:p>
          <a:p>
            <a:r>
              <a:rPr lang="en-US" sz="2400" b="1" dirty="0" smtClean="0">
                <a:solidFill>
                  <a:schemeClr val="tx1"/>
                </a:solidFill>
              </a:rPr>
              <a:t>palm oil plantations.</a:t>
            </a:r>
            <a:endParaRPr lang="en-GB" sz="2400" b="1" dirty="0" smtClean="0">
              <a:solidFill>
                <a:schemeClr val="tx1"/>
              </a:solidFill>
            </a:endParaRPr>
          </a:p>
        </p:txBody>
      </p:sp>
      <p:sp>
        <p:nvSpPr>
          <p:cNvPr id="2" name="Title 1"/>
          <p:cNvSpPr>
            <a:spLocks noGrp="1"/>
          </p:cNvSpPr>
          <p:nvPr>
            <p:ph type="title"/>
          </p:nvPr>
        </p:nvSpPr>
        <p:spPr>
          <a:xfrm>
            <a:off x="357158" y="214290"/>
            <a:ext cx="8229600" cy="1143000"/>
          </a:xfrm>
        </p:spPr>
        <p:txBody>
          <a:bodyPr>
            <a:normAutofit fontScale="90000"/>
          </a:bodyPr>
          <a:lstStyle/>
          <a:p>
            <a:r>
              <a:rPr lang="en-US" b="1" dirty="0" smtClean="0"/>
              <a:t>Orangutans have lost 80% of their</a:t>
            </a:r>
            <a:br>
              <a:rPr lang="en-US" b="1" dirty="0" smtClean="0"/>
            </a:br>
            <a:r>
              <a:rPr lang="en-US" b="1" dirty="0" smtClean="0"/>
              <a:t>habitat in the last 20 years!</a:t>
            </a:r>
            <a:endParaRPr lang="en-GB" dirty="0"/>
          </a:p>
        </p:txBody>
      </p:sp>
      <p:grpSp>
        <p:nvGrpSpPr>
          <p:cNvPr id="6" name="Group 7"/>
          <p:cNvGrpSpPr/>
          <p:nvPr/>
        </p:nvGrpSpPr>
        <p:grpSpPr>
          <a:xfrm>
            <a:off x="4929190" y="1928802"/>
            <a:ext cx="3240360" cy="4536504"/>
            <a:chOff x="5292080" y="1700808"/>
            <a:chExt cx="3240360" cy="4536504"/>
          </a:xfrm>
        </p:grpSpPr>
        <p:sp>
          <p:nvSpPr>
            <p:cNvPr id="5" name="Rounded Rectangle 4"/>
            <p:cNvSpPr/>
            <p:nvPr/>
          </p:nvSpPr>
          <p:spPr>
            <a:xfrm>
              <a:off x="5292080" y="1700808"/>
              <a:ext cx="3240360" cy="4536504"/>
            </a:xfrm>
            <a:prstGeom prst="roundRect">
              <a:avLst/>
            </a:prstGeom>
            <a:solidFill>
              <a:schemeClr val="bg1"/>
            </a:solidFill>
            <a:effectLst>
              <a:outerShdw blurRad="101600" dist="114300" dir="2700000" sx="101000" sy="101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4800" b="1" dirty="0" smtClean="0">
                  <a:solidFill>
                    <a:schemeClr val="tx1"/>
                  </a:solidFill>
                </a:rPr>
                <a:t>FALSE</a:t>
              </a:r>
              <a:endParaRPr lang="en-GB" sz="4800" b="1" dirty="0">
                <a:solidFill>
                  <a:schemeClr val="tx1"/>
                </a:solidFill>
              </a:endParaRPr>
            </a:p>
          </p:txBody>
        </p:sp>
        <p:pic>
          <p:nvPicPr>
            <p:cNvPr id="1027" name="Picture 3"/>
            <p:cNvPicPr>
              <a:picLocks noChangeAspect="1" noChangeArrowheads="1"/>
            </p:cNvPicPr>
            <p:nvPr/>
          </p:nvPicPr>
          <p:blipFill>
            <a:blip r:embed="rId4" cstate="print"/>
            <a:srcRect/>
            <a:stretch>
              <a:fillRect/>
            </a:stretch>
          </p:blipFill>
          <p:spPr bwMode="auto">
            <a:xfrm>
              <a:off x="5760132" y="2564904"/>
              <a:ext cx="2304256" cy="3481130"/>
            </a:xfrm>
            <a:prstGeom prst="rect">
              <a:avLst/>
            </a:prstGeom>
            <a:noFill/>
            <a:ln w="9525">
              <a:noFill/>
              <a:miter lim="800000"/>
              <a:headEnd/>
              <a:tailEnd/>
            </a:ln>
          </p:spPr>
        </p:pic>
      </p:grpSp>
      <p:sp>
        <p:nvSpPr>
          <p:cNvPr id="9" name="Multiply 8"/>
          <p:cNvSpPr/>
          <p:nvPr/>
        </p:nvSpPr>
        <p:spPr>
          <a:xfrm>
            <a:off x="4837557" y="2816163"/>
            <a:ext cx="3600000" cy="36000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out)">
                                      <p:cBhvr>
                                        <p:cTn id="7" dur="1000"/>
                                        <p:tgtEl>
                                          <p:spTgt spid="9"/>
                                        </p:tgtEl>
                                      </p:cBhvr>
                                    </p:animEffect>
                                  </p:childTnLst>
                                </p:cTn>
                              </p:par>
                              <p:par>
                                <p:cTn id="8" presetID="19" presetClass="exit" presetSubtype="10" fill="hold" nodeType="withEffect">
                                  <p:stCondLst>
                                    <p:cond delay="0"/>
                                  </p:stCondLst>
                                  <p:childTnLst>
                                    <p:anim calcmode="lin" valueType="num">
                                      <p:cBhvr>
                                        <p:cTn id="9" dur="2000"/>
                                        <p:tgtEl>
                                          <p:spTgt spid="3"/>
                                        </p:tgtEl>
                                        <p:attrNameLst>
                                          <p:attrName>ppt_h</p:attrName>
                                        </p:attrNameLst>
                                      </p:cBhvr>
                                      <p:tavLst>
                                        <p:tav tm="0">
                                          <p:val>
                                            <p:strVal val="ppt_h"/>
                                          </p:val>
                                        </p:tav>
                                        <p:tav tm="100000">
                                          <p:val>
                                            <p:strVal val="ppt_h"/>
                                          </p:val>
                                        </p:tav>
                                      </p:tavLst>
                                    </p:anim>
                                    <p:anim calcmode="lin" valueType="num">
                                      <p:cBhvr>
                                        <p:cTn id="10" dur="2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1" dur="1" fill="hold">
                                          <p:stCondLst>
                                            <p:cond delay="1999"/>
                                          </p:stCondLst>
                                        </p:cTn>
                                        <p:tgtEl>
                                          <p:spTgt spid="3"/>
                                        </p:tgtEl>
                                        <p:attrNameLst>
                                          <p:attrName>style.visibility</p:attrName>
                                        </p:attrNameLst>
                                      </p:cBhvr>
                                      <p:to>
                                        <p:strVal val="hidden"/>
                                      </p:to>
                                    </p:set>
                                  </p:childTnLst>
                                </p:cTn>
                              </p:par>
                            </p:childTnLst>
                          </p:cTn>
                        </p:par>
                        <p:par>
                          <p:cTn id="12" fill="hold">
                            <p:stCondLst>
                              <p:cond delay="2000"/>
                            </p:stCondLst>
                            <p:childTnLst>
                              <p:par>
                                <p:cTn id="13" presetID="1"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TotalTime>
  <Words>257</Words>
  <Application>Microsoft Office PowerPoint</Application>
  <PresentationFormat>On-screen Show (4:3)</PresentationFormat>
  <Paragraphs>56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There is only one specie of Orangutans.</vt:lpstr>
      <vt:lpstr>The Orangutans are the only apes in the world from Asia. </vt:lpstr>
      <vt:lpstr>Orangutans sleep in tree logs on the ground.</vt:lpstr>
      <vt:lpstr> An orangutan arms can have a reach of more than 8 feet. </vt:lpstr>
      <vt:lpstr>Orangutans are not an endangered species.</vt:lpstr>
      <vt:lpstr>Orangutans diets mainly consist of fruit.</vt:lpstr>
      <vt:lpstr>Orangutans travel in large family groups.</vt:lpstr>
      <vt:lpstr>Orangutans have lost 80% of their habitat in the last 20 years!</vt:lpstr>
      <vt:lpstr>The Orangutans’ reproductive rate is quite fast.</vt:lpstr>
      <vt:lpstr>Orangutans are highly intelligent and use tools to find food.</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dc:creator>
  <cp:lastModifiedBy>Gemma Jones</cp:lastModifiedBy>
  <cp:revision>790</cp:revision>
  <dcterms:created xsi:type="dcterms:W3CDTF">2010-08-10T09:32:11Z</dcterms:created>
  <dcterms:modified xsi:type="dcterms:W3CDTF">2020-06-16T10:28:54Z</dcterms:modified>
</cp:coreProperties>
</file>