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67" r:id="rId3"/>
    <p:sldId id="271" r:id="rId4"/>
    <p:sldId id="256" r:id="rId5"/>
    <p:sldId id="257" r:id="rId6"/>
    <p:sldId id="258" r:id="rId7"/>
    <p:sldId id="259" r:id="rId8"/>
    <p:sldId id="260" r:id="rId9"/>
    <p:sldId id="261" r:id="rId10"/>
    <p:sldId id="262" r:id="rId11"/>
    <p:sldId id="263" r:id="rId12"/>
    <p:sldId id="264" r:id="rId13"/>
    <p:sldId id="265" r:id="rId14"/>
    <p:sldId id="266" r:id="rId15"/>
    <p:sldId id="269"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FEE7"/>
    <a:srgbClr val="F8FE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6085681-13D3-45F3-8E46-53956AD652B2}" type="datetimeFigureOut">
              <a:rPr lang="en-GB" smtClean="0"/>
              <a:pPr/>
              <a:t>06/05/2020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9279A2-3CB1-4DDD-83F6-AA772A28A927}" type="slidenum">
              <a:rPr lang="en-GB" smtClean="0"/>
              <a:pPr/>
              <a:t>‹#›</a:t>
            </a:fld>
            <a:endParaRPr lang="en-GB"/>
          </a:p>
        </p:txBody>
      </p:sp>
    </p:spTree>
    <p:extLst>
      <p:ext uri="{BB962C8B-B14F-4D97-AF65-F5344CB8AC3E}">
        <p14:creationId xmlns:p14="http://schemas.microsoft.com/office/powerpoint/2010/main" val="3691626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085681-13D3-45F3-8E46-53956AD652B2}" type="datetimeFigureOut">
              <a:rPr lang="en-GB" smtClean="0"/>
              <a:pPr/>
              <a:t>06/05/2020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9279A2-3CB1-4DDD-83F6-AA772A28A927}" type="slidenum">
              <a:rPr lang="en-GB" smtClean="0"/>
              <a:pPr/>
              <a:t>‹#›</a:t>
            </a:fld>
            <a:endParaRPr lang="en-GB"/>
          </a:p>
        </p:txBody>
      </p:sp>
    </p:spTree>
    <p:extLst>
      <p:ext uri="{BB962C8B-B14F-4D97-AF65-F5344CB8AC3E}">
        <p14:creationId xmlns:p14="http://schemas.microsoft.com/office/powerpoint/2010/main" val="3326688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085681-13D3-45F3-8E46-53956AD652B2}" type="datetimeFigureOut">
              <a:rPr lang="en-GB" smtClean="0"/>
              <a:pPr/>
              <a:t>06/05/2020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9279A2-3CB1-4DDD-83F6-AA772A28A927}" type="slidenum">
              <a:rPr lang="en-GB" smtClean="0"/>
              <a:pPr/>
              <a:t>‹#›</a:t>
            </a:fld>
            <a:endParaRPr lang="en-GB"/>
          </a:p>
        </p:txBody>
      </p:sp>
    </p:spTree>
    <p:extLst>
      <p:ext uri="{BB962C8B-B14F-4D97-AF65-F5344CB8AC3E}">
        <p14:creationId xmlns:p14="http://schemas.microsoft.com/office/powerpoint/2010/main" val="3971072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085681-13D3-45F3-8E46-53956AD652B2}" type="datetimeFigureOut">
              <a:rPr lang="en-GB" smtClean="0"/>
              <a:pPr/>
              <a:t>06/05/2020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9279A2-3CB1-4DDD-83F6-AA772A28A927}" type="slidenum">
              <a:rPr lang="en-GB" smtClean="0"/>
              <a:pPr/>
              <a:t>‹#›</a:t>
            </a:fld>
            <a:endParaRPr lang="en-GB"/>
          </a:p>
        </p:txBody>
      </p:sp>
    </p:spTree>
    <p:extLst>
      <p:ext uri="{BB962C8B-B14F-4D97-AF65-F5344CB8AC3E}">
        <p14:creationId xmlns:p14="http://schemas.microsoft.com/office/powerpoint/2010/main" val="428559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6085681-13D3-45F3-8E46-53956AD652B2}" type="datetimeFigureOut">
              <a:rPr lang="en-GB" smtClean="0"/>
              <a:pPr/>
              <a:t>06/05/2020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9279A2-3CB1-4DDD-83F6-AA772A28A927}" type="slidenum">
              <a:rPr lang="en-GB" smtClean="0"/>
              <a:pPr/>
              <a:t>‹#›</a:t>
            </a:fld>
            <a:endParaRPr lang="en-GB"/>
          </a:p>
        </p:txBody>
      </p:sp>
    </p:spTree>
    <p:extLst>
      <p:ext uri="{BB962C8B-B14F-4D97-AF65-F5344CB8AC3E}">
        <p14:creationId xmlns:p14="http://schemas.microsoft.com/office/powerpoint/2010/main" val="2719125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6085681-13D3-45F3-8E46-53956AD652B2}" type="datetimeFigureOut">
              <a:rPr lang="en-GB" smtClean="0"/>
              <a:pPr/>
              <a:t>06/05/2020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9279A2-3CB1-4DDD-83F6-AA772A28A927}" type="slidenum">
              <a:rPr lang="en-GB" smtClean="0"/>
              <a:pPr/>
              <a:t>‹#›</a:t>
            </a:fld>
            <a:endParaRPr lang="en-GB"/>
          </a:p>
        </p:txBody>
      </p:sp>
    </p:spTree>
    <p:extLst>
      <p:ext uri="{BB962C8B-B14F-4D97-AF65-F5344CB8AC3E}">
        <p14:creationId xmlns:p14="http://schemas.microsoft.com/office/powerpoint/2010/main" val="2093108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6085681-13D3-45F3-8E46-53956AD652B2}" type="datetimeFigureOut">
              <a:rPr lang="en-GB" smtClean="0"/>
              <a:pPr/>
              <a:t>06/05/2020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99279A2-3CB1-4DDD-83F6-AA772A28A927}" type="slidenum">
              <a:rPr lang="en-GB" smtClean="0"/>
              <a:pPr/>
              <a:t>‹#›</a:t>
            </a:fld>
            <a:endParaRPr lang="en-GB"/>
          </a:p>
        </p:txBody>
      </p:sp>
    </p:spTree>
    <p:extLst>
      <p:ext uri="{BB962C8B-B14F-4D97-AF65-F5344CB8AC3E}">
        <p14:creationId xmlns:p14="http://schemas.microsoft.com/office/powerpoint/2010/main" val="786750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6085681-13D3-45F3-8E46-53956AD652B2}" type="datetimeFigureOut">
              <a:rPr lang="en-GB" smtClean="0"/>
              <a:pPr/>
              <a:t>06/05/2020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99279A2-3CB1-4DDD-83F6-AA772A28A927}" type="slidenum">
              <a:rPr lang="en-GB" smtClean="0"/>
              <a:pPr/>
              <a:t>‹#›</a:t>
            </a:fld>
            <a:endParaRPr lang="en-GB"/>
          </a:p>
        </p:txBody>
      </p:sp>
    </p:spTree>
    <p:extLst>
      <p:ext uri="{BB962C8B-B14F-4D97-AF65-F5344CB8AC3E}">
        <p14:creationId xmlns:p14="http://schemas.microsoft.com/office/powerpoint/2010/main" val="4120732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085681-13D3-45F3-8E46-53956AD652B2}" type="datetimeFigureOut">
              <a:rPr lang="en-GB" smtClean="0"/>
              <a:pPr/>
              <a:t>06/05/2020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99279A2-3CB1-4DDD-83F6-AA772A28A927}" type="slidenum">
              <a:rPr lang="en-GB" smtClean="0"/>
              <a:pPr/>
              <a:t>‹#›</a:t>
            </a:fld>
            <a:endParaRPr lang="en-GB"/>
          </a:p>
        </p:txBody>
      </p:sp>
    </p:spTree>
    <p:extLst>
      <p:ext uri="{BB962C8B-B14F-4D97-AF65-F5344CB8AC3E}">
        <p14:creationId xmlns:p14="http://schemas.microsoft.com/office/powerpoint/2010/main" val="1373384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6085681-13D3-45F3-8E46-53956AD652B2}" type="datetimeFigureOut">
              <a:rPr lang="en-GB" smtClean="0"/>
              <a:pPr/>
              <a:t>06/05/2020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9279A2-3CB1-4DDD-83F6-AA772A28A927}" type="slidenum">
              <a:rPr lang="en-GB" smtClean="0"/>
              <a:pPr/>
              <a:t>‹#›</a:t>
            </a:fld>
            <a:endParaRPr lang="en-GB"/>
          </a:p>
        </p:txBody>
      </p:sp>
    </p:spTree>
    <p:extLst>
      <p:ext uri="{BB962C8B-B14F-4D97-AF65-F5344CB8AC3E}">
        <p14:creationId xmlns:p14="http://schemas.microsoft.com/office/powerpoint/2010/main" val="2597524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6085681-13D3-45F3-8E46-53956AD652B2}" type="datetimeFigureOut">
              <a:rPr lang="en-GB" smtClean="0"/>
              <a:pPr/>
              <a:t>06/05/2020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9279A2-3CB1-4DDD-83F6-AA772A28A927}" type="slidenum">
              <a:rPr lang="en-GB" smtClean="0"/>
              <a:pPr/>
              <a:t>‹#›</a:t>
            </a:fld>
            <a:endParaRPr lang="en-GB"/>
          </a:p>
        </p:txBody>
      </p:sp>
    </p:spTree>
    <p:extLst>
      <p:ext uri="{BB962C8B-B14F-4D97-AF65-F5344CB8AC3E}">
        <p14:creationId xmlns:p14="http://schemas.microsoft.com/office/powerpoint/2010/main" val="360087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E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085681-13D3-45F3-8E46-53956AD652B2}" type="datetimeFigureOut">
              <a:rPr lang="en-GB" smtClean="0"/>
              <a:pPr/>
              <a:t>06/05/2020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9279A2-3CB1-4DDD-83F6-AA772A28A927}" type="slidenum">
              <a:rPr lang="en-GB" smtClean="0"/>
              <a:pPr/>
              <a:t>‹#›</a:t>
            </a:fld>
            <a:endParaRPr lang="en-GB"/>
          </a:p>
        </p:txBody>
      </p:sp>
    </p:spTree>
    <p:extLst>
      <p:ext uri="{BB962C8B-B14F-4D97-AF65-F5344CB8AC3E}">
        <p14:creationId xmlns:p14="http://schemas.microsoft.com/office/powerpoint/2010/main" val="3985509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bbc.co.uk/bitesize/clips/ztbw2p3"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A510FE-1C1C-42D3-860A-9B7CA644C952}"/>
              </a:ext>
            </a:extLst>
          </p:cNvPr>
          <p:cNvSpPr/>
          <p:nvPr/>
        </p:nvSpPr>
        <p:spPr>
          <a:xfrm>
            <a:off x="590843" y="1999987"/>
            <a:ext cx="11141611" cy="4525791"/>
          </a:xfrm>
          <a:prstGeom prst="rect">
            <a:avLst/>
          </a:prstGeom>
        </p:spPr>
        <p:txBody>
          <a:bodyPr wrap="square">
            <a:spAutoFit/>
          </a:bodyPr>
          <a:lstStyle/>
          <a:p>
            <a:pPr algn="ctr">
              <a:lnSpc>
                <a:spcPct val="107000"/>
              </a:lnSpc>
              <a:spcAft>
                <a:spcPts val="800"/>
              </a:spcAft>
            </a:pPr>
            <a:r>
              <a:rPr lang="en-GB" sz="5400" dirty="0">
                <a:solidFill>
                  <a:srgbClr val="002060"/>
                </a:solidFill>
                <a:latin typeface="Agency FB" panose="020B0503020202020204" pitchFamily="34" charset="0"/>
                <a:ea typeface="Calibri" panose="020F0502020204030204" pitchFamily="34" charset="0"/>
                <a:cs typeface="Aharoni" panose="02010803020104030203" pitchFamily="2" charset="-79"/>
              </a:rPr>
              <a:t>Orchards Home learning</a:t>
            </a:r>
            <a:endParaRPr lang="en-GB" sz="5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200" dirty="0">
                <a:latin typeface="Agency FB" panose="020B0503020202020204" pitchFamily="34" charset="0"/>
                <a:ea typeface="Calibri" panose="020F0502020204030204" pitchFamily="34" charset="0"/>
                <a:cs typeface="Aharoni" panose="02010803020104030203" pitchFamily="2" charset="-79"/>
              </a:rPr>
              <a:t>A Science session in 3 easy steps! (Just follow the PowerPoint!)</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200" dirty="0">
                <a:latin typeface="Agency FB" panose="020B0503020202020204" pitchFamily="34" charset="0"/>
                <a:ea typeface="Calibri" panose="020F0502020204030204" pitchFamily="34" charset="0"/>
                <a:cs typeface="Aharoni" panose="02010803020104030203" pitchFamily="2" charset="-79"/>
              </a:rPr>
              <a:t> </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lnSpc>
                <a:spcPct val="107000"/>
              </a:lnSpc>
              <a:spcAft>
                <a:spcPts val="0"/>
              </a:spcAft>
              <a:buFont typeface="+mj-lt"/>
              <a:buAutoNum type="arabicParenR"/>
            </a:pPr>
            <a:r>
              <a:rPr lang="en-GB" sz="3200" dirty="0">
                <a:highlight>
                  <a:srgbClr val="E6FEE7"/>
                </a:highlight>
                <a:latin typeface="Agency FB" panose="020B0503020202020204" pitchFamily="34" charset="0"/>
                <a:ea typeface="Calibri" panose="020F0502020204030204" pitchFamily="34" charset="0"/>
                <a:cs typeface="Aharoni" panose="02010803020104030203" pitchFamily="2" charset="-79"/>
              </a:rPr>
              <a:t>Read, share and discuss this PowerPoint</a:t>
            </a:r>
            <a:endParaRPr lang="en-GB" sz="3200" dirty="0">
              <a:highlight>
                <a:srgbClr val="E6FEE7"/>
              </a:highligh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lnSpc>
                <a:spcPct val="107000"/>
              </a:lnSpc>
              <a:spcAft>
                <a:spcPts val="0"/>
              </a:spcAft>
              <a:buFont typeface="+mj-lt"/>
              <a:buAutoNum type="arabicParenR"/>
            </a:pPr>
            <a:r>
              <a:rPr lang="en-GB" sz="3200" dirty="0">
                <a:latin typeface="Agency FB" panose="020B0503020202020204" pitchFamily="34" charset="0"/>
                <a:ea typeface="Calibri" panose="020F0502020204030204" pitchFamily="34" charset="0"/>
                <a:cs typeface="Aharoni" panose="02010803020104030203" pitchFamily="2" charset="-79"/>
              </a:rPr>
              <a:t>Take some time to go online for additional research</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lnSpc>
                <a:spcPct val="107000"/>
              </a:lnSpc>
              <a:spcAft>
                <a:spcPts val="800"/>
              </a:spcAft>
              <a:buFont typeface="+mj-lt"/>
              <a:buAutoNum type="arabicParenR"/>
            </a:pPr>
            <a:r>
              <a:rPr lang="en-GB" sz="3200" dirty="0">
                <a:latin typeface="Agency FB" panose="020B0503020202020204" pitchFamily="34" charset="0"/>
                <a:ea typeface="Calibri" panose="020F0502020204030204" pitchFamily="34" charset="0"/>
                <a:cs typeface="Aharoni" panose="02010803020104030203" pitchFamily="2" charset="-79"/>
              </a:rPr>
              <a:t>Complete the task/challenge!</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en-GB" sz="3200" dirty="0">
                <a:latin typeface="Agency FB" panose="020B0503020202020204" pitchFamily="34" charset="0"/>
                <a:ea typeface="Calibri" panose="020F0502020204030204" pitchFamily="34" charset="0"/>
                <a:cs typeface="Aharoni" panose="02010803020104030203" pitchFamily="2" charset="-79"/>
              </a:rPr>
              <a:t>Easy! Everyone can do this…and we look forward to seeing your completed work!</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9304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8957" y="215236"/>
            <a:ext cx="8215532" cy="830997"/>
          </a:xfrm>
          <a:prstGeom prst="rect">
            <a:avLst/>
          </a:prstGeom>
          <a:noFill/>
        </p:spPr>
        <p:txBody>
          <a:bodyPr wrap="square" rtlCol="0">
            <a:spAutoFit/>
          </a:bodyPr>
          <a:lstStyle/>
          <a:p>
            <a:pPr algn="ctr"/>
            <a:r>
              <a:rPr lang="en-GB" sz="4800" dirty="0">
                <a:solidFill>
                  <a:schemeClr val="accent6">
                    <a:lumMod val="50000"/>
                  </a:schemeClr>
                </a:solidFill>
                <a:latin typeface="Agency FB" panose="020B0503020202020204" pitchFamily="34" charset="0"/>
              </a:rPr>
              <a:t>All living things </a:t>
            </a:r>
            <a:r>
              <a:rPr lang="en-GB" sz="4800" u="sng" dirty="0">
                <a:solidFill>
                  <a:srgbClr val="7030A0"/>
                </a:solidFill>
                <a:latin typeface="Agency FB" panose="020B0503020202020204" pitchFamily="34" charset="0"/>
              </a:rPr>
              <a:t>excrete</a:t>
            </a:r>
            <a:r>
              <a:rPr lang="en-GB" sz="4800" dirty="0">
                <a:solidFill>
                  <a:schemeClr val="accent6">
                    <a:lumMod val="50000"/>
                  </a:schemeClr>
                </a:solidFill>
                <a:latin typeface="Agency FB" panose="020B0503020202020204" pitchFamily="34" charset="0"/>
              </a:rPr>
              <a:t>.</a:t>
            </a:r>
          </a:p>
        </p:txBody>
      </p:sp>
      <p:sp>
        <p:nvSpPr>
          <p:cNvPr id="3" name="TextBox 2"/>
          <p:cNvSpPr txBox="1"/>
          <p:nvPr/>
        </p:nvSpPr>
        <p:spPr>
          <a:xfrm>
            <a:off x="4464250" y="1468528"/>
            <a:ext cx="7573108" cy="2862322"/>
          </a:xfrm>
          <a:prstGeom prst="rect">
            <a:avLst/>
          </a:prstGeom>
          <a:noFill/>
        </p:spPr>
        <p:txBody>
          <a:bodyPr wrap="square" rtlCol="0">
            <a:spAutoFit/>
          </a:bodyPr>
          <a:lstStyle/>
          <a:p>
            <a:r>
              <a:rPr lang="en-GB" sz="3600" dirty="0">
                <a:solidFill>
                  <a:schemeClr val="accent6">
                    <a:lumMod val="50000"/>
                  </a:schemeClr>
                </a:solidFill>
                <a:latin typeface="Agency FB" panose="020B0503020202020204" pitchFamily="34" charset="0"/>
              </a:rPr>
              <a:t>Plants and animals both need to get rid of waste gas and water.</a:t>
            </a:r>
          </a:p>
          <a:p>
            <a:endParaRPr lang="en-GB" sz="3600" dirty="0">
              <a:solidFill>
                <a:schemeClr val="accent6">
                  <a:lumMod val="50000"/>
                </a:schemeClr>
              </a:solidFill>
              <a:latin typeface="Agency FB" panose="020B0503020202020204" pitchFamily="34" charset="0"/>
            </a:endParaRPr>
          </a:p>
          <a:p>
            <a:r>
              <a:rPr lang="en-GB" sz="3600" dirty="0">
                <a:solidFill>
                  <a:schemeClr val="accent6">
                    <a:lumMod val="50000"/>
                  </a:schemeClr>
                </a:solidFill>
                <a:latin typeface="Agency FB" panose="020B0503020202020204" pitchFamily="34" charset="0"/>
              </a:rPr>
              <a:t>Animals also need to get rid of other waste products.</a:t>
            </a:r>
          </a:p>
        </p:txBody>
      </p:sp>
      <p:pic>
        <p:nvPicPr>
          <p:cNvPr id="7170" name="Picture 2" descr="http://www.kohphrathong.com/img/mangrove-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6079" y="1522772"/>
            <a:ext cx="3291010" cy="296806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bioexpedition.com/wp-content/uploads/2013/06/Rhino_behavi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516" y="3927503"/>
            <a:ext cx="3661946" cy="2441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10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8957" y="215236"/>
            <a:ext cx="8215532" cy="830997"/>
          </a:xfrm>
          <a:prstGeom prst="rect">
            <a:avLst/>
          </a:prstGeom>
          <a:noFill/>
        </p:spPr>
        <p:txBody>
          <a:bodyPr wrap="square" rtlCol="0">
            <a:spAutoFit/>
          </a:bodyPr>
          <a:lstStyle/>
          <a:p>
            <a:pPr algn="ctr"/>
            <a:r>
              <a:rPr lang="en-GB" sz="4800" dirty="0">
                <a:solidFill>
                  <a:schemeClr val="accent6">
                    <a:lumMod val="50000"/>
                  </a:schemeClr>
                </a:solidFill>
                <a:latin typeface="Agency FB" panose="020B0503020202020204" pitchFamily="34" charset="0"/>
              </a:rPr>
              <a:t>All living things </a:t>
            </a:r>
            <a:r>
              <a:rPr lang="en-GB" sz="4800" u="sng" dirty="0">
                <a:solidFill>
                  <a:srgbClr val="7030A0"/>
                </a:solidFill>
                <a:latin typeface="Agency FB" panose="020B0503020202020204" pitchFamily="34" charset="0"/>
              </a:rPr>
              <a:t>respire</a:t>
            </a:r>
            <a:r>
              <a:rPr lang="en-GB" sz="4800" dirty="0">
                <a:solidFill>
                  <a:schemeClr val="accent6">
                    <a:lumMod val="50000"/>
                  </a:schemeClr>
                </a:solidFill>
                <a:latin typeface="Agency FB" panose="020B0503020202020204" pitchFamily="34" charset="0"/>
              </a:rPr>
              <a:t>.</a:t>
            </a:r>
          </a:p>
        </p:txBody>
      </p:sp>
      <p:sp>
        <p:nvSpPr>
          <p:cNvPr id="3" name="TextBox 2"/>
          <p:cNvSpPr txBox="1"/>
          <p:nvPr/>
        </p:nvSpPr>
        <p:spPr>
          <a:xfrm>
            <a:off x="2490810" y="5377320"/>
            <a:ext cx="6470307" cy="1200329"/>
          </a:xfrm>
          <a:prstGeom prst="rect">
            <a:avLst/>
          </a:prstGeom>
          <a:noFill/>
        </p:spPr>
        <p:txBody>
          <a:bodyPr wrap="square" rtlCol="0">
            <a:spAutoFit/>
          </a:bodyPr>
          <a:lstStyle/>
          <a:p>
            <a:pPr algn="ctr"/>
            <a:r>
              <a:rPr lang="en-GB" sz="3600" dirty="0">
                <a:solidFill>
                  <a:schemeClr val="accent6">
                    <a:lumMod val="50000"/>
                  </a:schemeClr>
                </a:solidFill>
                <a:latin typeface="Agency FB" panose="020B0503020202020204" pitchFamily="34" charset="0"/>
              </a:rPr>
              <a:t>Plants and animals use oxygen in the air to turn food into energy.</a:t>
            </a:r>
          </a:p>
        </p:txBody>
      </p:sp>
      <p:pic>
        <p:nvPicPr>
          <p:cNvPr id="9220" name="Picture 4" descr="https://scontent-lhr3-1.xx.fbcdn.net/v/t1.0-9/13240689_10156987497570217_1292105032670783655_n.jpg?oh=601e56e28b4c47a9cbe6c029f7bef7de&amp;oe=586C047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8213" y="1173925"/>
            <a:ext cx="7245692" cy="407570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186203" y="1913205"/>
            <a:ext cx="3005797" cy="3970318"/>
          </a:xfrm>
          <a:prstGeom prst="rect">
            <a:avLst/>
          </a:prstGeom>
          <a:noFill/>
        </p:spPr>
        <p:txBody>
          <a:bodyPr wrap="square" rtlCol="0">
            <a:spAutoFit/>
          </a:bodyPr>
          <a:lstStyle/>
          <a:p>
            <a:r>
              <a:rPr lang="en-GB" sz="3600" dirty="0">
                <a:solidFill>
                  <a:srgbClr val="FF0000"/>
                </a:solidFill>
                <a:latin typeface="Agency FB" panose="020B0503020202020204" pitchFamily="34" charset="0"/>
              </a:rPr>
              <a:t>What will you use your energy for today? Could you and the people you live with go for a walk or some exercise today?</a:t>
            </a:r>
          </a:p>
        </p:txBody>
      </p:sp>
    </p:spTree>
    <p:extLst>
      <p:ext uri="{BB962C8B-B14F-4D97-AF65-F5344CB8AC3E}">
        <p14:creationId xmlns:p14="http://schemas.microsoft.com/office/powerpoint/2010/main" val="146379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8957" y="215236"/>
            <a:ext cx="8215532" cy="830997"/>
          </a:xfrm>
          <a:prstGeom prst="rect">
            <a:avLst/>
          </a:prstGeom>
          <a:noFill/>
        </p:spPr>
        <p:txBody>
          <a:bodyPr wrap="square" rtlCol="0">
            <a:spAutoFit/>
          </a:bodyPr>
          <a:lstStyle/>
          <a:p>
            <a:pPr algn="ctr"/>
            <a:r>
              <a:rPr lang="en-GB" sz="4800" dirty="0">
                <a:solidFill>
                  <a:schemeClr val="accent6">
                    <a:lumMod val="50000"/>
                  </a:schemeClr>
                </a:solidFill>
                <a:latin typeface="Agency FB" panose="020B0503020202020204" pitchFamily="34" charset="0"/>
              </a:rPr>
              <a:t>All living things </a:t>
            </a:r>
            <a:r>
              <a:rPr lang="en-GB" sz="4800" u="sng" dirty="0">
                <a:solidFill>
                  <a:srgbClr val="7030A0"/>
                </a:solidFill>
                <a:latin typeface="Agency FB" panose="020B0503020202020204" pitchFamily="34" charset="0"/>
              </a:rPr>
              <a:t>grow</a:t>
            </a:r>
            <a:r>
              <a:rPr lang="en-GB" sz="4800" dirty="0">
                <a:solidFill>
                  <a:schemeClr val="accent6">
                    <a:lumMod val="50000"/>
                  </a:schemeClr>
                </a:solidFill>
                <a:latin typeface="Agency FB" panose="020B0503020202020204" pitchFamily="34" charset="0"/>
              </a:rPr>
              <a:t>.</a:t>
            </a:r>
          </a:p>
        </p:txBody>
      </p:sp>
      <p:pic>
        <p:nvPicPr>
          <p:cNvPr id="8194" name="Picture 2" descr="https://s-media-cache-ak0.pinimg.com/564x/b8/a6/6b/b8a66b0089e59ea3ac5ffee682b2d77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3697" y="1315330"/>
            <a:ext cx="428625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choosenatives.org/wp-content/uploads/2015/12/IMG_5535_baby_oa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1477" y="1791580"/>
            <a:ext cx="4038600" cy="4762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5065" y="4547326"/>
            <a:ext cx="6076412" cy="1200329"/>
          </a:xfrm>
          <a:prstGeom prst="rect">
            <a:avLst/>
          </a:prstGeom>
          <a:noFill/>
        </p:spPr>
        <p:txBody>
          <a:bodyPr wrap="square" rtlCol="0">
            <a:spAutoFit/>
          </a:bodyPr>
          <a:lstStyle/>
          <a:p>
            <a:r>
              <a:rPr lang="en-GB" sz="3600" dirty="0">
                <a:solidFill>
                  <a:schemeClr val="accent6">
                    <a:lumMod val="50000"/>
                  </a:schemeClr>
                </a:solidFill>
                <a:latin typeface="Agency FB" panose="020B0503020202020204" pitchFamily="34" charset="0"/>
              </a:rPr>
              <a:t>Young animals grow into adults and plant seedlings grown in to mature plants.</a:t>
            </a:r>
          </a:p>
        </p:txBody>
      </p:sp>
    </p:spTree>
    <p:extLst>
      <p:ext uri="{BB962C8B-B14F-4D97-AF65-F5344CB8AC3E}">
        <p14:creationId xmlns:p14="http://schemas.microsoft.com/office/powerpoint/2010/main" val="4255239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42170" y="1171080"/>
            <a:ext cx="5956125" cy="5016758"/>
          </a:xfrm>
          <a:prstGeom prst="rect">
            <a:avLst/>
          </a:prstGeom>
          <a:noFill/>
        </p:spPr>
        <p:txBody>
          <a:bodyPr wrap="square" rtlCol="0">
            <a:spAutoFit/>
          </a:bodyPr>
          <a:lstStyle/>
          <a:p>
            <a:pPr algn="ctr"/>
            <a:r>
              <a:rPr lang="en-GB" sz="3200" dirty="0">
                <a:solidFill>
                  <a:srgbClr val="FF0000"/>
                </a:solidFill>
                <a:latin typeface="Agency FB" panose="020B0503020202020204" pitchFamily="34" charset="0"/>
              </a:rPr>
              <a:t>Read these key words…can you memorise them?!</a:t>
            </a:r>
          </a:p>
          <a:p>
            <a:r>
              <a:rPr lang="en-GB" sz="3200" dirty="0">
                <a:solidFill>
                  <a:schemeClr val="accent6">
                    <a:lumMod val="50000"/>
                  </a:schemeClr>
                </a:solidFill>
                <a:latin typeface="Agency FB" panose="020B0503020202020204" pitchFamily="34" charset="0"/>
              </a:rPr>
              <a:t>M – movement</a:t>
            </a:r>
          </a:p>
          <a:p>
            <a:r>
              <a:rPr lang="en-GB" sz="3200" dirty="0">
                <a:solidFill>
                  <a:schemeClr val="accent6">
                    <a:lumMod val="50000"/>
                  </a:schemeClr>
                </a:solidFill>
                <a:latin typeface="Agency FB" panose="020B0503020202020204" pitchFamily="34" charset="0"/>
              </a:rPr>
              <a:t>R – reproduction</a:t>
            </a:r>
          </a:p>
          <a:p>
            <a:r>
              <a:rPr lang="en-GB" sz="3200" dirty="0">
                <a:solidFill>
                  <a:schemeClr val="accent6">
                    <a:lumMod val="50000"/>
                  </a:schemeClr>
                </a:solidFill>
                <a:latin typeface="Agency FB" panose="020B0503020202020204" pitchFamily="34" charset="0"/>
              </a:rPr>
              <a:t>S – sensitivity</a:t>
            </a:r>
          </a:p>
          <a:p>
            <a:endParaRPr lang="en-GB" sz="3200" dirty="0">
              <a:solidFill>
                <a:schemeClr val="accent6">
                  <a:lumMod val="50000"/>
                </a:schemeClr>
              </a:solidFill>
              <a:latin typeface="Agency FB" panose="020B0503020202020204" pitchFamily="34" charset="0"/>
            </a:endParaRPr>
          </a:p>
          <a:p>
            <a:r>
              <a:rPr lang="en-GB" sz="3200" dirty="0">
                <a:solidFill>
                  <a:schemeClr val="accent6">
                    <a:lumMod val="50000"/>
                  </a:schemeClr>
                </a:solidFill>
                <a:latin typeface="Agency FB" panose="020B0503020202020204" pitchFamily="34" charset="0"/>
              </a:rPr>
              <a:t>N – nutrition</a:t>
            </a:r>
          </a:p>
          <a:p>
            <a:r>
              <a:rPr lang="en-GB" sz="3200" dirty="0">
                <a:solidFill>
                  <a:schemeClr val="accent6">
                    <a:lumMod val="50000"/>
                  </a:schemeClr>
                </a:solidFill>
                <a:latin typeface="Agency FB" panose="020B0503020202020204" pitchFamily="34" charset="0"/>
              </a:rPr>
              <a:t>E – excretion</a:t>
            </a:r>
          </a:p>
          <a:p>
            <a:r>
              <a:rPr lang="en-GB" sz="3200" dirty="0">
                <a:solidFill>
                  <a:schemeClr val="accent6">
                    <a:lumMod val="50000"/>
                  </a:schemeClr>
                </a:solidFill>
                <a:latin typeface="Agency FB" panose="020B0503020202020204" pitchFamily="34" charset="0"/>
              </a:rPr>
              <a:t>R – respiration</a:t>
            </a:r>
          </a:p>
          <a:p>
            <a:r>
              <a:rPr lang="en-GB" sz="3200" dirty="0">
                <a:solidFill>
                  <a:schemeClr val="accent6">
                    <a:lumMod val="50000"/>
                  </a:schemeClr>
                </a:solidFill>
                <a:latin typeface="Agency FB" panose="020B0503020202020204" pitchFamily="34" charset="0"/>
              </a:rPr>
              <a:t>G - growth</a:t>
            </a:r>
          </a:p>
        </p:txBody>
      </p:sp>
    </p:spTree>
    <p:extLst>
      <p:ext uri="{BB962C8B-B14F-4D97-AF65-F5344CB8AC3E}">
        <p14:creationId xmlns:p14="http://schemas.microsoft.com/office/powerpoint/2010/main" val="2526889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5249" y="308085"/>
            <a:ext cx="11366695" cy="2554545"/>
          </a:xfrm>
          <a:prstGeom prst="rect">
            <a:avLst/>
          </a:prstGeom>
          <a:noFill/>
        </p:spPr>
        <p:txBody>
          <a:bodyPr wrap="square" rtlCol="0">
            <a:spAutoFit/>
          </a:bodyPr>
          <a:lstStyle/>
          <a:p>
            <a:pPr algn="ctr"/>
            <a:r>
              <a:rPr lang="en-GB" sz="3200" dirty="0">
                <a:solidFill>
                  <a:schemeClr val="accent6">
                    <a:lumMod val="50000"/>
                  </a:schemeClr>
                </a:solidFill>
                <a:latin typeface="Agency FB" panose="020B0503020202020204" pitchFamily="34" charset="0"/>
              </a:rPr>
              <a:t>Name some living things we will find living in the wild in our local environment. </a:t>
            </a:r>
          </a:p>
          <a:p>
            <a:pPr algn="ctr"/>
            <a:endParaRPr lang="en-GB" sz="3200" dirty="0">
              <a:solidFill>
                <a:schemeClr val="accent6">
                  <a:lumMod val="50000"/>
                </a:schemeClr>
              </a:solidFill>
              <a:latin typeface="Agency FB" panose="020B0503020202020204" pitchFamily="34" charset="0"/>
            </a:endParaRPr>
          </a:p>
          <a:p>
            <a:pPr algn="ctr"/>
            <a:r>
              <a:rPr lang="en-GB" sz="3200" dirty="0">
                <a:solidFill>
                  <a:schemeClr val="accent6">
                    <a:lumMod val="50000"/>
                  </a:schemeClr>
                </a:solidFill>
                <a:latin typeface="Agency FB" panose="020B0503020202020204" pitchFamily="34" charset="0"/>
              </a:rPr>
              <a:t>List some living things we will definitely not find locally.</a:t>
            </a:r>
          </a:p>
          <a:p>
            <a:pPr algn="ctr"/>
            <a:endParaRPr lang="en-GB" sz="3200" dirty="0">
              <a:solidFill>
                <a:schemeClr val="accent6">
                  <a:lumMod val="50000"/>
                </a:schemeClr>
              </a:solidFill>
              <a:latin typeface="Agency FB" panose="020B0503020202020204" pitchFamily="34" charset="0"/>
            </a:endParaRPr>
          </a:p>
          <a:p>
            <a:pPr algn="ctr"/>
            <a:r>
              <a:rPr lang="en-GB" sz="3200" dirty="0">
                <a:solidFill>
                  <a:schemeClr val="accent6">
                    <a:lumMod val="50000"/>
                  </a:schemeClr>
                </a:solidFill>
                <a:latin typeface="Agency FB" panose="020B0503020202020204" pitchFamily="34" charset="0"/>
              </a:rPr>
              <a:t>Remember to think of some plants and animals.</a:t>
            </a:r>
          </a:p>
        </p:txBody>
      </p:sp>
      <p:pic>
        <p:nvPicPr>
          <p:cNvPr id="11266" name="Picture 2" descr="http://www.rainforest-alliance.org/sites/default/files/uploads/4/scarlet-macaw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06043" y="3386156"/>
            <a:ext cx="2043332" cy="3163759"/>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s://aipetcher.files.wordpress.com/2012/04/robin_0346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2861" y="3507132"/>
            <a:ext cx="4380572" cy="2921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963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0EDFCD-103E-4500-8590-4540872ACE05}"/>
              </a:ext>
            </a:extLst>
          </p:cNvPr>
          <p:cNvSpPr/>
          <p:nvPr/>
        </p:nvSpPr>
        <p:spPr>
          <a:xfrm>
            <a:off x="874643" y="1505397"/>
            <a:ext cx="10455966" cy="5509200"/>
          </a:xfrm>
          <a:prstGeom prst="rect">
            <a:avLst/>
          </a:prstGeom>
        </p:spPr>
        <p:txBody>
          <a:bodyPr wrap="square">
            <a:spAutoFit/>
          </a:bodyPr>
          <a:lstStyle/>
          <a:p>
            <a:pPr algn="ctr"/>
            <a:r>
              <a:rPr lang="en-GB" sz="3200" dirty="0">
                <a:solidFill>
                  <a:srgbClr val="FF0000"/>
                </a:solidFill>
                <a:latin typeface="Agency FB" panose="020B0503020202020204" pitchFamily="34" charset="0"/>
                <a:ea typeface="Calibri" panose="020F0502020204030204" pitchFamily="34" charset="0"/>
                <a:cs typeface="Times New Roman" panose="02020603050405020304" pitchFamily="18" charset="0"/>
              </a:rPr>
              <a:t>Your Activity… </a:t>
            </a:r>
            <a:r>
              <a:rPr lang="en-GB" sz="3200" dirty="0">
                <a:latin typeface="Agency FB" panose="020B0503020202020204" pitchFamily="34" charset="0"/>
                <a:ea typeface="Calibri" panose="020F0502020204030204" pitchFamily="34" charset="0"/>
              </a:rPr>
              <a:t>Challenge yourself to create a poster or information page/booklet, to explain the </a:t>
            </a:r>
            <a:r>
              <a:rPr lang="en-GB" sz="3200" dirty="0">
                <a:solidFill>
                  <a:srgbClr val="0070C0"/>
                </a:solidFill>
                <a:latin typeface="Agency FB" panose="020B0503020202020204" pitchFamily="34" charset="0"/>
                <a:ea typeface="Calibri" panose="020F0502020204030204" pitchFamily="34" charset="0"/>
              </a:rPr>
              <a:t>seven characteristics </a:t>
            </a:r>
            <a:r>
              <a:rPr lang="en-GB" sz="3200" dirty="0">
                <a:latin typeface="Agency FB" panose="020B0503020202020204" pitchFamily="34" charset="0"/>
                <a:ea typeface="Calibri" panose="020F0502020204030204" pitchFamily="34" charset="0"/>
              </a:rPr>
              <a:t>of living things to younger children. Go back through the PowerPoint to help you.</a:t>
            </a:r>
          </a:p>
          <a:p>
            <a:r>
              <a:rPr lang="en-GB" sz="3200" dirty="0">
                <a:latin typeface="Agency FB" panose="020B0503020202020204" pitchFamily="34" charset="0"/>
                <a:ea typeface="Calibri" panose="020F0502020204030204" pitchFamily="34" charset="0"/>
              </a:rPr>
              <a:t>On your work you should try to have an animal and plant example (this could be a drawing, or printed and stuck on!). </a:t>
            </a:r>
          </a:p>
          <a:p>
            <a:r>
              <a:rPr lang="en-GB" sz="3200" dirty="0">
                <a:latin typeface="Agency FB" panose="020B0503020202020204" pitchFamily="34" charset="0"/>
                <a:ea typeface="Calibri" panose="020F0502020204030204" pitchFamily="34" charset="0"/>
              </a:rPr>
              <a:t>Spend some time discussing your ideas, before planning your work.</a:t>
            </a:r>
          </a:p>
          <a:p>
            <a:r>
              <a:rPr lang="en-GB" sz="3200" dirty="0">
                <a:latin typeface="Agency FB" panose="020B0503020202020204" pitchFamily="34" charset="0"/>
                <a:ea typeface="Calibri" panose="020F0502020204030204" pitchFamily="34" charset="0"/>
              </a:rPr>
              <a:t>You may wish to go online to do some further research. Make sure you check spellings before you write anything! (key words are on this PowerPoint) Make your work bright and eye-catching, as well as informative. Perhaps add a border? </a:t>
            </a:r>
          </a:p>
          <a:p>
            <a:pPr algn="ctr"/>
            <a:r>
              <a:rPr lang="en-GB" sz="3200" dirty="0">
                <a:latin typeface="Agency FB" panose="020B0503020202020204" pitchFamily="34" charset="0"/>
                <a:ea typeface="Calibri" panose="020F0502020204030204" pitchFamily="34" charset="0"/>
              </a:rPr>
              <a:t>We cant wait to see your finished work!!!! </a:t>
            </a:r>
            <a:endParaRPr lang="en-GB" sz="3200" dirty="0">
              <a:latin typeface="Agency FB" panose="020B0503020202020204" pitchFamily="34" charset="0"/>
            </a:endParaRPr>
          </a:p>
        </p:txBody>
      </p:sp>
    </p:spTree>
    <p:extLst>
      <p:ext uri="{BB962C8B-B14F-4D97-AF65-F5344CB8AC3E}">
        <p14:creationId xmlns:p14="http://schemas.microsoft.com/office/powerpoint/2010/main" val="326491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16062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1533378" y="1574324"/>
            <a:ext cx="8792308" cy="5736955"/>
          </a:xfrm>
          <a:prstGeom prst="rect">
            <a:avLst/>
          </a:prstGeom>
          <a:noFill/>
        </p:spPr>
        <p:txBody>
          <a:bodyPr wrap="square" rtlCol="0">
            <a:spAutoFit/>
          </a:bodyPr>
          <a:lstStyle/>
          <a:p>
            <a:pPr marL="0" indent="0" algn="ctr">
              <a:buNone/>
            </a:pPr>
            <a:r>
              <a:rPr lang="en-GB" sz="4400" b="1" dirty="0">
                <a:solidFill>
                  <a:srgbClr val="FF0000"/>
                </a:solidFill>
                <a:latin typeface="Agency FB" panose="020B0503020202020204" pitchFamily="34" charset="0"/>
              </a:rPr>
              <a:t>Science - Year 4</a:t>
            </a:r>
          </a:p>
          <a:p>
            <a:pPr marL="0" indent="0" algn="ctr">
              <a:buNone/>
            </a:pPr>
            <a:endParaRPr lang="en-GB" sz="4400" dirty="0">
              <a:latin typeface="Agency FB" panose="020B0503020202020204" pitchFamily="34" charset="0"/>
            </a:endParaRPr>
          </a:p>
          <a:p>
            <a:pPr marL="0" indent="0" algn="ctr">
              <a:buNone/>
            </a:pPr>
            <a:r>
              <a:rPr lang="en-GB" sz="4800" dirty="0">
                <a:latin typeface="Agency FB" panose="020B0503020202020204" pitchFamily="34" charset="0"/>
              </a:rPr>
              <a:t>Living Things &amp; their Habitats</a:t>
            </a:r>
          </a:p>
          <a:p>
            <a:pPr marL="0" indent="0" algn="ctr">
              <a:buNone/>
            </a:pPr>
            <a:endParaRPr lang="en-GB" sz="4800" dirty="0">
              <a:latin typeface="Agency FB" panose="020B0503020202020204" pitchFamily="34" charset="0"/>
            </a:endParaRPr>
          </a:p>
          <a:p>
            <a:pPr marL="0" indent="0" algn="ctr">
              <a:buNone/>
            </a:pPr>
            <a:r>
              <a:rPr lang="en-GB" sz="4800" dirty="0">
                <a:latin typeface="Agency FB" panose="020B0503020202020204" pitchFamily="34" charset="0"/>
              </a:rPr>
              <a:t>LOOK OUT FOR KEY WORDS ALONG THE WAY…THEY MAY HELP YOU WITH YOUR TASK! </a:t>
            </a:r>
          </a:p>
          <a:p>
            <a:pPr marL="0" indent="0" algn="ctr">
              <a:buNone/>
            </a:pPr>
            <a:endParaRPr lang="en-GB" sz="3600" dirty="0">
              <a:latin typeface="Agency FB" panose="020B0503020202020204" pitchFamily="34" charset="0"/>
            </a:endParaRPr>
          </a:p>
          <a:p>
            <a:pPr marL="0" indent="0" algn="ctr">
              <a:buNone/>
            </a:pPr>
            <a:endParaRPr lang="en-GB" sz="3600" b="1" dirty="0">
              <a:latin typeface="Agency FB" panose="020B0503020202020204" pitchFamily="34" charset="0"/>
            </a:endParaRPr>
          </a:p>
        </p:txBody>
      </p:sp>
      <p:sp>
        <p:nvSpPr>
          <p:cNvPr id="5" name="TextBox 4"/>
          <p:cNvSpPr txBox="1"/>
          <p:nvPr/>
        </p:nvSpPr>
        <p:spPr>
          <a:xfrm>
            <a:off x="3311905" y="6206148"/>
            <a:ext cx="213520" cy="230832"/>
          </a:xfrm>
          <a:prstGeom prst="rect">
            <a:avLst/>
          </a:prstGeom>
          <a:noFill/>
        </p:spPr>
        <p:txBody>
          <a:bodyPr wrap="none" rtlCol="0">
            <a:spAutoFit/>
          </a:bodyPr>
          <a:lstStyle/>
          <a:p>
            <a:r>
              <a:rPr lang="en-GB" sz="900" dirty="0"/>
              <a:t>.</a:t>
            </a:r>
          </a:p>
        </p:txBody>
      </p:sp>
    </p:spTree>
    <p:extLst>
      <p:ext uri="{BB962C8B-B14F-4D97-AF65-F5344CB8AC3E}">
        <p14:creationId xmlns:p14="http://schemas.microsoft.com/office/powerpoint/2010/main" val="1578992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B076A-5949-4E9B-99E1-CA5D9B5C62F3}"/>
              </a:ext>
            </a:extLst>
          </p:cNvPr>
          <p:cNvSpPr>
            <a:spLocks noGrp="1"/>
          </p:cNvSpPr>
          <p:nvPr>
            <p:ph type="title"/>
          </p:nvPr>
        </p:nvSpPr>
        <p:spPr/>
        <p:txBody>
          <a:bodyPr/>
          <a:lstStyle/>
          <a:p>
            <a:r>
              <a:rPr lang="en-GB" dirty="0">
                <a:latin typeface="Agency FB" panose="020B0503020202020204" pitchFamily="34" charset="0"/>
              </a:rPr>
              <a:t>Before you start reading the PowerPoint</a:t>
            </a:r>
            <a:r>
              <a:rPr lang="en-GB" dirty="0"/>
              <a:t>…</a:t>
            </a:r>
          </a:p>
        </p:txBody>
      </p:sp>
      <p:sp>
        <p:nvSpPr>
          <p:cNvPr id="3" name="Content Placeholder 2">
            <a:extLst>
              <a:ext uri="{FF2B5EF4-FFF2-40B4-BE49-F238E27FC236}">
                <a16:creationId xmlns:a16="http://schemas.microsoft.com/office/drawing/2014/main" id="{286D44DC-AC9D-467D-881C-7CF4EC0C7252}"/>
              </a:ext>
            </a:extLst>
          </p:cNvPr>
          <p:cNvSpPr>
            <a:spLocks noGrp="1"/>
          </p:cNvSpPr>
          <p:nvPr>
            <p:ph idx="1"/>
          </p:nvPr>
        </p:nvSpPr>
        <p:spPr/>
        <p:txBody>
          <a:bodyPr/>
          <a:lstStyle/>
          <a:p>
            <a:pPr marL="0" indent="0" algn="ctr">
              <a:buNone/>
            </a:pPr>
            <a:endParaRPr lang="en-GB" b="1" dirty="0">
              <a:solidFill>
                <a:srgbClr val="FF0000"/>
              </a:solidFill>
              <a:latin typeface="Agency FB" panose="020B0503020202020204" pitchFamily="34" charset="0"/>
            </a:endParaRPr>
          </a:p>
          <a:p>
            <a:pPr marL="0" indent="0" algn="ctr">
              <a:buNone/>
            </a:pPr>
            <a:endParaRPr lang="en-GB" b="1" dirty="0">
              <a:solidFill>
                <a:srgbClr val="FF0000"/>
              </a:solidFill>
              <a:latin typeface="Agency FB" panose="020B0503020202020204" pitchFamily="34" charset="0"/>
            </a:endParaRPr>
          </a:p>
          <a:p>
            <a:pPr marL="0" indent="0" algn="ctr">
              <a:buNone/>
            </a:pPr>
            <a:r>
              <a:rPr lang="en-GB" sz="4800" b="1" dirty="0">
                <a:solidFill>
                  <a:srgbClr val="FF0000"/>
                </a:solidFill>
                <a:latin typeface="Agency FB" panose="020B0503020202020204" pitchFamily="34" charset="0"/>
              </a:rPr>
              <a:t>Watch this clip…</a:t>
            </a:r>
          </a:p>
          <a:p>
            <a:pPr marL="0" indent="0" algn="ctr">
              <a:buNone/>
            </a:pPr>
            <a:r>
              <a:rPr lang="en-GB" dirty="0">
                <a:hlinkClick r:id="rId2"/>
              </a:rPr>
              <a:t>https://www.bbc.co.uk/bitesize/clips/ztbw2p3</a:t>
            </a:r>
            <a:endParaRPr lang="en-GB" dirty="0"/>
          </a:p>
        </p:txBody>
      </p:sp>
    </p:spTree>
    <p:extLst>
      <p:ext uri="{BB962C8B-B14F-4D97-AF65-F5344CB8AC3E}">
        <p14:creationId xmlns:p14="http://schemas.microsoft.com/office/powerpoint/2010/main" val="3530782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793978"/>
            <a:ext cx="8215532" cy="1384995"/>
          </a:xfrm>
          <a:prstGeom prst="rect">
            <a:avLst/>
          </a:prstGeom>
          <a:noFill/>
        </p:spPr>
        <p:txBody>
          <a:bodyPr wrap="square" rtlCol="0">
            <a:spAutoFit/>
          </a:bodyPr>
          <a:lstStyle/>
          <a:p>
            <a:pPr algn="ctr"/>
            <a:r>
              <a:rPr lang="en-GB" sz="2800" dirty="0">
                <a:solidFill>
                  <a:srgbClr val="FF0000"/>
                </a:solidFill>
                <a:latin typeface="Agency FB" panose="020B0503020202020204" pitchFamily="34" charset="0"/>
              </a:rPr>
              <a:t>What makes a living thing? </a:t>
            </a:r>
            <a:r>
              <a:rPr lang="en-GB" sz="2800" dirty="0">
                <a:solidFill>
                  <a:schemeClr val="accent6">
                    <a:lumMod val="50000"/>
                  </a:schemeClr>
                </a:solidFill>
                <a:latin typeface="Agency FB" panose="020B0503020202020204" pitchFamily="34" charset="0"/>
              </a:rPr>
              <a:t>Discuss this with someone at home. </a:t>
            </a:r>
          </a:p>
          <a:p>
            <a:pPr algn="ctr"/>
            <a:r>
              <a:rPr lang="en-GB" sz="2800" dirty="0">
                <a:solidFill>
                  <a:schemeClr val="accent6">
                    <a:lumMod val="50000"/>
                  </a:schemeClr>
                </a:solidFill>
                <a:latin typeface="Agency FB" panose="020B0503020202020204" pitchFamily="34" charset="0"/>
              </a:rPr>
              <a:t>If everyone is busy, then just write your thoughts down on a bit of paper!!</a:t>
            </a:r>
          </a:p>
        </p:txBody>
      </p:sp>
      <p:pic>
        <p:nvPicPr>
          <p:cNvPr id="1028" name="Picture 4" descr="https://upload.wikimedia.org/wikipedia/commons/e/eb/Ash_Tree_-_geograph.org.uk_-_5907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9540" y="2282658"/>
            <a:ext cx="2862775" cy="38170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7026" t="12324" r="5744" b="26188"/>
          <a:stretch/>
        </p:blipFill>
        <p:spPr>
          <a:xfrm rot="5400000">
            <a:off x="7735378" y="2626495"/>
            <a:ext cx="3886803" cy="3094475"/>
          </a:xfrm>
          <a:prstGeom prst="rect">
            <a:avLst/>
          </a:prstGeom>
        </p:spPr>
      </p:pic>
      <p:pic>
        <p:nvPicPr>
          <p:cNvPr id="1034" name="Picture 10" descr="https://scontent-lhr3-1.xx.fbcdn.net/v/t1.0-9/14291804_10157368855965153_4203244688087117903_n.jpg?oh=db88de0844c78d295d50272a513e1ff2&amp;oe=583FCD0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962" t="29102" r="32115"/>
          <a:stretch/>
        </p:blipFill>
        <p:spPr bwMode="auto">
          <a:xfrm>
            <a:off x="907823" y="2265216"/>
            <a:ext cx="2482490" cy="3851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650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5071" y="520505"/>
            <a:ext cx="8215532" cy="5632311"/>
          </a:xfrm>
          <a:prstGeom prst="rect">
            <a:avLst/>
          </a:prstGeom>
          <a:noFill/>
        </p:spPr>
        <p:txBody>
          <a:bodyPr wrap="square" rtlCol="0">
            <a:spAutoFit/>
          </a:bodyPr>
          <a:lstStyle/>
          <a:p>
            <a:pPr algn="ctr"/>
            <a:r>
              <a:rPr lang="en-GB" sz="4000" dirty="0">
                <a:solidFill>
                  <a:schemeClr val="accent6">
                    <a:lumMod val="50000"/>
                  </a:schemeClr>
                </a:solidFill>
                <a:latin typeface="Agency FB" panose="020B0503020202020204" pitchFamily="34" charset="0"/>
                <a:cs typeface="Aharoni" panose="02010803020104030203" pitchFamily="2" charset="-79"/>
              </a:rPr>
              <a:t>Although all living things look different to each other even if they are the same species, there are 7 things that all living things do.</a:t>
            </a:r>
          </a:p>
          <a:p>
            <a:pPr algn="ctr"/>
            <a:endParaRPr lang="en-GB" sz="4000" dirty="0">
              <a:solidFill>
                <a:schemeClr val="accent6">
                  <a:lumMod val="50000"/>
                </a:schemeClr>
              </a:solidFill>
              <a:latin typeface="Agency FB" panose="020B0503020202020204" pitchFamily="34" charset="0"/>
              <a:cs typeface="Aharoni" panose="02010803020104030203" pitchFamily="2" charset="-79"/>
            </a:endParaRPr>
          </a:p>
          <a:p>
            <a:pPr algn="ctr"/>
            <a:r>
              <a:rPr lang="en-GB" sz="4000" dirty="0">
                <a:solidFill>
                  <a:srgbClr val="FF0000"/>
                </a:solidFill>
                <a:latin typeface="Agency FB" panose="020B0503020202020204" pitchFamily="34" charset="0"/>
                <a:cs typeface="Aharoni" panose="02010803020104030203" pitchFamily="2" charset="-79"/>
              </a:rPr>
              <a:t>These 7 things are called </a:t>
            </a:r>
            <a:br>
              <a:rPr lang="en-GB" sz="4000" dirty="0">
                <a:solidFill>
                  <a:srgbClr val="FF0000"/>
                </a:solidFill>
                <a:latin typeface="Agency FB" panose="020B0503020202020204" pitchFamily="34" charset="0"/>
                <a:cs typeface="Aharoni" panose="02010803020104030203" pitchFamily="2" charset="-79"/>
              </a:rPr>
            </a:br>
            <a:r>
              <a:rPr lang="en-GB" sz="4000" u="sng" dirty="0">
                <a:solidFill>
                  <a:srgbClr val="FF0000"/>
                </a:solidFill>
                <a:latin typeface="Agency FB" panose="020B0503020202020204" pitchFamily="34" charset="0"/>
                <a:cs typeface="Aharoni" panose="02010803020104030203" pitchFamily="2" charset="-79"/>
              </a:rPr>
              <a:t>life processes</a:t>
            </a:r>
            <a:r>
              <a:rPr lang="en-GB" sz="4000" dirty="0">
                <a:solidFill>
                  <a:srgbClr val="FF0000"/>
                </a:solidFill>
                <a:latin typeface="Agency FB" panose="020B0503020202020204" pitchFamily="34" charset="0"/>
                <a:cs typeface="Aharoni" panose="02010803020104030203" pitchFamily="2" charset="-79"/>
              </a:rPr>
              <a:t>.</a:t>
            </a:r>
          </a:p>
          <a:p>
            <a:pPr algn="ctr"/>
            <a:endParaRPr lang="en-GB" sz="4000" dirty="0">
              <a:solidFill>
                <a:srgbClr val="FF0000"/>
              </a:solidFill>
              <a:latin typeface="Agency FB" panose="020B0503020202020204" pitchFamily="34" charset="0"/>
              <a:cs typeface="Aharoni" panose="02010803020104030203" pitchFamily="2" charset="-79"/>
            </a:endParaRPr>
          </a:p>
          <a:p>
            <a:pPr algn="ctr"/>
            <a:r>
              <a:rPr lang="en-GB" sz="4000" dirty="0">
                <a:solidFill>
                  <a:srgbClr val="FF0000"/>
                </a:solidFill>
                <a:latin typeface="Agency FB" panose="020B0503020202020204" pitchFamily="34" charset="0"/>
                <a:cs typeface="Aharoni" panose="02010803020104030203" pitchFamily="2" charset="-79"/>
              </a:rPr>
              <a:t>A thing is only living if it does all 7 of these life processes.</a:t>
            </a:r>
          </a:p>
        </p:txBody>
      </p:sp>
    </p:spTree>
    <p:extLst>
      <p:ext uri="{BB962C8B-B14F-4D97-AF65-F5344CB8AC3E}">
        <p14:creationId xmlns:p14="http://schemas.microsoft.com/office/powerpoint/2010/main" val="3288949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8957" y="215236"/>
            <a:ext cx="8215532" cy="830997"/>
          </a:xfrm>
          <a:prstGeom prst="rect">
            <a:avLst/>
          </a:prstGeom>
          <a:noFill/>
        </p:spPr>
        <p:txBody>
          <a:bodyPr wrap="square" rtlCol="0">
            <a:spAutoFit/>
          </a:bodyPr>
          <a:lstStyle/>
          <a:p>
            <a:pPr algn="ctr"/>
            <a:r>
              <a:rPr lang="en-GB" sz="4800" dirty="0">
                <a:solidFill>
                  <a:schemeClr val="accent6">
                    <a:lumMod val="50000"/>
                  </a:schemeClr>
                </a:solidFill>
                <a:latin typeface="Agency FB" panose="020B0503020202020204" pitchFamily="34" charset="0"/>
              </a:rPr>
              <a:t>All living things </a:t>
            </a:r>
            <a:r>
              <a:rPr lang="en-GB" sz="4800" u="sng" dirty="0">
                <a:solidFill>
                  <a:srgbClr val="7030A0"/>
                </a:solidFill>
                <a:latin typeface="Agency FB" panose="020B0503020202020204" pitchFamily="34" charset="0"/>
              </a:rPr>
              <a:t>move</a:t>
            </a:r>
            <a:r>
              <a:rPr lang="en-GB" sz="4800" dirty="0">
                <a:solidFill>
                  <a:schemeClr val="accent6">
                    <a:lumMod val="50000"/>
                  </a:schemeClr>
                </a:solidFill>
                <a:latin typeface="Agency FB" panose="020B0503020202020204" pitchFamily="34" charset="0"/>
              </a:rPr>
              <a:t>.</a:t>
            </a:r>
          </a:p>
        </p:txBody>
      </p:sp>
      <p:sp>
        <p:nvSpPr>
          <p:cNvPr id="3" name="TextBox 2"/>
          <p:cNvSpPr txBox="1"/>
          <p:nvPr/>
        </p:nvSpPr>
        <p:spPr>
          <a:xfrm>
            <a:off x="511349" y="1579042"/>
            <a:ext cx="8215532" cy="1200329"/>
          </a:xfrm>
          <a:prstGeom prst="rect">
            <a:avLst/>
          </a:prstGeom>
          <a:noFill/>
        </p:spPr>
        <p:txBody>
          <a:bodyPr wrap="square" rtlCol="0">
            <a:spAutoFit/>
          </a:bodyPr>
          <a:lstStyle/>
          <a:p>
            <a:r>
              <a:rPr lang="en-GB" sz="3600" dirty="0">
                <a:solidFill>
                  <a:schemeClr val="accent6">
                    <a:lumMod val="50000"/>
                  </a:schemeClr>
                </a:solidFill>
                <a:latin typeface="Agency FB" panose="020B0503020202020204" pitchFamily="34" charset="0"/>
              </a:rPr>
              <a:t>Animals move their body. From big movements like a jump, to small movements like a wink.</a:t>
            </a:r>
          </a:p>
        </p:txBody>
      </p:sp>
      <p:sp>
        <p:nvSpPr>
          <p:cNvPr id="4" name="TextBox 3"/>
          <p:cNvSpPr txBox="1"/>
          <p:nvPr/>
        </p:nvSpPr>
        <p:spPr>
          <a:xfrm>
            <a:off x="4369733" y="5467404"/>
            <a:ext cx="8215532" cy="646331"/>
          </a:xfrm>
          <a:prstGeom prst="rect">
            <a:avLst/>
          </a:prstGeom>
          <a:noFill/>
        </p:spPr>
        <p:txBody>
          <a:bodyPr wrap="square" rtlCol="0">
            <a:spAutoFit/>
          </a:bodyPr>
          <a:lstStyle/>
          <a:p>
            <a:r>
              <a:rPr lang="en-GB" sz="3600" dirty="0">
                <a:solidFill>
                  <a:schemeClr val="accent6">
                    <a:lumMod val="50000"/>
                  </a:schemeClr>
                </a:solidFill>
                <a:latin typeface="Agency FB" panose="020B0503020202020204" pitchFamily="34" charset="0"/>
              </a:rPr>
              <a:t>Plants turn, or grow, towards the light.</a:t>
            </a:r>
          </a:p>
        </p:txBody>
      </p:sp>
      <p:pic>
        <p:nvPicPr>
          <p:cNvPr id="2052" name="Picture 4" descr="https://scontent-lhr3-1.xx.fbcdn.net/v/t1.0-9/11666075_10155735526270175_3111848660091453012_n.jpg?oh=a22cd0a86bfac02a685887fc9d9a211b&amp;oe=58857620"/>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9033"/>
          <a:stretch/>
        </p:blipFill>
        <p:spPr bwMode="auto">
          <a:xfrm>
            <a:off x="8360017" y="1746630"/>
            <a:ext cx="2908451" cy="353232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ozwallpaper.com/wp-content/uploads/2016/02/Desktop-Wallpaper-Sunflower-Field.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770"/>
          <a:stretch/>
        </p:blipFill>
        <p:spPr bwMode="auto">
          <a:xfrm>
            <a:off x="651867" y="3866177"/>
            <a:ext cx="4522699" cy="1391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128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8234" y="530370"/>
            <a:ext cx="8215532" cy="830997"/>
          </a:xfrm>
          <a:prstGeom prst="rect">
            <a:avLst/>
          </a:prstGeom>
          <a:noFill/>
        </p:spPr>
        <p:txBody>
          <a:bodyPr wrap="square" rtlCol="0">
            <a:spAutoFit/>
          </a:bodyPr>
          <a:lstStyle/>
          <a:p>
            <a:pPr algn="ctr"/>
            <a:r>
              <a:rPr lang="en-GB" sz="4800" dirty="0">
                <a:solidFill>
                  <a:schemeClr val="accent6">
                    <a:lumMod val="50000"/>
                  </a:schemeClr>
                </a:solidFill>
                <a:latin typeface="Agency FB" panose="020B0503020202020204" pitchFamily="34" charset="0"/>
              </a:rPr>
              <a:t>All living things </a:t>
            </a:r>
            <a:r>
              <a:rPr lang="en-GB" sz="4800" u="sng" dirty="0">
                <a:solidFill>
                  <a:srgbClr val="7030A0"/>
                </a:solidFill>
                <a:latin typeface="Agency FB" panose="020B0503020202020204" pitchFamily="34" charset="0"/>
              </a:rPr>
              <a:t>reproduce</a:t>
            </a:r>
            <a:r>
              <a:rPr lang="en-GB" sz="4800" dirty="0">
                <a:solidFill>
                  <a:schemeClr val="accent6">
                    <a:lumMod val="50000"/>
                  </a:schemeClr>
                </a:solidFill>
                <a:latin typeface="Agency FB" panose="020B0503020202020204" pitchFamily="34" charset="0"/>
              </a:rPr>
              <a:t>.</a:t>
            </a:r>
          </a:p>
        </p:txBody>
      </p:sp>
      <p:sp>
        <p:nvSpPr>
          <p:cNvPr id="3" name="TextBox 2"/>
          <p:cNvSpPr txBox="1"/>
          <p:nvPr/>
        </p:nvSpPr>
        <p:spPr>
          <a:xfrm>
            <a:off x="511349" y="1579042"/>
            <a:ext cx="8215532" cy="1754326"/>
          </a:xfrm>
          <a:prstGeom prst="rect">
            <a:avLst/>
          </a:prstGeom>
          <a:noFill/>
        </p:spPr>
        <p:txBody>
          <a:bodyPr wrap="square" rtlCol="0">
            <a:spAutoFit/>
          </a:bodyPr>
          <a:lstStyle/>
          <a:p>
            <a:r>
              <a:rPr lang="en-GB" sz="3600" dirty="0">
                <a:solidFill>
                  <a:schemeClr val="accent6">
                    <a:lumMod val="50000"/>
                  </a:schemeClr>
                </a:solidFill>
                <a:latin typeface="Agency FB" panose="020B0503020202020204" pitchFamily="34" charset="0"/>
              </a:rPr>
              <a:t>Animals have babies. </a:t>
            </a:r>
          </a:p>
          <a:p>
            <a:endParaRPr lang="en-GB" sz="3600" dirty="0">
              <a:solidFill>
                <a:schemeClr val="accent6">
                  <a:lumMod val="50000"/>
                </a:schemeClr>
              </a:solidFill>
              <a:latin typeface="Agency FB" panose="020B0503020202020204" pitchFamily="34" charset="0"/>
            </a:endParaRPr>
          </a:p>
          <a:p>
            <a:r>
              <a:rPr lang="en-GB" sz="3600" dirty="0">
                <a:solidFill>
                  <a:schemeClr val="accent6">
                    <a:lumMod val="50000"/>
                  </a:schemeClr>
                </a:solidFill>
                <a:latin typeface="Agency FB" panose="020B0503020202020204" pitchFamily="34" charset="0"/>
              </a:rPr>
              <a:t>New plants grow from seeds.</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74048" y="1579042"/>
            <a:ext cx="3305666" cy="2071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descr="https://scontent-lhr3-1.xx.fbcdn.net/v/t1.0-0/q83/p206x206/13333012_10156943955620175_6395895230254943880_n.jpg?oh=0097f67431e798579ef34f22254f40c7&amp;oe=586AC68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9265" y="3551043"/>
            <a:ext cx="3558788" cy="2675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506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8957" y="215236"/>
            <a:ext cx="8215532" cy="830997"/>
          </a:xfrm>
          <a:prstGeom prst="rect">
            <a:avLst/>
          </a:prstGeom>
          <a:noFill/>
        </p:spPr>
        <p:txBody>
          <a:bodyPr wrap="square" rtlCol="0">
            <a:spAutoFit/>
          </a:bodyPr>
          <a:lstStyle/>
          <a:p>
            <a:pPr algn="ctr"/>
            <a:r>
              <a:rPr lang="en-GB" sz="4800" dirty="0">
                <a:solidFill>
                  <a:schemeClr val="accent6">
                    <a:lumMod val="50000"/>
                  </a:schemeClr>
                </a:solidFill>
                <a:latin typeface="Agency FB" panose="020B0503020202020204" pitchFamily="34" charset="0"/>
              </a:rPr>
              <a:t>All living things are </a:t>
            </a:r>
            <a:r>
              <a:rPr lang="en-GB" sz="4800" u="sng" dirty="0">
                <a:solidFill>
                  <a:srgbClr val="7030A0"/>
                </a:solidFill>
                <a:latin typeface="Agency FB" panose="020B0503020202020204" pitchFamily="34" charset="0"/>
              </a:rPr>
              <a:t>sensitive</a:t>
            </a:r>
            <a:r>
              <a:rPr lang="en-GB" sz="4800" dirty="0">
                <a:solidFill>
                  <a:schemeClr val="accent6">
                    <a:lumMod val="50000"/>
                  </a:schemeClr>
                </a:solidFill>
                <a:latin typeface="Calibri" panose="020F0502020204030204" pitchFamily="34" charset="0"/>
              </a:rPr>
              <a:t>.</a:t>
            </a:r>
          </a:p>
        </p:txBody>
      </p:sp>
      <p:sp>
        <p:nvSpPr>
          <p:cNvPr id="3" name="TextBox 2"/>
          <p:cNvSpPr txBox="1"/>
          <p:nvPr/>
        </p:nvSpPr>
        <p:spPr>
          <a:xfrm>
            <a:off x="511349" y="1579042"/>
            <a:ext cx="7573108" cy="3970318"/>
          </a:xfrm>
          <a:prstGeom prst="rect">
            <a:avLst/>
          </a:prstGeom>
          <a:noFill/>
        </p:spPr>
        <p:txBody>
          <a:bodyPr wrap="square" rtlCol="0">
            <a:spAutoFit/>
          </a:bodyPr>
          <a:lstStyle/>
          <a:p>
            <a:r>
              <a:rPr lang="en-GB" sz="3600" dirty="0">
                <a:solidFill>
                  <a:schemeClr val="accent6">
                    <a:lumMod val="50000"/>
                  </a:schemeClr>
                </a:solidFill>
                <a:latin typeface="Agency FB" panose="020B0503020202020204" pitchFamily="34" charset="0"/>
              </a:rPr>
              <a:t>Living things are sensitive to their surroundings. </a:t>
            </a:r>
          </a:p>
          <a:p>
            <a:endParaRPr lang="en-GB" sz="3600" dirty="0">
              <a:solidFill>
                <a:schemeClr val="accent6">
                  <a:lumMod val="50000"/>
                </a:schemeClr>
              </a:solidFill>
              <a:latin typeface="Agency FB" panose="020B0503020202020204" pitchFamily="34" charset="0"/>
            </a:endParaRPr>
          </a:p>
          <a:p>
            <a:r>
              <a:rPr lang="en-GB" sz="3600" dirty="0">
                <a:solidFill>
                  <a:schemeClr val="accent6">
                    <a:lumMod val="50000"/>
                  </a:schemeClr>
                </a:solidFill>
                <a:latin typeface="Agency FB" panose="020B0503020202020204" pitchFamily="34" charset="0"/>
              </a:rPr>
              <a:t>Animals react to changes in the temperature around them.</a:t>
            </a:r>
          </a:p>
          <a:p>
            <a:endParaRPr lang="en-GB" sz="3600" dirty="0">
              <a:solidFill>
                <a:schemeClr val="accent6">
                  <a:lumMod val="50000"/>
                </a:schemeClr>
              </a:solidFill>
              <a:latin typeface="Agency FB" panose="020B0503020202020204" pitchFamily="34" charset="0"/>
            </a:endParaRPr>
          </a:p>
          <a:p>
            <a:r>
              <a:rPr lang="en-GB" sz="3600" dirty="0">
                <a:solidFill>
                  <a:schemeClr val="accent6">
                    <a:lumMod val="50000"/>
                  </a:schemeClr>
                </a:solidFill>
                <a:latin typeface="Agency FB" panose="020B0503020202020204" pitchFamily="34" charset="0"/>
              </a:rPr>
              <a:t>Plants grow towards sunlight and send their roots deeper if they need to find more water.</a:t>
            </a:r>
          </a:p>
        </p:txBody>
      </p:sp>
      <p:pic>
        <p:nvPicPr>
          <p:cNvPr id="5122" name="Picture 2" descr="http://www.nature.com/nature/journal/v505/n7483/images/505265e-i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8489" y="1579042"/>
            <a:ext cx="28575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s-media-cache-ak0.pinimg.com/736x/97/81/60/9781605ffb2de16ae7dd1d89f419a6b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9599" y="3836700"/>
            <a:ext cx="3290661" cy="2467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711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68957" y="215236"/>
            <a:ext cx="8215532" cy="830997"/>
          </a:xfrm>
          <a:prstGeom prst="rect">
            <a:avLst/>
          </a:prstGeom>
          <a:noFill/>
        </p:spPr>
        <p:txBody>
          <a:bodyPr wrap="square" rtlCol="0">
            <a:spAutoFit/>
          </a:bodyPr>
          <a:lstStyle/>
          <a:p>
            <a:pPr algn="ctr"/>
            <a:r>
              <a:rPr lang="en-GB" sz="4800" dirty="0">
                <a:solidFill>
                  <a:schemeClr val="accent6">
                    <a:lumMod val="50000"/>
                  </a:schemeClr>
                </a:solidFill>
                <a:latin typeface="Agency FB" panose="020B0503020202020204" pitchFamily="34" charset="0"/>
              </a:rPr>
              <a:t>All living things need </a:t>
            </a:r>
            <a:r>
              <a:rPr lang="en-GB" sz="4800" u="sng" dirty="0">
                <a:solidFill>
                  <a:srgbClr val="7030A0"/>
                </a:solidFill>
                <a:latin typeface="Agency FB" panose="020B0503020202020204" pitchFamily="34" charset="0"/>
              </a:rPr>
              <a:t>nutrition</a:t>
            </a:r>
            <a:r>
              <a:rPr lang="en-GB" sz="4800" dirty="0">
                <a:solidFill>
                  <a:schemeClr val="accent6">
                    <a:lumMod val="50000"/>
                  </a:schemeClr>
                </a:solidFill>
                <a:latin typeface="Agency FB" panose="020B0503020202020204" pitchFamily="34" charset="0"/>
              </a:rPr>
              <a:t>.</a:t>
            </a:r>
          </a:p>
        </p:txBody>
      </p:sp>
      <p:sp>
        <p:nvSpPr>
          <p:cNvPr id="4" name="TextBox 3"/>
          <p:cNvSpPr txBox="1"/>
          <p:nvPr/>
        </p:nvSpPr>
        <p:spPr>
          <a:xfrm>
            <a:off x="4759791" y="1719720"/>
            <a:ext cx="7573108" cy="3970318"/>
          </a:xfrm>
          <a:prstGeom prst="rect">
            <a:avLst/>
          </a:prstGeom>
          <a:noFill/>
        </p:spPr>
        <p:txBody>
          <a:bodyPr wrap="square" rtlCol="0">
            <a:spAutoFit/>
          </a:bodyPr>
          <a:lstStyle/>
          <a:p>
            <a:r>
              <a:rPr lang="en-GB" sz="3600" dirty="0">
                <a:solidFill>
                  <a:schemeClr val="accent6">
                    <a:lumMod val="50000"/>
                  </a:schemeClr>
                </a:solidFill>
                <a:latin typeface="Agency FB" panose="020B0503020202020204" pitchFamily="34" charset="0"/>
              </a:rPr>
              <a:t>Living things need food for energy.</a:t>
            </a:r>
          </a:p>
          <a:p>
            <a:endParaRPr lang="en-GB" sz="3600" dirty="0">
              <a:solidFill>
                <a:schemeClr val="accent6">
                  <a:lumMod val="50000"/>
                </a:schemeClr>
              </a:solidFill>
              <a:latin typeface="Agency FB" panose="020B0503020202020204" pitchFamily="34" charset="0"/>
            </a:endParaRPr>
          </a:p>
          <a:p>
            <a:r>
              <a:rPr lang="en-GB" sz="3600" dirty="0">
                <a:solidFill>
                  <a:schemeClr val="accent6">
                    <a:lumMod val="50000"/>
                  </a:schemeClr>
                </a:solidFill>
                <a:latin typeface="Agency FB" panose="020B0503020202020204" pitchFamily="34" charset="0"/>
              </a:rPr>
              <a:t>Plants make their own food using energy from the sun.</a:t>
            </a:r>
          </a:p>
          <a:p>
            <a:endParaRPr lang="en-GB" sz="3600" dirty="0">
              <a:solidFill>
                <a:schemeClr val="accent6">
                  <a:lumMod val="50000"/>
                </a:schemeClr>
              </a:solidFill>
              <a:latin typeface="Agency FB" panose="020B0503020202020204" pitchFamily="34" charset="0"/>
            </a:endParaRPr>
          </a:p>
          <a:p>
            <a:r>
              <a:rPr lang="en-GB" sz="3600" dirty="0">
                <a:solidFill>
                  <a:schemeClr val="accent6">
                    <a:lumMod val="50000"/>
                  </a:schemeClr>
                </a:solidFill>
                <a:latin typeface="Agency FB" panose="020B0503020202020204" pitchFamily="34" charset="0"/>
              </a:rPr>
              <a:t>Animals eat plants and/or </a:t>
            </a:r>
          </a:p>
          <a:p>
            <a:r>
              <a:rPr lang="en-GB" sz="3600" dirty="0">
                <a:solidFill>
                  <a:schemeClr val="accent6">
                    <a:lumMod val="50000"/>
                  </a:schemeClr>
                </a:solidFill>
                <a:latin typeface="Agency FB" panose="020B0503020202020204" pitchFamily="34" charset="0"/>
              </a:rPr>
              <a:t>other animals.</a:t>
            </a:r>
          </a:p>
        </p:txBody>
      </p:sp>
      <p:pic>
        <p:nvPicPr>
          <p:cNvPr id="6148" name="Picture 4" descr="http://www.nurikae-pro.com/uploads/fckeditor/uid000001_20140829143022b8b7b0b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216724" y="1101574"/>
            <a:ext cx="3149118" cy="314911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jadedressler.files.wordpress.com/2010/04/bear-salmon-431x3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4104" y="4286201"/>
            <a:ext cx="3163570" cy="2202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6979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721</TotalTime>
  <Words>605</Words>
  <Application>Microsoft Office PowerPoint</Application>
  <PresentationFormat>Widescreen</PresentationFormat>
  <Paragraphs>73</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Agency FB</vt:lpstr>
      <vt:lpstr>Arial</vt:lpstr>
      <vt:lpstr>Calibri</vt:lpstr>
      <vt:lpstr>Calibri Light</vt:lpstr>
      <vt:lpstr>Office Theme</vt:lpstr>
      <vt:lpstr>PowerPoint Presentation</vt:lpstr>
      <vt:lpstr>PowerPoint Presentation</vt:lpstr>
      <vt:lpstr>Before you start reading the PowerPoint…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Kimberley</dc:creator>
  <cp:lastModifiedBy>aimymm@outlook.com</cp:lastModifiedBy>
  <cp:revision>38</cp:revision>
  <dcterms:created xsi:type="dcterms:W3CDTF">2016-09-18T09:41:34Z</dcterms:created>
  <dcterms:modified xsi:type="dcterms:W3CDTF">2020-05-06T13:07:44Z</dcterms:modified>
</cp:coreProperties>
</file>