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4" r:id="rId2"/>
    <p:sldId id="277" r:id="rId3"/>
    <p:sldId id="264" r:id="rId4"/>
    <p:sldId id="278" r:id="rId5"/>
    <p:sldId id="279" r:id="rId6"/>
    <p:sldId id="280" r:id="rId7"/>
    <p:sldId id="281" r:id="rId8"/>
    <p:sldId id="282" r:id="rId9"/>
    <p:sldId id="283" r:id="rId10"/>
    <p:sldId id="27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Sassoon Infant Md" panose="02000603050000020003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071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FF8500"/>
    <a:srgbClr val="F53333"/>
    <a:srgbClr val="4EBA19"/>
    <a:srgbClr val="5D9532"/>
    <a:srgbClr val="92CE32"/>
    <a:srgbClr val="2898A8"/>
    <a:srgbClr val="80C1EB"/>
    <a:srgbClr val="ACDDFC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08" y="168"/>
      </p:cViewPr>
      <p:guideLst>
        <p:guide orient="horz" pos="2160"/>
        <p:guide pos="2880"/>
        <p:guide pos="317"/>
        <p:guide orient="horz" pos="3997"/>
        <p:guide pos="5443"/>
        <p:guide orient="horz" pos="1071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0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0808" y="5748950"/>
            <a:ext cx="787651" cy="516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rst number" hidden="1"/>
          <p:cNvSpPr txBox="1"/>
          <p:nvPr/>
        </p:nvSpPr>
        <p:spPr>
          <a:xfrm>
            <a:off x="2721939" y="1213794"/>
            <a:ext cx="7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sp>
        <p:nvSpPr>
          <p:cNvPr id="41" name="Top Question"/>
          <p:cNvSpPr txBox="1"/>
          <p:nvPr/>
        </p:nvSpPr>
        <p:spPr>
          <a:xfrm>
            <a:off x="755650" y="2767280"/>
            <a:ext cx="7637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2554 ÷ 12</a:t>
            </a:r>
            <a:endParaRPr lang="en-GB" sz="8000" b="1" dirty="0"/>
          </a:p>
        </p:txBody>
      </p:sp>
      <p:sp>
        <p:nvSpPr>
          <p:cNvPr id="55" name="Top Question"/>
          <p:cNvSpPr txBox="1"/>
          <p:nvPr/>
        </p:nvSpPr>
        <p:spPr>
          <a:xfrm>
            <a:off x="755650" y="728663"/>
            <a:ext cx="7637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Complete the following calculation:</a:t>
            </a:r>
            <a:endParaRPr lang="en-GB" sz="2000" dirty="0">
              <a:latin typeface="+mj-lt"/>
            </a:endParaRPr>
          </a:p>
        </p:txBody>
      </p:sp>
      <p:sp>
        <p:nvSpPr>
          <p:cNvPr id="6" name="Top Question"/>
          <p:cNvSpPr txBox="1"/>
          <p:nvPr/>
        </p:nvSpPr>
        <p:spPr>
          <a:xfrm>
            <a:off x="672124" y="5667671"/>
            <a:ext cx="780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Go onto the next slide to see the division process for this calculation.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35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rst number" hidden="1"/>
          <p:cNvSpPr txBox="1"/>
          <p:nvPr/>
        </p:nvSpPr>
        <p:spPr>
          <a:xfrm>
            <a:off x="2721939" y="1213794"/>
            <a:ext cx="7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sp>
        <p:nvSpPr>
          <p:cNvPr id="68" name="Fifth Statement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2 above the 4 and there is your final answer!</a:t>
            </a:r>
            <a:endParaRPr lang="en-GB" sz="2000" dirty="0">
              <a:latin typeface="+mj-lt"/>
            </a:endParaRPr>
          </a:p>
        </p:txBody>
      </p:sp>
      <p:sp>
        <p:nvSpPr>
          <p:cNvPr id="67" name="Fifth Q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12s are there in 24?</a:t>
            </a:r>
            <a:endParaRPr lang="en-GB" sz="2000" dirty="0">
              <a:latin typeface="+mj-lt"/>
            </a:endParaRPr>
          </a:p>
        </p:txBody>
      </p:sp>
      <p:sp>
        <p:nvSpPr>
          <p:cNvPr id="63" name="Fourth Statement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Now drop down the 4.</a:t>
            </a:r>
          </a:p>
        </p:txBody>
      </p:sp>
      <p:sp>
        <p:nvSpPr>
          <p:cNvPr id="62" name="Fourth Q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What is 14 minus 12?</a:t>
            </a:r>
            <a:endParaRPr lang="en-GB" sz="2000" dirty="0">
              <a:latin typeface="+mj-lt"/>
            </a:endParaRPr>
          </a:p>
        </p:txBody>
      </p:sp>
      <p:sp>
        <p:nvSpPr>
          <p:cNvPr id="61" name="Third Statement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1 above the 4 and 12 below the 14.</a:t>
            </a:r>
            <a:endParaRPr lang="en-GB" sz="2000" dirty="0">
              <a:latin typeface="+mj-lt"/>
            </a:endParaRPr>
          </a:p>
        </p:txBody>
      </p:sp>
      <p:sp>
        <p:nvSpPr>
          <p:cNvPr id="60" name="Third Q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12s are there in 14?</a:t>
            </a:r>
            <a:endParaRPr lang="en-GB" sz="2000" dirty="0">
              <a:latin typeface="+mj-lt"/>
            </a:endParaRPr>
          </a:p>
        </p:txBody>
      </p:sp>
      <p:sp>
        <p:nvSpPr>
          <p:cNvPr id="59" name="Second Statement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Now drop down the 4.</a:t>
            </a:r>
            <a:endParaRPr lang="en-GB" sz="2000" dirty="0">
              <a:latin typeface="+mj-lt"/>
            </a:endParaRPr>
          </a:p>
        </p:txBody>
      </p:sp>
      <p:sp>
        <p:nvSpPr>
          <p:cNvPr id="58" name="Second Q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What is 25 minus 24?</a:t>
            </a:r>
            <a:endParaRPr lang="en-GB" sz="2000" dirty="0">
              <a:latin typeface="+mj-lt"/>
            </a:endParaRPr>
          </a:p>
        </p:txBody>
      </p:sp>
      <p:sp>
        <p:nvSpPr>
          <p:cNvPr id="42" name="1st Division box"/>
          <p:cNvSpPr txBox="1"/>
          <p:nvPr/>
        </p:nvSpPr>
        <p:spPr>
          <a:xfrm>
            <a:off x="3558598" y="1764851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000" dirty="0" smtClean="0"/>
              <a:t>24</a:t>
            </a:r>
            <a:endParaRPr lang="en-GB" sz="4000" b="1" spc="2000" dirty="0"/>
          </a:p>
        </p:txBody>
      </p:sp>
      <p:sp>
        <p:nvSpPr>
          <p:cNvPr id="57" name="First Statement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2 above the 5 and write 24 below the 25.</a:t>
            </a:r>
            <a:endParaRPr lang="en-GB" sz="2000" dirty="0">
              <a:latin typeface="+mj-l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246201" y="2118794"/>
            <a:ext cx="2660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rst Q"/>
          <p:cNvSpPr txBox="1"/>
          <p:nvPr/>
        </p:nvSpPr>
        <p:spPr>
          <a:xfrm>
            <a:off x="751287" y="548053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12s are there in 25?</a:t>
            </a:r>
            <a:endParaRPr lang="en-GB" sz="2000" dirty="0">
              <a:latin typeface="+mj-lt"/>
            </a:endParaRPr>
          </a:p>
        </p:txBody>
      </p:sp>
      <p:sp>
        <p:nvSpPr>
          <p:cNvPr id="38" name="Opening"/>
          <p:cNvSpPr txBox="1"/>
          <p:nvPr/>
        </p:nvSpPr>
        <p:spPr>
          <a:xfrm>
            <a:off x="751287" y="5481884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Let’s start by dividing 25 by 12 as they are both a 2 digit number.</a:t>
            </a:r>
            <a:endParaRPr lang="en-GB" sz="2000" dirty="0">
              <a:latin typeface="+mj-lt"/>
            </a:endParaRPr>
          </a:p>
        </p:txBody>
      </p:sp>
      <p:sp>
        <p:nvSpPr>
          <p:cNvPr id="17" name="2nd Division box"/>
          <p:cNvSpPr txBox="1"/>
          <p:nvPr/>
        </p:nvSpPr>
        <p:spPr>
          <a:xfrm>
            <a:off x="4180212" y="1223882"/>
            <a:ext cx="4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21" name="2nd Answer box"/>
          <p:cNvSpPr/>
          <p:nvPr/>
        </p:nvSpPr>
        <p:spPr>
          <a:xfrm>
            <a:off x="4150904" y="619767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07926" y="553107"/>
            <a:ext cx="37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681066" y="1223882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22" name="1st Division box"/>
          <p:cNvSpPr txBox="1"/>
          <p:nvPr/>
        </p:nvSpPr>
        <p:spPr>
          <a:xfrm>
            <a:off x="4800713" y="1223882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23" name="2nd Answer box"/>
          <p:cNvSpPr/>
          <p:nvPr/>
        </p:nvSpPr>
        <p:spPr>
          <a:xfrm>
            <a:off x="4703942" y="619768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4800770" y="553107"/>
            <a:ext cx="30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866" y="2438604"/>
            <a:ext cx="105428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st Division box"/>
          <p:cNvSpPr txBox="1"/>
          <p:nvPr/>
        </p:nvSpPr>
        <p:spPr>
          <a:xfrm>
            <a:off x="5348418" y="1223882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44" name="2nd Answer box"/>
          <p:cNvSpPr/>
          <p:nvPr/>
        </p:nvSpPr>
        <p:spPr>
          <a:xfrm>
            <a:off x="5256981" y="619768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45" name="2nd answer blue box"/>
          <p:cNvSpPr txBox="1"/>
          <p:nvPr/>
        </p:nvSpPr>
        <p:spPr>
          <a:xfrm>
            <a:off x="5348360" y="553107"/>
            <a:ext cx="30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47" name="1st Division box"/>
          <p:cNvSpPr txBox="1"/>
          <p:nvPr/>
        </p:nvSpPr>
        <p:spPr>
          <a:xfrm>
            <a:off x="4246263" y="2433173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48" name="1st Division box"/>
          <p:cNvSpPr txBox="1"/>
          <p:nvPr/>
        </p:nvSpPr>
        <p:spPr>
          <a:xfrm>
            <a:off x="4784093" y="1223380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49" name="1st Division box"/>
          <p:cNvSpPr txBox="1"/>
          <p:nvPr/>
        </p:nvSpPr>
        <p:spPr>
          <a:xfrm>
            <a:off x="4001281" y="2975490"/>
            <a:ext cx="162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000" dirty="0" smtClean="0"/>
              <a:t>12</a:t>
            </a:r>
            <a:endParaRPr lang="en-GB" sz="4000" b="1" spc="2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242014" y="3599189"/>
            <a:ext cx="90584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st Division box"/>
          <p:cNvSpPr txBox="1"/>
          <p:nvPr/>
        </p:nvSpPr>
        <p:spPr>
          <a:xfrm>
            <a:off x="4767822" y="3594988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53" name="1st Division box"/>
          <p:cNvSpPr txBox="1"/>
          <p:nvPr/>
        </p:nvSpPr>
        <p:spPr>
          <a:xfrm>
            <a:off x="5348418" y="1219553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54" name="1st Division box"/>
          <p:cNvSpPr txBox="1"/>
          <p:nvPr/>
        </p:nvSpPr>
        <p:spPr>
          <a:xfrm>
            <a:off x="4694935" y="4129040"/>
            <a:ext cx="132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24</a:t>
            </a:r>
            <a:endParaRPr lang="en-GB" sz="4000" b="1" spc="2200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12261" y="1172930"/>
            <a:ext cx="2429888" cy="670066"/>
            <a:chOff x="3555010" y="2839072"/>
            <a:chExt cx="2613782" cy="102682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9931" y="2839072"/>
              <a:ext cx="0" cy="10268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2"/>
              <a:ext cx="261378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1st Division box"/>
          <p:cNvSpPr txBox="1"/>
          <p:nvPr/>
        </p:nvSpPr>
        <p:spPr>
          <a:xfrm>
            <a:off x="2668415" y="1223882"/>
            <a:ext cx="76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914152" y="3329433"/>
            <a:ext cx="2660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3460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7" grpId="0"/>
      <p:bldP spid="67" grpId="1"/>
      <p:bldP spid="63" grpId="0"/>
      <p:bldP spid="63" grpId="1"/>
      <p:bldP spid="62" grpId="0"/>
      <p:bldP spid="62" grpId="1"/>
      <p:bldP spid="61" grpId="0"/>
      <p:bldP spid="61" grpId="1"/>
      <p:bldP spid="60" grpId="0"/>
      <p:bldP spid="60" grpId="1"/>
      <p:bldP spid="59" grpId="0"/>
      <p:bldP spid="59" grpId="1"/>
      <p:bldP spid="58" grpId="0"/>
      <p:bldP spid="58" grpId="1"/>
      <p:bldP spid="42" grpId="0"/>
      <p:bldP spid="57" grpId="0"/>
      <p:bldP spid="57" grpId="1"/>
      <p:bldP spid="56" grpId="0"/>
      <p:bldP spid="56" grpId="1"/>
      <p:bldP spid="38" grpId="0"/>
      <p:bldP spid="38" grpId="1"/>
      <p:bldP spid="21" grpId="0" animBg="1"/>
      <p:bldP spid="34" grpId="0"/>
      <p:bldP spid="23" grpId="0" animBg="1"/>
      <p:bldP spid="24" grpId="0"/>
      <p:bldP spid="44" grpId="0" animBg="1"/>
      <p:bldP spid="45" grpId="0"/>
      <p:bldP spid="47" grpId="0"/>
      <p:bldP spid="48" grpId="0"/>
      <p:bldP spid="49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rst number" hidden="1"/>
          <p:cNvSpPr txBox="1"/>
          <p:nvPr/>
        </p:nvSpPr>
        <p:spPr>
          <a:xfrm>
            <a:off x="2721939" y="1213794"/>
            <a:ext cx="7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sp>
        <p:nvSpPr>
          <p:cNvPr id="41" name="Top Question"/>
          <p:cNvSpPr txBox="1"/>
          <p:nvPr/>
        </p:nvSpPr>
        <p:spPr>
          <a:xfrm>
            <a:off x="755650" y="2767280"/>
            <a:ext cx="7637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7397 ÷ 13</a:t>
            </a:r>
            <a:endParaRPr lang="en-GB" sz="8000" b="1" dirty="0"/>
          </a:p>
        </p:txBody>
      </p:sp>
      <p:sp>
        <p:nvSpPr>
          <p:cNvPr id="55" name="Top Question"/>
          <p:cNvSpPr txBox="1"/>
          <p:nvPr/>
        </p:nvSpPr>
        <p:spPr>
          <a:xfrm>
            <a:off x="755650" y="728663"/>
            <a:ext cx="7637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Complete the following calculation:</a:t>
            </a:r>
            <a:endParaRPr lang="en-GB" sz="2000" dirty="0">
              <a:latin typeface="+mj-lt"/>
            </a:endParaRPr>
          </a:p>
        </p:txBody>
      </p:sp>
      <p:sp>
        <p:nvSpPr>
          <p:cNvPr id="6" name="Top Question"/>
          <p:cNvSpPr txBox="1"/>
          <p:nvPr/>
        </p:nvSpPr>
        <p:spPr>
          <a:xfrm>
            <a:off x="672124" y="5667671"/>
            <a:ext cx="780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Go onto the next slide to see the division process for this calculation.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1st Division box"/>
          <p:cNvSpPr txBox="1"/>
          <p:nvPr/>
        </p:nvSpPr>
        <p:spPr>
          <a:xfrm>
            <a:off x="5348418" y="1219553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48" name="1st Division box"/>
          <p:cNvSpPr txBox="1"/>
          <p:nvPr/>
        </p:nvSpPr>
        <p:spPr>
          <a:xfrm>
            <a:off x="4784093" y="1223380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9</a:t>
            </a:r>
            <a:endParaRPr lang="en-GB" sz="4000" b="1" dirty="0"/>
          </a:p>
        </p:txBody>
      </p:sp>
      <p:sp>
        <p:nvSpPr>
          <p:cNvPr id="18" name="First number" hidden="1"/>
          <p:cNvSpPr txBox="1"/>
          <p:nvPr/>
        </p:nvSpPr>
        <p:spPr>
          <a:xfrm>
            <a:off x="2721939" y="1213794"/>
            <a:ext cx="7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sp>
        <p:nvSpPr>
          <p:cNvPr id="68" name="Fifth Statement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9 above the 7 and there is your final answer!</a:t>
            </a:r>
            <a:endParaRPr lang="en-GB" sz="2000" dirty="0">
              <a:latin typeface="+mj-lt"/>
            </a:endParaRPr>
          </a:p>
        </p:txBody>
      </p:sp>
      <p:sp>
        <p:nvSpPr>
          <p:cNvPr id="67" name="Fifth Q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13s are there in 117?</a:t>
            </a:r>
            <a:endParaRPr lang="en-GB" sz="2000" dirty="0">
              <a:latin typeface="+mj-lt"/>
            </a:endParaRPr>
          </a:p>
        </p:txBody>
      </p:sp>
      <p:sp>
        <p:nvSpPr>
          <p:cNvPr id="63" name="Fourth Statement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Now drop down the </a:t>
            </a:r>
            <a:r>
              <a:rPr lang="en-GB" sz="2000" dirty="0" smtClean="0">
                <a:latin typeface="+mj-lt"/>
              </a:rPr>
              <a:t>7.</a:t>
            </a:r>
            <a:endParaRPr lang="en-GB" sz="2000" dirty="0">
              <a:latin typeface="+mj-lt"/>
            </a:endParaRPr>
          </a:p>
        </p:txBody>
      </p:sp>
      <p:sp>
        <p:nvSpPr>
          <p:cNvPr id="62" name="Fourth Q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What is 89 minus 78?</a:t>
            </a:r>
            <a:endParaRPr lang="en-GB" sz="2000" dirty="0">
              <a:latin typeface="+mj-lt"/>
            </a:endParaRPr>
          </a:p>
        </p:txBody>
      </p:sp>
      <p:sp>
        <p:nvSpPr>
          <p:cNvPr id="61" name="Third Statement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6 above the 9 and 78 below the 89.</a:t>
            </a:r>
            <a:endParaRPr lang="en-GB" sz="2000" dirty="0">
              <a:latin typeface="+mj-lt"/>
            </a:endParaRPr>
          </a:p>
        </p:txBody>
      </p:sp>
      <p:sp>
        <p:nvSpPr>
          <p:cNvPr id="60" name="Third Q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13s are there in 89?</a:t>
            </a:r>
            <a:endParaRPr lang="en-GB" sz="2000" dirty="0">
              <a:latin typeface="+mj-lt"/>
            </a:endParaRPr>
          </a:p>
        </p:txBody>
      </p:sp>
      <p:sp>
        <p:nvSpPr>
          <p:cNvPr id="59" name="Second Statement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Now drop down the 9.</a:t>
            </a:r>
            <a:endParaRPr lang="en-GB" sz="2000" dirty="0">
              <a:latin typeface="+mj-lt"/>
            </a:endParaRPr>
          </a:p>
        </p:txBody>
      </p:sp>
      <p:sp>
        <p:nvSpPr>
          <p:cNvPr id="58" name="Second Q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What is 73 minus 65?</a:t>
            </a:r>
            <a:endParaRPr lang="en-GB" sz="2000" dirty="0">
              <a:latin typeface="+mj-lt"/>
            </a:endParaRPr>
          </a:p>
        </p:txBody>
      </p:sp>
      <p:sp>
        <p:nvSpPr>
          <p:cNvPr id="42" name="1st Division box"/>
          <p:cNvSpPr txBox="1"/>
          <p:nvPr/>
        </p:nvSpPr>
        <p:spPr>
          <a:xfrm>
            <a:off x="3558598" y="1764851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000" dirty="0" smtClean="0"/>
              <a:t>65</a:t>
            </a:r>
            <a:endParaRPr lang="en-GB" sz="4000" b="1" spc="2000" dirty="0"/>
          </a:p>
        </p:txBody>
      </p:sp>
      <p:sp>
        <p:nvSpPr>
          <p:cNvPr id="57" name="First Statement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5 above the 3 and write 65 below the 73.</a:t>
            </a:r>
            <a:endParaRPr lang="en-GB" sz="2000" dirty="0">
              <a:latin typeface="+mj-l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246201" y="2118794"/>
            <a:ext cx="2660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rst Q"/>
          <p:cNvSpPr txBox="1"/>
          <p:nvPr/>
        </p:nvSpPr>
        <p:spPr>
          <a:xfrm>
            <a:off x="751287" y="547100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13s are there in 73?</a:t>
            </a:r>
            <a:endParaRPr lang="en-GB" sz="2000" dirty="0">
              <a:latin typeface="+mj-lt"/>
            </a:endParaRPr>
          </a:p>
        </p:txBody>
      </p:sp>
      <p:sp>
        <p:nvSpPr>
          <p:cNvPr id="38" name="Opening"/>
          <p:cNvSpPr txBox="1"/>
          <p:nvPr/>
        </p:nvSpPr>
        <p:spPr>
          <a:xfrm>
            <a:off x="751287" y="5465464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Let’s start by dividing 73 by 13 as they are both a 2 digit number.</a:t>
            </a:r>
            <a:endParaRPr lang="en-GB" sz="2000" dirty="0">
              <a:latin typeface="+mj-lt"/>
            </a:endParaRPr>
          </a:p>
        </p:txBody>
      </p:sp>
      <p:sp>
        <p:nvSpPr>
          <p:cNvPr id="17" name="2nd Division box"/>
          <p:cNvSpPr txBox="1"/>
          <p:nvPr/>
        </p:nvSpPr>
        <p:spPr>
          <a:xfrm>
            <a:off x="4180212" y="1223882"/>
            <a:ext cx="4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</a:t>
            </a:r>
            <a:endParaRPr lang="en-GB" sz="4000" b="1" dirty="0"/>
          </a:p>
        </p:txBody>
      </p:sp>
      <p:sp>
        <p:nvSpPr>
          <p:cNvPr id="21" name="2nd Answer box"/>
          <p:cNvSpPr/>
          <p:nvPr/>
        </p:nvSpPr>
        <p:spPr>
          <a:xfrm>
            <a:off x="4150904" y="619767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07926" y="553107"/>
            <a:ext cx="37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681066" y="1223882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22" name="1st Division box"/>
          <p:cNvSpPr txBox="1"/>
          <p:nvPr/>
        </p:nvSpPr>
        <p:spPr>
          <a:xfrm>
            <a:off x="4800713" y="1223882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9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4703942" y="619768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4800770" y="553107"/>
            <a:ext cx="30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</a:t>
            </a:r>
            <a:endParaRPr lang="en-GB" sz="40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866" y="2438604"/>
            <a:ext cx="105428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st Division box"/>
          <p:cNvSpPr txBox="1"/>
          <p:nvPr/>
        </p:nvSpPr>
        <p:spPr>
          <a:xfrm>
            <a:off x="5348418" y="1223882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44" name="2nd Answer box"/>
          <p:cNvSpPr/>
          <p:nvPr/>
        </p:nvSpPr>
        <p:spPr>
          <a:xfrm>
            <a:off x="5256981" y="619768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45" name="2nd answer blue box"/>
          <p:cNvSpPr txBox="1"/>
          <p:nvPr/>
        </p:nvSpPr>
        <p:spPr>
          <a:xfrm>
            <a:off x="5348360" y="553107"/>
            <a:ext cx="30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9</a:t>
            </a:r>
            <a:endParaRPr lang="en-GB" sz="4000" b="1" dirty="0"/>
          </a:p>
        </p:txBody>
      </p:sp>
      <p:sp>
        <p:nvSpPr>
          <p:cNvPr id="47" name="1st Division box"/>
          <p:cNvSpPr txBox="1"/>
          <p:nvPr/>
        </p:nvSpPr>
        <p:spPr>
          <a:xfrm>
            <a:off x="4246263" y="2433173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8</a:t>
            </a:r>
            <a:endParaRPr lang="en-GB" sz="4000" b="1" dirty="0"/>
          </a:p>
        </p:txBody>
      </p:sp>
      <p:sp>
        <p:nvSpPr>
          <p:cNvPr id="49" name="1st Division box"/>
          <p:cNvSpPr txBox="1"/>
          <p:nvPr/>
        </p:nvSpPr>
        <p:spPr>
          <a:xfrm>
            <a:off x="4001281" y="2975490"/>
            <a:ext cx="1626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000" dirty="0" smtClean="0"/>
              <a:t>78</a:t>
            </a:r>
            <a:endParaRPr lang="en-GB" sz="4000" b="1" spc="2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242014" y="3599189"/>
            <a:ext cx="90584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st Division box"/>
          <p:cNvSpPr txBox="1"/>
          <p:nvPr/>
        </p:nvSpPr>
        <p:spPr>
          <a:xfrm>
            <a:off x="4125009" y="3594988"/>
            <a:ext cx="1386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11</a:t>
            </a:r>
            <a:endParaRPr lang="en-GB" sz="4000" b="1" spc="2200" dirty="0"/>
          </a:p>
        </p:txBody>
      </p:sp>
      <p:sp>
        <p:nvSpPr>
          <p:cNvPr id="54" name="1st Division box"/>
          <p:cNvSpPr txBox="1"/>
          <p:nvPr/>
        </p:nvSpPr>
        <p:spPr>
          <a:xfrm>
            <a:off x="4158588" y="4129040"/>
            <a:ext cx="189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117</a:t>
            </a:r>
            <a:endParaRPr lang="en-GB" sz="4000" b="1" spc="2200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12261" y="1172930"/>
            <a:ext cx="2429888" cy="670066"/>
            <a:chOff x="3555010" y="2839072"/>
            <a:chExt cx="2613782" cy="102682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9931" y="2839072"/>
              <a:ext cx="0" cy="10268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2"/>
              <a:ext cx="261378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1st Division box"/>
          <p:cNvSpPr txBox="1"/>
          <p:nvPr/>
        </p:nvSpPr>
        <p:spPr>
          <a:xfrm>
            <a:off x="2668415" y="1223882"/>
            <a:ext cx="76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13</a:t>
            </a:r>
            <a:endParaRPr lang="en-GB" sz="4000" b="1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914152" y="3329433"/>
            <a:ext cx="2660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3460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  <p:bldP spid="68" grpId="0"/>
      <p:bldP spid="67" grpId="0"/>
      <p:bldP spid="67" grpId="1"/>
      <p:bldP spid="63" grpId="0"/>
      <p:bldP spid="63" grpId="1"/>
      <p:bldP spid="62" grpId="0"/>
      <p:bldP spid="62" grpId="1"/>
      <p:bldP spid="61" grpId="0"/>
      <p:bldP spid="61" grpId="1"/>
      <p:bldP spid="60" grpId="0"/>
      <p:bldP spid="60" grpId="1"/>
      <p:bldP spid="59" grpId="0"/>
      <p:bldP spid="59" grpId="1"/>
      <p:bldP spid="58" grpId="0"/>
      <p:bldP spid="58" grpId="1"/>
      <p:bldP spid="42" grpId="0"/>
      <p:bldP spid="57" grpId="0"/>
      <p:bldP spid="57" grpId="1"/>
      <p:bldP spid="56" grpId="0"/>
      <p:bldP spid="56" grpId="1"/>
      <p:bldP spid="38" grpId="0"/>
      <p:bldP spid="38" grpId="1"/>
      <p:bldP spid="21" grpId="0" animBg="1"/>
      <p:bldP spid="34" grpId="0"/>
      <p:bldP spid="23" grpId="0" animBg="1"/>
      <p:bldP spid="24" grpId="0"/>
      <p:bldP spid="44" grpId="0" animBg="1"/>
      <p:bldP spid="45" grpId="0"/>
      <p:bldP spid="47" grpId="0"/>
      <p:bldP spid="49" grpId="0"/>
      <p:bldP spid="52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rst number" hidden="1"/>
          <p:cNvSpPr txBox="1"/>
          <p:nvPr/>
        </p:nvSpPr>
        <p:spPr>
          <a:xfrm>
            <a:off x="2721939" y="1213794"/>
            <a:ext cx="7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sp>
        <p:nvSpPr>
          <p:cNvPr id="41" name="Top Question"/>
          <p:cNvSpPr txBox="1"/>
          <p:nvPr/>
        </p:nvSpPr>
        <p:spPr>
          <a:xfrm>
            <a:off x="755650" y="2767280"/>
            <a:ext cx="7637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4712 ÷ 31</a:t>
            </a:r>
            <a:endParaRPr lang="en-GB" sz="8000" b="1" dirty="0"/>
          </a:p>
        </p:txBody>
      </p:sp>
      <p:sp>
        <p:nvSpPr>
          <p:cNvPr id="55" name="Top Question"/>
          <p:cNvSpPr txBox="1"/>
          <p:nvPr/>
        </p:nvSpPr>
        <p:spPr>
          <a:xfrm>
            <a:off x="755650" y="728663"/>
            <a:ext cx="7637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Complete the following calculation:</a:t>
            </a:r>
            <a:endParaRPr lang="en-GB" sz="2000" dirty="0">
              <a:latin typeface="+mj-lt"/>
            </a:endParaRPr>
          </a:p>
        </p:txBody>
      </p:sp>
      <p:sp>
        <p:nvSpPr>
          <p:cNvPr id="6" name="Top Question"/>
          <p:cNvSpPr txBox="1"/>
          <p:nvPr/>
        </p:nvSpPr>
        <p:spPr>
          <a:xfrm>
            <a:off x="672124" y="5667671"/>
            <a:ext cx="780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Go onto the next slide to see the division process for this calculation.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47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1st Division box"/>
          <p:cNvSpPr txBox="1"/>
          <p:nvPr/>
        </p:nvSpPr>
        <p:spPr>
          <a:xfrm>
            <a:off x="5348418" y="1219553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48" name="1st Division box"/>
          <p:cNvSpPr txBox="1"/>
          <p:nvPr/>
        </p:nvSpPr>
        <p:spPr>
          <a:xfrm>
            <a:off x="4784093" y="1223380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8" name="First number" hidden="1"/>
          <p:cNvSpPr txBox="1"/>
          <p:nvPr/>
        </p:nvSpPr>
        <p:spPr>
          <a:xfrm>
            <a:off x="2721939" y="1213794"/>
            <a:ext cx="7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sp>
        <p:nvSpPr>
          <p:cNvPr id="68" name="Fifth Statement"/>
          <p:cNvSpPr txBox="1"/>
          <p:nvPr/>
        </p:nvSpPr>
        <p:spPr>
          <a:xfrm>
            <a:off x="751287" y="545358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2 above the 2 and there is your final answer!</a:t>
            </a:r>
            <a:endParaRPr lang="en-GB" sz="2000" dirty="0">
              <a:latin typeface="+mj-lt"/>
            </a:endParaRPr>
          </a:p>
        </p:txBody>
      </p:sp>
      <p:sp>
        <p:nvSpPr>
          <p:cNvPr id="67" name="Fifth Q"/>
          <p:cNvSpPr txBox="1"/>
          <p:nvPr/>
        </p:nvSpPr>
        <p:spPr>
          <a:xfrm>
            <a:off x="751287" y="546887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31s are there in 62?</a:t>
            </a:r>
            <a:endParaRPr lang="en-GB" sz="2000" dirty="0">
              <a:latin typeface="+mj-lt"/>
            </a:endParaRPr>
          </a:p>
        </p:txBody>
      </p:sp>
      <p:sp>
        <p:nvSpPr>
          <p:cNvPr id="63" name="Fourth Statement"/>
          <p:cNvSpPr txBox="1"/>
          <p:nvPr/>
        </p:nvSpPr>
        <p:spPr>
          <a:xfrm>
            <a:off x="751287" y="547654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Now drop down the </a:t>
            </a:r>
            <a:r>
              <a:rPr lang="en-GB" sz="2000" dirty="0" smtClean="0">
                <a:latin typeface="+mj-lt"/>
              </a:rPr>
              <a:t>2.</a:t>
            </a:r>
            <a:endParaRPr lang="en-GB" sz="2000" dirty="0">
              <a:latin typeface="+mj-lt"/>
            </a:endParaRPr>
          </a:p>
        </p:txBody>
      </p:sp>
      <p:sp>
        <p:nvSpPr>
          <p:cNvPr id="62" name="Fourth Q"/>
          <p:cNvSpPr txBox="1"/>
          <p:nvPr/>
        </p:nvSpPr>
        <p:spPr>
          <a:xfrm>
            <a:off x="751287" y="5478663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What is 161 minus 155?</a:t>
            </a:r>
            <a:endParaRPr lang="en-GB" sz="2000" dirty="0">
              <a:latin typeface="+mj-lt"/>
            </a:endParaRPr>
          </a:p>
        </p:txBody>
      </p:sp>
      <p:sp>
        <p:nvSpPr>
          <p:cNvPr id="61" name="Third Statement"/>
          <p:cNvSpPr txBox="1"/>
          <p:nvPr/>
        </p:nvSpPr>
        <p:spPr>
          <a:xfrm>
            <a:off x="751287" y="547522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5 above the 1 and 155 below the 161.</a:t>
            </a:r>
            <a:endParaRPr lang="en-GB" sz="2000" dirty="0">
              <a:latin typeface="+mj-lt"/>
            </a:endParaRPr>
          </a:p>
        </p:txBody>
      </p:sp>
      <p:sp>
        <p:nvSpPr>
          <p:cNvPr id="60" name="Third Q"/>
          <p:cNvSpPr txBox="1"/>
          <p:nvPr/>
        </p:nvSpPr>
        <p:spPr>
          <a:xfrm>
            <a:off x="751287" y="5466784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31s are there in 161?</a:t>
            </a:r>
            <a:endParaRPr lang="en-GB" sz="2000" dirty="0">
              <a:latin typeface="+mj-lt"/>
            </a:endParaRPr>
          </a:p>
        </p:txBody>
      </p:sp>
      <p:sp>
        <p:nvSpPr>
          <p:cNvPr id="59" name="Second Statement"/>
          <p:cNvSpPr txBox="1"/>
          <p:nvPr/>
        </p:nvSpPr>
        <p:spPr>
          <a:xfrm>
            <a:off x="751287" y="545992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Now drop down the 1.</a:t>
            </a:r>
            <a:endParaRPr lang="en-GB" sz="2000" dirty="0">
              <a:latin typeface="+mj-lt"/>
            </a:endParaRPr>
          </a:p>
        </p:txBody>
      </p:sp>
      <p:sp>
        <p:nvSpPr>
          <p:cNvPr id="58" name="Second Q"/>
          <p:cNvSpPr txBox="1"/>
          <p:nvPr/>
        </p:nvSpPr>
        <p:spPr>
          <a:xfrm>
            <a:off x="751287" y="5465464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What is 47 minus 31?</a:t>
            </a:r>
            <a:endParaRPr lang="en-GB" sz="2000" dirty="0">
              <a:latin typeface="+mj-lt"/>
            </a:endParaRPr>
          </a:p>
        </p:txBody>
      </p:sp>
      <p:sp>
        <p:nvSpPr>
          <p:cNvPr id="42" name="1st Division box"/>
          <p:cNvSpPr txBox="1"/>
          <p:nvPr/>
        </p:nvSpPr>
        <p:spPr>
          <a:xfrm>
            <a:off x="3558598" y="1764851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000" dirty="0" smtClean="0"/>
              <a:t>31</a:t>
            </a:r>
            <a:endParaRPr lang="en-GB" sz="4000" b="1" spc="2000" dirty="0"/>
          </a:p>
        </p:txBody>
      </p:sp>
      <p:sp>
        <p:nvSpPr>
          <p:cNvPr id="57" name="First Statement"/>
          <p:cNvSpPr txBox="1"/>
          <p:nvPr/>
        </p:nvSpPr>
        <p:spPr>
          <a:xfrm>
            <a:off x="751287" y="5466784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1 above the 7 and write 31 below the 47.</a:t>
            </a:r>
            <a:endParaRPr lang="en-GB" sz="2000" dirty="0">
              <a:latin typeface="+mj-l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246201" y="2118794"/>
            <a:ext cx="2660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rst Q"/>
          <p:cNvSpPr txBox="1"/>
          <p:nvPr/>
        </p:nvSpPr>
        <p:spPr>
          <a:xfrm>
            <a:off x="751287" y="547654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31s are there in 47?</a:t>
            </a:r>
            <a:endParaRPr lang="en-GB" sz="2000" dirty="0">
              <a:latin typeface="+mj-lt"/>
            </a:endParaRPr>
          </a:p>
        </p:txBody>
      </p:sp>
      <p:sp>
        <p:nvSpPr>
          <p:cNvPr id="38" name="Opening"/>
          <p:cNvSpPr txBox="1"/>
          <p:nvPr/>
        </p:nvSpPr>
        <p:spPr>
          <a:xfrm>
            <a:off x="751287" y="5465464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Let’s start by dividing 47 by 31 as they are both a 2 digit number.</a:t>
            </a:r>
            <a:endParaRPr lang="en-GB" sz="2000" dirty="0">
              <a:latin typeface="+mj-lt"/>
            </a:endParaRPr>
          </a:p>
        </p:txBody>
      </p:sp>
      <p:sp>
        <p:nvSpPr>
          <p:cNvPr id="17" name="2nd Division box"/>
          <p:cNvSpPr txBox="1"/>
          <p:nvPr/>
        </p:nvSpPr>
        <p:spPr>
          <a:xfrm>
            <a:off x="4180212" y="1223882"/>
            <a:ext cx="4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7</a:t>
            </a:r>
            <a:endParaRPr lang="en-GB" sz="4000" b="1" dirty="0"/>
          </a:p>
        </p:txBody>
      </p:sp>
      <p:sp>
        <p:nvSpPr>
          <p:cNvPr id="21" name="2nd Answer box"/>
          <p:cNvSpPr/>
          <p:nvPr/>
        </p:nvSpPr>
        <p:spPr>
          <a:xfrm>
            <a:off x="4150904" y="619767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07926" y="553107"/>
            <a:ext cx="37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681066" y="1223882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22" name="1st Division box"/>
          <p:cNvSpPr txBox="1"/>
          <p:nvPr/>
        </p:nvSpPr>
        <p:spPr>
          <a:xfrm>
            <a:off x="4798466" y="1221982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</a:t>
            </a:r>
            <a:endParaRPr lang="en-GB" sz="4000" b="1" dirty="0"/>
          </a:p>
        </p:txBody>
      </p:sp>
      <p:sp>
        <p:nvSpPr>
          <p:cNvPr id="23" name="2nd Answer box"/>
          <p:cNvSpPr/>
          <p:nvPr/>
        </p:nvSpPr>
        <p:spPr>
          <a:xfrm>
            <a:off x="4703942" y="619768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4800770" y="553107"/>
            <a:ext cx="30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866" y="2438604"/>
            <a:ext cx="105428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st Division box"/>
          <p:cNvSpPr txBox="1"/>
          <p:nvPr/>
        </p:nvSpPr>
        <p:spPr>
          <a:xfrm>
            <a:off x="5348418" y="1223882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44" name="2nd Answer box"/>
          <p:cNvSpPr/>
          <p:nvPr/>
        </p:nvSpPr>
        <p:spPr>
          <a:xfrm>
            <a:off x="5256981" y="619768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45" name="2nd answer blue box"/>
          <p:cNvSpPr txBox="1"/>
          <p:nvPr/>
        </p:nvSpPr>
        <p:spPr>
          <a:xfrm>
            <a:off x="5348360" y="553107"/>
            <a:ext cx="30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2</a:t>
            </a:r>
            <a:endParaRPr lang="en-GB" sz="4000" b="1" dirty="0"/>
          </a:p>
        </p:txBody>
      </p:sp>
      <p:sp>
        <p:nvSpPr>
          <p:cNvPr id="47" name="1st Division box"/>
          <p:cNvSpPr txBox="1"/>
          <p:nvPr/>
        </p:nvSpPr>
        <p:spPr>
          <a:xfrm>
            <a:off x="3577000" y="2433173"/>
            <a:ext cx="133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16</a:t>
            </a:r>
            <a:endParaRPr lang="en-GB" sz="4000" b="1" spc="2200" dirty="0"/>
          </a:p>
        </p:txBody>
      </p:sp>
      <p:sp>
        <p:nvSpPr>
          <p:cNvPr id="49" name="1st Division box"/>
          <p:cNvSpPr txBox="1"/>
          <p:nvPr/>
        </p:nvSpPr>
        <p:spPr>
          <a:xfrm>
            <a:off x="3461103" y="2975490"/>
            <a:ext cx="205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000" dirty="0" smtClean="0"/>
              <a:t>155</a:t>
            </a:r>
            <a:endParaRPr lang="en-GB" sz="4000" b="1" spc="2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597866" y="3599189"/>
            <a:ext cx="154999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st Division box"/>
          <p:cNvSpPr txBox="1"/>
          <p:nvPr/>
        </p:nvSpPr>
        <p:spPr>
          <a:xfrm>
            <a:off x="4757941" y="3594988"/>
            <a:ext cx="57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6</a:t>
            </a:r>
            <a:endParaRPr lang="en-GB" sz="4000" b="1" spc="2200" dirty="0"/>
          </a:p>
        </p:txBody>
      </p:sp>
      <p:sp>
        <p:nvSpPr>
          <p:cNvPr id="54" name="1st Division box"/>
          <p:cNvSpPr txBox="1"/>
          <p:nvPr/>
        </p:nvSpPr>
        <p:spPr>
          <a:xfrm>
            <a:off x="4383910" y="4129040"/>
            <a:ext cx="189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62</a:t>
            </a:r>
            <a:endParaRPr lang="en-GB" sz="4000" b="1" spc="2200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12261" y="1172930"/>
            <a:ext cx="2429888" cy="670066"/>
            <a:chOff x="3555010" y="2839072"/>
            <a:chExt cx="2613782" cy="102682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9931" y="2839072"/>
              <a:ext cx="0" cy="10268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2"/>
              <a:ext cx="261378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1st Division box"/>
          <p:cNvSpPr txBox="1"/>
          <p:nvPr/>
        </p:nvSpPr>
        <p:spPr>
          <a:xfrm>
            <a:off x="2668415" y="1223882"/>
            <a:ext cx="76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31</a:t>
            </a:r>
            <a:endParaRPr lang="en-GB" sz="4000" b="1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246201" y="3329433"/>
            <a:ext cx="2660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3460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  <p:bldP spid="68" grpId="0"/>
      <p:bldP spid="67" grpId="0"/>
      <p:bldP spid="67" grpId="1"/>
      <p:bldP spid="63" grpId="0"/>
      <p:bldP spid="63" grpId="1"/>
      <p:bldP spid="62" grpId="0"/>
      <p:bldP spid="62" grpId="1"/>
      <p:bldP spid="61" grpId="0"/>
      <p:bldP spid="61" grpId="1"/>
      <p:bldP spid="60" grpId="0"/>
      <p:bldP spid="60" grpId="1"/>
      <p:bldP spid="59" grpId="0"/>
      <p:bldP spid="59" grpId="1"/>
      <p:bldP spid="58" grpId="0"/>
      <p:bldP spid="58" grpId="1"/>
      <p:bldP spid="42" grpId="0"/>
      <p:bldP spid="57" grpId="0"/>
      <p:bldP spid="57" grpId="1"/>
      <p:bldP spid="56" grpId="0"/>
      <p:bldP spid="56" grpId="1"/>
      <p:bldP spid="38" grpId="0"/>
      <p:bldP spid="38" grpId="1"/>
      <p:bldP spid="21" grpId="0" animBg="1"/>
      <p:bldP spid="34" grpId="0"/>
      <p:bldP spid="23" grpId="0" animBg="1"/>
      <p:bldP spid="24" grpId="0"/>
      <p:bldP spid="44" grpId="0" animBg="1"/>
      <p:bldP spid="45" grpId="0"/>
      <p:bldP spid="47" grpId="0"/>
      <p:bldP spid="49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rst number" hidden="1"/>
          <p:cNvSpPr txBox="1"/>
          <p:nvPr/>
        </p:nvSpPr>
        <p:spPr>
          <a:xfrm>
            <a:off x="2721939" y="1213794"/>
            <a:ext cx="7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sp>
        <p:nvSpPr>
          <p:cNvPr id="41" name="Top Question"/>
          <p:cNvSpPr txBox="1"/>
          <p:nvPr/>
        </p:nvSpPr>
        <p:spPr>
          <a:xfrm>
            <a:off x="755650" y="2767280"/>
            <a:ext cx="7637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4005 ÷ 89</a:t>
            </a:r>
            <a:endParaRPr lang="en-GB" sz="8000" b="1" dirty="0"/>
          </a:p>
        </p:txBody>
      </p:sp>
      <p:sp>
        <p:nvSpPr>
          <p:cNvPr id="50" name="Top Question"/>
          <p:cNvSpPr txBox="1"/>
          <p:nvPr/>
        </p:nvSpPr>
        <p:spPr>
          <a:xfrm>
            <a:off x="672124" y="5667671"/>
            <a:ext cx="780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Go onto the next slide to see the division process for this calculation.</a:t>
            </a:r>
            <a:endParaRPr lang="en-GB" sz="2000" dirty="0">
              <a:latin typeface="+mj-lt"/>
            </a:endParaRPr>
          </a:p>
        </p:txBody>
      </p:sp>
      <p:sp>
        <p:nvSpPr>
          <p:cNvPr id="55" name="Top Question"/>
          <p:cNvSpPr txBox="1"/>
          <p:nvPr/>
        </p:nvSpPr>
        <p:spPr>
          <a:xfrm>
            <a:off x="755650" y="728663"/>
            <a:ext cx="7637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Complete the following calculation: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8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1st Division box"/>
          <p:cNvSpPr txBox="1"/>
          <p:nvPr/>
        </p:nvSpPr>
        <p:spPr>
          <a:xfrm>
            <a:off x="5348418" y="1219553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48" name="1st Division box"/>
          <p:cNvSpPr txBox="1"/>
          <p:nvPr/>
        </p:nvSpPr>
        <p:spPr>
          <a:xfrm>
            <a:off x="4784093" y="1223380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18" name="First number" hidden="1"/>
          <p:cNvSpPr txBox="1"/>
          <p:nvPr/>
        </p:nvSpPr>
        <p:spPr>
          <a:xfrm>
            <a:off x="2721939" y="1213794"/>
            <a:ext cx="7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12</a:t>
            </a:r>
            <a:endParaRPr lang="en-GB" sz="4000" b="1" dirty="0"/>
          </a:p>
        </p:txBody>
      </p:sp>
      <p:sp>
        <p:nvSpPr>
          <p:cNvPr id="68" name="Fifth Statement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5 above the 5 and there is your final answer!</a:t>
            </a:r>
            <a:endParaRPr lang="en-GB" sz="2000" dirty="0">
              <a:latin typeface="+mj-lt"/>
            </a:endParaRPr>
          </a:p>
        </p:txBody>
      </p:sp>
      <p:sp>
        <p:nvSpPr>
          <p:cNvPr id="67" name="Fifth Q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89s are there in 445?</a:t>
            </a:r>
            <a:endParaRPr lang="en-GB" sz="2000" dirty="0">
              <a:latin typeface="+mj-lt"/>
            </a:endParaRPr>
          </a:p>
        </p:txBody>
      </p:sp>
      <p:sp>
        <p:nvSpPr>
          <p:cNvPr id="63" name="Fourth Statement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Now drop down the </a:t>
            </a:r>
            <a:r>
              <a:rPr lang="en-GB" sz="2000" dirty="0" smtClean="0">
                <a:latin typeface="+mj-lt"/>
              </a:rPr>
              <a:t>5.</a:t>
            </a:r>
            <a:endParaRPr lang="en-GB" sz="2000" dirty="0">
              <a:latin typeface="+mj-lt"/>
            </a:endParaRPr>
          </a:p>
        </p:txBody>
      </p:sp>
      <p:sp>
        <p:nvSpPr>
          <p:cNvPr id="62" name="Fourth Q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What is 400 minus 356?</a:t>
            </a:r>
            <a:endParaRPr lang="en-GB" sz="2000" dirty="0">
              <a:latin typeface="+mj-lt"/>
            </a:endParaRPr>
          </a:p>
        </p:txBody>
      </p:sp>
      <p:sp>
        <p:nvSpPr>
          <p:cNvPr id="61" name="Third Statement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4 above the 0 and 356 below the 400.</a:t>
            </a:r>
            <a:endParaRPr lang="en-GB" sz="2000" dirty="0">
              <a:latin typeface="+mj-lt"/>
            </a:endParaRPr>
          </a:p>
        </p:txBody>
      </p:sp>
      <p:sp>
        <p:nvSpPr>
          <p:cNvPr id="60" name="Third Q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89s are there in 400?</a:t>
            </a:r>
            <a:endParaRPr lang="en-GB" sz="2000" dirty="0">
              <a:latin typeface="+mj-lt"/>
            </a:endParaRPr>
          </a:p>
        </p:txBody>
      </p:sp>
      <p:sp>
        <p:nvSpPr>
          <p:cNvPr id="59" name="Second Statement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Now drop down the 0.</a:t>
            </a:r>
            <a:endParaRPr lang="en-GB" sz="2000" dirty="0">
              <a:latin typeface="+mj-lt"/>
            </a:endParaRPr>
          </a:p>
        </p:txBody>
      </p:sp>
      <p:sp>
        <p:nvSpPr>
          <p:cNvPr id="58" name="Second Q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What is 40 minus 0?</a:t>
            </a:r>
            <a:endParaRPr lang="en-GB" sz="2000" dirty="0">
              <a:latin typeface="+mj-lt"/>
            </a:endParaRPr>
          </a:p>
        </p:txBody>
      </p:sp>
      <p:sp>
        <p:nvSpPr>
          <p:cNvPr id="42" name="1st Division box"/>
          <p:cNvSpPr txBox="1"/>
          <p:nvPr/>
        </p:nvSpPr>
        <p:spPr>
          <a:xfrm>
            <a:off x="3834894" y="1764851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000" dirty="0" smtClean="0"/>
              <a:t>0</a:t>
            </a:r>
            <a:endParaRPr lang="en-GB" sz="4000" b="1" spc="2000" dirty="0"/>
          </a:p>
        </p:txBody>
      </p:sp>
      <p:sp>
        <p:nvSpPr>
          <p:cNvPr id="57" name="First Statement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Write 0 above the 0 and write 0 below the 40.</a:t>
            </a:r>
            <a:endParaRPr lang="en-GB" sz="2000" dirty="0">
              <a:latin typeface="+mj-l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246201" y="2118794"/>
            <a:ext cx="2660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rst Q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89s are there in 40?</a:t>
            </a:r>
            <a:endParaRPr lang="en-GB" sz="2000" dirty="0">
              <a:latin typeface="+mj-lt"/>
            </a:endParaRPr>
          </a:p>
        </p:txBody>
      </p:sp>
      <p:sp>
        <p:nvSpPr>
          <p:cNvPr id="38" name="Opening"/>
          <p:cNvSpPr txBox="1"/>
          <p:nvPr/>
        </p:nvSpPr>
        <p:spPr>
          <a:xfrm>
            <a:off x="751287" y="546602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Let’s start by dividing 40 by 89 as they are both a 2 digit number.</a:t>
            </a:r>
            <a:endParaRPr lang="en-GB" sz="2000" dirty="0">
              <a:latin typeface="+mj-lt"/>
            </a:endParaRPr>
          </a:p>
        </p:txBody>
      </p:sp>
      <p:sp>
        <p:nvSpPr>
          <p:cNvPr id="17" name="2nd Division box"/>
          <p:cNvSpPr txBox="1"/>
          <p:nvPr/>
        </p:nvSpPr>
        <p:spPr>
          <a:xfrm>
            <a:off x="4180212" y="1223882"/>
            <a:ext cx="44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21" name="2nd Answer box"/>
          <p:cNvSpPr/>
          <p:nvPr/>
        </p:nvSpPr>
        <p:spPr>
          <a:xfrm>
            <a:off x="4150904" y="619767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07926" y="553107"/>
            <a:ext cx="37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681066" y="1223882"/>
            <a:ext cx="33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sp>
        <p:nvSpPr>
          <p:cNvPr id="22" name="1st Division box"/>
          <p:cNvSpPr txBox="1"/>
          <p:nvPr/>
        </p:nvSpPr>
        <p:spPr>
          <a:xfrm>
            <a:off x="4800251" y="1229933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0</a:t>
            </a:r>
            <a:endParaRPr lang="en-GB" sz="4000" b="1" dirty="0"/>
          </a:p>
        </p:txBody>
      </p:sp>
      <p:sp>
        <p:nvSpPr>
          <p:cNvPr id="23" name="2nd Answer box"/>
          <p:cNvSpPr/>
          <p:nvPr/>
        </p:nvSpPr>
        <p:spPr>
          <a:xfrm>
            <a:off x="4703942" y="619768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4800770" y="553107"/>
            <a:ext cx="30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4</a:t>
            </a:r>
            <a:endParaRPr lang="en-GB" sz="4000" b="1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866" y="2438604"/>
            <a:ext cx="105428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st Division box"/>
          <p:cNvSpPr txBox="1"/>
          <p:nvPr/>
        </p:nvSpPr>
        <p:spPr>
          <a:xfrm>
            <a:off x="5348418" y="1221163"/>
            <a:ext cx="30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44" name="2nd Answer box"/>
          <p:cNvSpPr/>
          <p:nvPr/>
        </p:nvSpPr>
        <p:spPr>
          <a:xfrm>
            <a:off x="5256981" y="619768"/>
            <a:ext cx="498965" cy="498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45" name="2nd answer blue box"/>
          <p:cNvSpPr txBox="1"/>
          <p:nvPr/>
        </p:nvSpPr>
        <p:spPr>
          <a:xfrm>
            <a:off x="5348360" y="553107"/>
            <a:ext cx="30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</a:t>
            </a:r>
            <a:endParaRPr lang="en-GB" sz="4000" b="1" dirty="0"/>
          </a:p>
        </p:txBody>
      </p:sp>
      <p:sp>
        <p:nvSpPr>
          <p:cNvPr id="47" name="1st Division box"/>
          <p:cNvSpPr txBox="1"/>
          <p:nvPr/>
        </p:nvSpPr>
        <p:spPr>
          <a:xfrm>
            <a:off x="3577000" y="2433173"/>
            <a:ext cx="133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40</a:t>
            </a:r>
            <a:endParaRPr lang="en-GB" sz="4000" b="1" spc="2200" dirty="0"/>
          </a:p>
        </p:txBody>
      </p:sp>
      <p:sp>
        <p:nvSpPr>
          <p:cNvPr id="49" name="1st Division box"/>
          <p:cNvSpPr txBox="1"/>
          <p:nvPr/>
        </p:nvSpPr>
        <p:spPr>
          <a:xfrm>
            <a:off x="3461103" y="2975490"/>
            <a:ext cx="2050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000" dirty="0" smtClean="0"/>
              <a:t>356</a:t>
            </a:r>
            <a:endParaRPr lang="en-GB" sz="4000" b="1" spc="2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597866" y="3599189"/>
            <a:ext cx="154999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st Division box"/>
          <p:cNvSpPr txBox="1"/>
          <p:nvPr/>
        </p:nvSpPr>
        <p:spPr>
          <a:xfrm>
            <a:off x="4114190" y="3594988"/>
            <a:ext cx="130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44</a:t>
            </a:r>
            <a:endParaRPr lang="en-GB" sz="4000" b="1" spc="2200" dirty="0"/>
          </a:p>
        </p:txBody>
      </p:sp>
      <p:sp>
        <p:nvSpPr>
          <p:cNvPr id="54" name="1st Division box"/>
          <p:cNvSpPr txBox="1"/>
          <p:nvPr/>
        </p:nvSpPr>
        <p:spPr>
          <a:xfrm>
            <a:off x="4114190" y="4129040"/>
            <a:ext cx="189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2200" dirty="0" smtClean="0"/>
              <a:t>445</a:t>
            </a:r>
            <a:endParaRPr lang="en-GB" sz="4000" b="1" spc="2200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512261" y="1172930"/>
            <a:ext cx="2429888" cy="670066"/>
            <a:chOff x="3555010" y="2839072"/>
            <a:chExt cx="2613782" cy="102682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79931" y="2839072"/>
              <a:ext cx="0" cy="10268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2"/>
              <a:ext cx="261378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1st Division box"/>
          <p:cNvSpPr txBox="1"/>
          <p:nvPr/>
        </p:nvSpPr>
        <p:spPr>
          <a:xfrm>
            <a:off x="2668415" y="1223882"/>
            <a:ext cx="76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89</a:t>
            </a:r>
            <a:endParaRPr lang="en-GB" sz="4000" b="1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246201" y="3329433"/>
            <a:ext cx="2660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9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3460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  <p:bldP spid="68" grpId="0"/>
      <p:bldP spid="67" grpId="0"/>
      <p:bldP spid="67" grpId="1"/>
      <p:bldP spid="63" grpId="0"/>
      <p:bldP spid="63" grpId="1"/>
      <p:bldP spid="62" grpId="0"/>
      <p:bldP spid="62" grpId="1"/>
      <p:bldP spid="61" grpId="0"/>
      <p:bldP spid="61" grpId="1"/>
      <p:bldP spid="60" grpId="0"/>
      <p:bldP spid="60" grpId="1"/>
      <p:bldP spid="59" grpId="0"/>
      <p:bldP spid="59" grpId="1"/>
      <p:bldP spid="58" grpId="0"/>
      <p:bldP spid="58" grpId="1"/>
      <p:bldP spid="42" grpId="0"/>
      <p:bldP spid="57" grpId="0"/>
      <p:bldP spid="57" grpId="1"/>
      <p:bldP spid="56" grpId="0"/>
      <p:bldP spid="56" grpId="1"/>
      <p:bldP spid="38" grpId="0"/>
      <p:bldP spid="38" grpId="1"/>
      <p:bldP spid="21" grpId="0" animBg="1"/>
      <p:bldP spid="34" grpId="0"/>
      <p:bldP spid="23" grpId="0" animBg="1"/>
      <p:bldP spid="24" grpId="0"/>
      <p:bldP spid="44" grpId="0" animBg="1"/>
      <p:bldP spid="45" grpId="0"/>
      <p:bldP spid="47" grpId="0"/>
      <p:bldP spid="49" grpId="0"/>
      <p:bldP spid="52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552</Words>
  <Application>Microsoft Office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Sassoon Infant Rg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Luke Osborne</cp:lastModifiedBy>
  <cp:revision>153</cp:revision>
  <dcterms:created xsi:type="dcterms:W3CDTF">2014-10-01T16:09:27Z</dcterms:created>
  <dcterms:modified xsi:type="dcterms:W3CDTF">2016-06-22T07:30:03Z</dcterms:modified>
</cp:coreProperties>
</file>