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3" r:id="rId3"/>
    <p:sldId id="274" r:id="rId4"/>
    <p:sldId id="292" r:id="rId5"/>
    <p:sldId id="293" r:id="rId6"/>
    <p:sldId id="294" r:id="rId7"/>
    <p:sldId id="275" r:id="rId8"/>
    <p:sldId id="289" r:id="rId9"/>
    <p:sldId id="278" r:id="rId10"/>
    <p:sldId id="279" r:id="rId11"/>
    <p:sldId id="280" r:id="rId12"/>
    <p:sldId id="281" r:id="rId13"/>
    <p:sldId id="282" r:id="rId14"/>
    <p:sldId id="277" r:id="rId15"/>
    <p:sldId id="295" r:id="rId16"/>
    <p:sldId id="296" r:id="rId17"/>
    <p:sldId id="297" r:id="rId18"/>
    <p:sldId id="298" r:id="rId19"/>
    <p:sldId id="263" r:id="rId20"/>
    <p:sldId id="288" r:id="rId21"/>
    <p:sldId id="287" r:id="rId22"/>
    <p:sldId id="283" r:id="rId23"/>
    <p:sldId id="290" r:id="rId24"/>
    <p:sldId id="286" r:id="rId25"/>
    <p:sldId id="284" r:id="rId26"/>
    <p:sldId id="285" r:id="rId27"/>
    <p:sldId id="264" r:id="rId28"/>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7BA"/>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968" autoAdjust="0"/>
  </p:normalViewPr>
  <p:slideViewPr>
    <p:cSldViewPr snapToGrid="0">
      <p:cViewPr varScale="1">
        <p:scale>
          <a:sx n="81" d="100"/>
          <a:sy n="81" d="100"/>
        </p:scale>
        <p:origin x="6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452D138-52D5-463E-8C63-879E545979AC}" type="datetimeFigureOut">
              <a:rPr lang="en-GB" smtClean="0"/>
              <a:t>02/03/2020</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Instead of a single use yoghurt pot choose fruit that isn’t wrapped in plastic or buy one big yoghurt pot and put a portion in a small tub.</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422442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buying snack bars wrapped in plastic</a:t>
            </a:r>
            <a:r>
              <a:rPr lang="en-GB" baseline="0" dirty="0"/>
              <a:t> you could make your own treats to take to school.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286436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though they don’t look like other plastics</a:t>
            </a:r>
            <a:r>
              <a:rPr lang="en-GB" baseline="0" dirty="0"/>
              <a:t> crisp packets are made from plastic.   You could try bringing rice cakes loose in your lunchbox or dried fruit like banana chips.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206724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a:t>
            </a:r>
            <a:r>
              <a:rPr lang="en-GB" baseline="0" dirty="0"/>
              <a:t> of wrapping things and putting them in a lunchbox or loose in your bag you can get a lunchbox with compartments and leave everything loose.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374193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a:t>
            </a:r>
            <a:r>
              <a:rPr lang="en-GB" baseline="0" dirty="0"/>
              <a:t> example of what you could have for your lunch.  Quick discussion within the class what will you do/ ask your parent or carer to change in your lunchbox?</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150073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1528789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Carrying</a:t>
            </a:r>
            <a:r>
              <a:rPr lang="en-GB" baseline="0" dirty="0" smtClean="0"/>
              <a:t> out a survey is a way that scientists can estimate how much plastic in on a beach.  A 1mx1m quadrat is used (make sure to explain what a quadrat is) it is placed on the sand along the strandline to mark out the survey area.  The strandline is the place on a beach where the sea deposits most of things it is carrying, it can be spotted by looking for a line of seaweed along the beach.  This is also where most plastic is usually found.  Once the quadrat has been placed on the sand a small quadrat that is 10cmx10cm is used to take smaller samples, five small samples are taken inside the big quadrat.  Then five metres is measured out, the big quadrat put down and this is repeated five times.  The class is going to help analyse the results.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350229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an example of the five smaller quadrats inside the big one.  These are all 10cm</a:t>
            </a:r>
            <a:r>
              <a:rPr lang="en-GB" sz="1100" baseline="30000" dirty="0" smtClean="0"/>
              <a:t>2</a:t>
            </a:r>
            <a:r>
              <a:rPr lang="en-GB" baseline="0" dirty="0" smtClean="0"/>
              <a:t> and let scientists work out the mean amount of plastic in 1m</a:t>
            </a:r>
            <a:r>
              <a:rPr lang="en-GB" baseline="30000" dirty="0" smtClean="0"/>
              <a:t>2</a:t>
            </a:r>
            <a:r>
              <a:rPr lang="en-GB" baseline="0" dirty="0" smtClean="0"/>
              <a:t> which they can then use to work out the mean amount of plastic on the beach.</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17</a:t>
            </a:fld>
            <a:endParaRPr lang="en-GB"/>
          </a:p>
        </p:txBody>
      </p:sp>
    </p:spTree>
    <p:extLst>
      <p:ext uri="{BB962C8B-B14F-4D97-AF65-F5344CB8AC3E}">
        <p14:creationId xmlns:p14="http://schemas.microsoft.com/office/powerpoint/2010/main" val="5519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table in the room represents a 1m2 quadrat and on each table are 5 sheets which represent the 10cm2 quadrats.  What you need to do is go around each quadrat and count how many pieces of </a:t>
            </a:r>
            <a:r>
              <a:rPr lang="en-GB" baseline="0" dirty="0" err="1" smtClean="0"/>
              <a:t>microplastic</a:t>
            </a:r>
            <a:r>
              <a:rPr lang="en-GB" baseline="0" dirty="0" smtClean="0"/>
              <a:t> there are in each quadrat and then write it on your sheet.  Once you have been around to all of the quadrat there are some maths questions so that you can work out the mean amount of plastic on the beach.</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18</a:t>
            </a:fld>
            <a:endParaRPr lang="en-GB"/>
          </a:p>
        </p:txBody>
      </p:sp>
    </p:spTree>
    <p:extLst>
      <p:ext uri="{BB962C8B-B14F-4D97-AF65-F5344CB8AC3E}">
        <p14:creationId xmlns:p14="http://schemas.microsoft.com/office/powerpoint/2010/main" val="3026704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19</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white boards</a:t>
            </a:r>
            <a:r>
              <a:rPr lang="en-GB" baseline="0" dirty="0"/>
              <a:t> of the class to write their answers on.  </a:t>
            </a:r>
            <a:r>
              <a:rPr lang="en-GB" dirty="0"/>
              <a:t>Questions</a:t>
            </a:r>
            <a:r>
              <a:rPr lang="en-GB" baseline="0" dirty="0"/>
              <a:t> for the class:  What is happening in this picture?  Why might this have happened? What could happen to the animals?  Write some of the most popular/best answers on the board.</a:t>
            </a:r>
          </a:p>
          <a:p>
            <a:r>
              <a:rPr lang="en-GB" baseline="0" dirty="0"/>
              <a:t>Lead onto the next slide: Although there are bad things happening in the environment there a people who are encouraging others to make a difference such as David Attenborough.  Ask is anyone knows who David Attenborough is and what he does.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941784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easiest</a:t>
            </a:r>
            <a:r>
              <a:rPr lang="en-GB" baseline="0" dirty="0"/>
              <a:t> things you can do is to use reusable items rather than single-use ones.  For example you could use a reusable </a:t>
            </a:r>
            <a:r>
              <a:rPr lang="en-GB" baseline="0"/>
              <a:t>water bottle, </a:t>
            </a:r>
            <a:r>
              <a:rPr lang="en-GB" baseline="0" dirty="0"/>
              <a:t>you can even ask in restaurants and cafes if they will fill it up with water for you.</a:t>
            </a:r>
          </a:p>
          <a:p>
            <a:r>
              <a:rPr lang="en-GB" baseline="0" dirty="0"/>
              <a:t>You can also pick up litter in the street , on beaches or around rivers.  How about organising a litter pick around your school?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20</a:t>
            </a:fld>
            <a:endParaRPr lang="en-GB"/>
          </a:p>
        </p:txBody>
      </p:sp>
    </p:spTree>
    <p:extLst>
      <p:ext uri="{BB962C8B-B14F-4D97-AF65-F5344CB8AC3E}">
        <p14:creationId xmlns:p14="http://schemas.microsoft.com/office/powerpoint/2010/main" val="239326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activity split the class into groups of 4 or 5.  This activity</a:t>
            </a:r>
            <a:r>
              <a:rPr lang="en-GB" baseline="0" dirty="0"/>
              <a:t> is going to look at the life cycle of a single-use plastic bottle.  A life cycle can be used to for things that aren’t living as well as those that are., for example a single- use plastic bottle.  Hand out the blue arrows and cards and ask the class to put together the life cycle.  Hint: This life cycle will start with </a:t>
            </a:r>
            <a:r>
              <a:rPr lang="en-GB" baseline="0" dirty="0" err="1"/>
              <a:t>nurdles</a:t>
            </a:r>
            <a:r>
              <a:rPr lang="en-GB" baseline="0" dirty="0"/>
              <a:t>, these are pellets which are melted down to make into plastic items.  Only use the blue arrows and pictures for this part of the activity (Next slide contains the answers).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21</a:t>
            </a:fld>
            <a:endParaRPr lang="en-GB"/>
          </a:p>
        </p:txBody>
      </p:sp>
    </p:spTree>
    <p:extLst>
      <p:ext uri="{BB962C8B-B14F-4D97-AF65-F5344CB8AC3E}">
        <p14:creationId xmlns:p14="http://schemas.microsoft.com/office/powerpoint/2010/main" val="2680165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the correct life cycle of a plastic bottle (shipping and transportation could be swapped around).  For each stage ask the class what they think comes next before revealing it.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22</a:t>
            </a:fld>
            <a:endParaRPr lang="en-GB"/>
          </a:p>
        </p:txBody>
      </p:sp>
    </p:spTree>
    <p:extLst>
      <p:ext uri="{BB962C8B-B14F-4D97-AF65-F5344CB8AC3E}">
        <p14:creationId xmlns:p14="http://schemas.microsoft.com/office/powerpoint/2010/main" val="3339372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part of the activity uses the red arrows and cards.</a:t>
            </a:r>
            <a:r>
              <a:rPr lang="en-GB" baseline="0" dirty="0"/>
              <a:t>   For shipping, disposal and recycling the way that plastic can enter and damage the environment need to be identified.  Add these arrows and pictures to the life cycle you have already made.  The next slide shows an example to go through with the class.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23</a:t>
            </a:fld>
            <a:endParaRPr lang="en-GB"/>
          </a:p>
        </p:txBody>
      </p:sp>
    </p:spTree>
    <p:extLst>
      <p:ext uri="{BB962C8B-B14F-4D97-AF65-F5344CB8AC3E}">
        <p14:creationId xmlns:p14="http://schemas.microsoft.com/office/powerpoint/2010/main" val="345171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as an example before getting</a:t>
            </a:r>
            <a:r>
              <a:rPr lang="en-GB" baseline="0" dirty="0"/>
              <a:t> the class to do the others.  Questions to ask: Do they know which recycling items should go in which bin at home? At school?   The following slides shoe the answers.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24</a:t>
            </a:fld>
            <a:endParaRPr lang="en-GB"/>
          </a:p>
        </p:txBody>
      </p:sp>
    </p:spTree>
    <p:extLst>
      <p:ext uri="{BB962C8B-B14F-4D97-AF65-F5344CB8AC3E}">
        <p14:creationId xmlns:p14="http://schemas.microsoft.com/office/powerpoint/2010/main" val="3235083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the life cycle ask</a:t>
            </a:r>
            <a:r>
              <a:rPr lang="en-GB" baseline="0" dirty="0"/>
              <a:t> the class what comes next before revealing the answers.  Questions to ask: What might happen to animals that eat plastic? Has anyone ever seen a </a:t>
            </a:r>
            <a:r>
              <a:rPr lang="en-GB" baseline="0" dirty="0" err="1"/>
              <a:t>nurdle</a:t>
            </a:r>
            <a:r>
              <a:rPr lang="en-GB" baseline="0" dirty="0"/>
              <a:t> on the beach?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25</a:t>
            </a:fld>
            <a:endParaRPr lang="en-GB"/>
          </a:p>
        </p:txBody>
      </p:sp>
    </p:spTree>
    <p:extLst>
      <p:ext uri="{BB962C8B-B14F-4D97-AF65-F5344CB8AC3E}">
        <p14:creationId xmlns:p14="http://schemas.microsoft.com/office/powerpoint/2010/main" val="1396931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the life cycle ask</a:t>
            </a:r>
            <a:r>
              <a:rPr lang="en-GB" baseline="0" dirty="0"/>
              <a:t> the class what comes next before revealing the answers.   Questions to ask: Why do people litter? Have they ever littered, it could be an accident or on purpose? What might happen to the seal?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26</a:t>
            </a:fld>
            <a:endParaRPr lang="en-GB"/>
          </a:p>
        </p:txBody>
      </p:sp>
    </p:spTree>
    <p:extLst>
      <p:ext uri="{BB962C8B-B14F-4D97-AF65-F5344CB8AC3E}">
        <p14:creationId xmlns:p14="http://schemas.microsoft.com/office/powerpoint/2010/main" val="130124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t>
            </a:r>
            <a:r>
              <a:rPr lang="en-GB" baseline="0" dirty="0"/>
              <a:t> </a:t>
            </a:r>
            <a:r>
              <a:rPr lang="en-GB" dirty="0"/>
              <a:t>Ask if there are any more questions.</a:t>
            </a:r>
          </a:p>
          <a:p>
            <a:r>
              <a:rPr lang="en-GB" dirty="0"/>
              <a:t>Then get the children to come up to the front to hand in their pledge.</a:t>
            </a:r>
          </a:p>
        </p:txBody>
      </p:sp>
      <p:sp>
        <p:nvSpPr>
          <p:cNvPr id="4" name="Slide Number Placeholder 3"/>
          <p:cNvSpPr>
            <a:spLocks noGrp="1"/>
          </p:cNvSpPr>
          <p:nvPr>
            <p:ph type="sldNum" sz="quarter" idx="10"/>
          </p:nvPr>
        </p:nvSpPr>
        <p:spPr/>
        <p:txBody>
          <a:bodyPr/>
          <a:lstStyle/>
          <a:p>
            <a:fld id="{289CACC1-FCF0-4372-8A64-F01622D90452}" type="slidenum">
              <a:rPr lang="en-GB" smtClean="0"/>
              <a:t>27</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a:t>
            </a:r>
            <a:r>
              <a:rPr lang="en-GB" baseline="0" dirty="0"/>
              <a:t> the video clip.  After the video explain that naturalists such as David Attenborough are very important for getting people’s attention when it comes to important issues such as plastic.</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22786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question is aimed at getting the class engaged and thinking.  Give them a few minutes to put up their hand and suggest what they think the connection could be.  Answers on the next slide.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261967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for the question</a:t>
            </a:r>
            <a:r>
              <a:rPr lang="en-GB" baseline="0" dirty="0" smtClean="0"/>
              <a:t> will appear one step at a time.  If the class haven’t guess the connection try and get them to continue guessing as each stage appears.  From the supermarket people by food which is wrapped in plastic packaging.  This can end up in the ocean which is were turtles live.  Turtles can get confused and think that plastic is food.  They can eat it which makes them ill.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74814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a:t>
            </a:r>
            <a:r>
              <a:rPr lang="en-GB" baseline="0" dirty="0" smtClean="0"/>
              <a:t> watching the video ask the class to write on their white boards: first how it makes them feel, second how the manta ray might feel.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65362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activity follows on from the lunchbox challenge shown in the previous video clip.  Explain to the class that they are going to be looking at their lunchboxes (or thinking about what was in their lunchbox) to see how much plastic was used.  Ask everyone to get their lunch and have a look at what is in there.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3540961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each category get</a:t>
            </a:r>
            <a:r>
              <a:rPr lang="en-GB" baseline="0" dirty="0"/>
              <a:t> the children to put their hand up if it is/was in their lunchbox.  Make a note of the numbers for each category for use in the next part of the activity.</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309045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a:t>
            </a:r>
            <a:r>
              <a:rPr lang="en-GB" baseline="0" dirty="0"/>
              <a:t> reduce the amount of plastic in lunchboxes the next slides show some simple swaps.  When each plastic item is shown ask the class to suggest what could be used instead before showing our suggestion.  Remember that just because their answer is different to ours it doesn’t mean that it is wrong.</a:t>
            </a:r>
          </a:p>
          <a:p>
            <a:r>
              <a:rPr lang="en-GB" baseline="0" dirty="0"/>
              <a:t>Instead of a single use drinks bottle or carton a </a:t>
            </a:r>
            <a:r>
              <a:rPr lang="en-GB" baseline="0" dirty="0" err="1"/>
              <a:t>resusble</a:t>
            </a:r>
            <a:r>
              <a:rPr lang="en-GB" baseline="0" dirty="0"/>
              <a:t> bottle could be used.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75969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02/03/2020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02/03/2020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02/03/2020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02/03/2020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02/03/2020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02/03/2020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4.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0.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61.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eg"/><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9.jpe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68.pn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5038" b="62792"/>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latin typeface="+mn-lt"/>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a16="http://schemas.microsoft.com/office/drawing/2014/main" id="{31BBB300-D07B-4B4A-8E07-E8C2C67AAA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a16="http://schemas.microsoft.com/office/drawing/2014/main" id="{216BD2F7-D260-401A-8835-E6D1250DB030}"/>
              </a:ext>
            </a:extLst>
          </p:cNvPr>
          <p:cNvPicPr>
            <a:picLocks noChangeAspect="1"/>
          </p:cNvPicPr>
          <p:nvPr/>
        </p:nvPicPr>
        <p:blipFill>
          <a:blip r:embed="rId8"/>
          <a:stretch>
            <a:fillRect/>
          </a:stretch>
        </p:blipFill>
        <p:spPr>
          <a:xfrm>
            <a:off x="10212804" y="3978851"/>
            <a:ext cx="1320791" cy="1080000"/>
          </a:xfrm>
          <a:prstGeom prst="rect">
            <a:avLst/>
          </a:prstGeom>
        </p:spPr>
      </p:pic>
      <p:pic>
        <p:nvPicPr>
          <p:cNvPr id="12" name="Picture 11">
            <a:extLst>
              <a:ext uri="{FF2B5EF4-FFF2-40B4-BE49-F238E27FC236}">
                <a16:creationId xmlns:a16="http://schemas.microsoft.com/office/drawing/2014/main" id="{FA256A43-389B-42B6-86F5-5367E6348F8D}"/>
              </a:ext>
            </a:extLst>
          </p:cNvPr>
          <p:cNvPicPr>
            <a:picLocks noChangeAspect="1"/>
          </p:cNvPicPr>
          <p:nvPr/>
        </p:nvPicPr>
        <p:blipFill>
          <a:blip r:embed="rId9"/>
          <a:stretch>
            <a:fillRect/>
          </a:stretch>
        </p:blipFill>
        <p:spPr>
          <a:xfrm>
            <a:off x="8420626" y="397885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a:stretch>
            <a:fillRect/>
          </a:stretch>
        </p:blipFill>
        <p:spPr>
          <a:xfrm>
            <a:off x="4284764" y="3999313"/>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a:stretch>
            <a:fillRect/>
          </a:stretch>
        </p:blipFill>
        <p:spPr>
          <a:xfrm>
            <a:off x="2520092" y="3999313"/>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4824511" y="2962647"/>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1096"/>
          <a:stretch/>
        </p:blipFill>
        <p:spPr bwMode="auto">
          <a:xfrm>
            <a:off x="1125133" y="1325563"/>
            <a:ext cx="2574245" cy="44024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arge yoghurt p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112" y="1073887"/>
            <a:ext cx="2150692" cy="324426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9312804" y="2592751"/>
            <a:ext cx="854703" cy="45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6"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3833" y="2158408"/>
            <a:ext cx="1465061" cy="1279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81333" l="10000" r="90000">
                        <a14:backgroundMark x1="47030" y1="79333" x2="47030" y2="79333"/>
                        <a14:backgroundMark x1="61576" y1="79152" x2="61576" y2="79152"/>
                        <a14:backgroundMark x1="49394" y1="78970" x2="49394" y2="78970"/>
                      </a14:backgroundRemoval>
                    </a14:imgEffect>
                  </a14:imgLayer>
                </a14:imgProps>
              </a:ext>
              <a:ext uri="{28A0092B-C50C-407E-A947-70E740481C1C}">
                <a14:useLocalDpi xmlns:a14="http://schemas.microsoft.com/office/drawing/2010/main" val="0"/>
              </a:ext>
            </a:extLst>
          </a:blip>
          <a:stretch>
            <a:fillRect/>
          </a:stretch>
        </p:blipFill>
        <p:spPr>
          <a:xfrm>
            <a:off x="7825079" y="3663272"/>
            <a:ext cx="2975449" cy="2975449"/>
          </a:xfrm>
          <a:prstGeom prst="rect">
            <a:avLst/>
          </a:prstGeom>
        </p:spPr>
      </p:pic>
    </p:spTree>
    <p:extLst>
      <p:ext uri="{BB962C8B-B14F-4D97-AF65-F5344CB8AC3E}">
        <p14:creationId xmlns:p14="http://schemas.microsoft.com/office/powerpoint/2010/main" val="13398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rot="18680018">
            <a:off x="1092" y="2798252"/>
            <a:ext cx="5463922" cy="1790341"/>
          </a:xfrm>
          <a:prstGeom prst="rect">
            <a:avLst/>
          </a:prstGeom>
        </p:spPr>
      </p:pic>
      <p:pic>
        <p:nvPicPr>
          <p:cNvPr id="4098" name="Picture 2" descr="Image result for cook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010" y="3693422"/>
            <a:ext cx="4046364" cy="2774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ixing bow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5509" y="1050848"/>
            <a:ext cx="2964371" cy="29643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hi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2814" y="962540"/>
            <a:ext cx="3140986" cy="3140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8145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695750" y="1325563"/>
            <a:ext cx="3818021" cy="4629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7049" y="1127522"/>
            <a:ext cx="47625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anana chi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768" y="4091781"/>
            <a:ext cx="4067904" cy="2177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9964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mage result for cling fil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90" b="2437"/>
          <a:stretch/>
        </p:blipFill>
        <p:spPr bwMode="auto">
          <a:xfrm rot="20814860">
            <a:off x="154572" y="2069991"/>
            <a:ext cx="5126533" cy="3349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508" y="1937982"/>
            <a:ext cx="4602444" cy="3362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491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What’s in your lunchbox?</a:t>
            </a:r>
          </a:p>
        </p:txBody>
      </p:sp>
      <p:grpSp>
        <p:nvGrpSpPr>
          <p:cNvPr id="2" name="Group 1"/>
          <p:cNvGrpSpPr/>
          <p:nvPr/>
        </p:nvGrpSpPr>
        <p:grpSpPr>
          <a:xfrm>
            <a:off x="1358889" y="662781"/>
            <a:ext cx="8256437" cy="5834418"/>
            <a:chOff x="1358889" y="662781"/>
            <a:chExt cx="8256437" cy="583441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889" y="662781"/>
              <a:ext cx="8256437" cy="5834418"/>
            </a:xfrm>
            <a:prstGeom prst="rect">
              <a:avLst/>
            </a:prstGeom>
          </p:spPr>
        </p:pic>
        <p:pic>
          <p:nvPicPr>
            <p:cNvPr id="7"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25440" b="17014"/>
            <a:stretch/>
          </p:blipFill>
          <p:spPr bwMode="auto">
            <a:xfrm>
              <a:off x="2576764" y="1725578"/>
              <a:ext cx="2595737" cy="19183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03509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605772" y="178517"/>
            <a:ext cx="6729382" cy="1325563"/>
          </a:xfrm>
        </p:spPr>
        <p:txBody>
          <a:bodyPr/>
          <a:lstStyle/>
          <a:p>
            <a:pPr algn="ctr"/>
            <a:r>
              <a:rPr lang="en-GB" dirty="0" smtClean="0">
                <a:latin typeface="+mn-lt"/>
              </a:rPr>
              <a:t>What is </a:t>
            </a:r>
            <a:r>
              <a:rPr lang="en-GB" dirty="0" err="1" smtClean="0">
                <a:latin typeface="+mn-lt"/>
              </a:rPr>
              <a:t>microplastic</a:t>
            </a:r>
            <a:r>
              <a:rPr lang="en-GB" dirty="0" smtClean="0">
                <a:latin typeface="+mn-lt"/>
              </a:rPr>
              <a:t>?</a:t>
            </a:r>
            <a:endParaRPr lang="en-GB"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79" y="832512"/>
            <a:ext cx="4836556" cy="369854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219"/>
          <a:stretch/>
        </p:blipFill>
        <p:spPr>
          <a:xfrm>
            <a:off x="361080" y="4113966"/>
            <a:ext cx="4836556" cy="206308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4302"/>
          <a:stretch/>
        </p:blipFill>
        <p:spPr>
          <a:xfrm>
            <a:off x="1511065" y="1468605"/>
            <a:ext cx="4836556" cy="169016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2426" b="54302"/>
          <a:stretch/>
        </p:blipFill>
        <p:spPr>
          <a:xfrm>
            <a:off x="3809155" y="2661806"/>
            <a:ext cx="4836556" cy="860732"/>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79763"/>
          <a:stretch/>
        </p:blipFill>
        <p:spPr>
          <a:xfrm>
            <a:off x="3907815" y="1706612"/>
            <a:ext cx="4836556" cy="74847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67002"/>
          <a:stretch/>
        </p:blipFill>
        <p:spPr>
          <a:xfrm>
            <a:off x="2650923" y="5071895"/>
            <a:ext cx="4836556" cy="122045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2426" b="54302"/>
          <a:stretch/>
        </p:blipFill>
        <p:spPr>
          <a:xfrm>
            <a:off x="2591911" y="3718745"/>
            <a:ext cx="4836556" cy="860732"/>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6493" b="79763"/>
          <a:stretch/>
        </p:blipFill>
        <p:spPr>
          <a:xfrm>
            <a:off x="9237115" y="2039019"/>
            <a:ext cx="1620583" cy="748471"/>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30867" b="79763"/>
          <a:stretch/>
        </p:blipFill>
        <p:spPr>
          <a:xfrm>
            <a:off x="6123610" y="2325982"/>
            <a:ext cx="3343669" cy="748471"/>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6192489" y="3153625"/>
            <a:ext cx="4836556" cy="44124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4652028" y="5758857"/>
            <a:ext cx="4836556" cy="441247"/>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616260" y="3975915"/>
            <a:ext cx="4836556" cy="441247"/>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6180877" y="3811950"/>
            <a:ext cx="4836556" cy="441247"/>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375005" y="4676784"/>
            <a:ext cx="4836556" cy="441247"/>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162256" y="5202524"/>
            <a:ext cx="4836556" cy="441247"/>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907504" y="4327795"/>
            <a:ext cx="4836556" cy="189803"/>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569850" y="4642967"/>
            <a:ext cx="4836556" cy="189803"/>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333268" y="4331744"/>
            <a:ext cx="4836556" cy="189803"/>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651362" y="5002325"/>
            <a:ext cx="4836556" cy="189803"/>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439420" y="5385986"/>
            <a:ext cx="4836556" cy="189803"/>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218782" y="5060652"/>
            <a:ext cx="4836556" cy="189803"/>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272585" y="5867266"/>
            <a:ext cx="4836556" cy="189803"/>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968817" y="5542010"/>
            <a:ext cx="4836556" cy="189803"/>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968817" y="6242321"/>
            <a:ext cx="4836556" cy="189803"/>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771704" y="5943466"/>
            <a:ext cx="4836556" cy="189803"/>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571187" y="5602705"/>
            <a:ext cx="4836556" cy="189803"/>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793283" y="5115178"/>
            <a:ext cx="4836556" cy="189803"/>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067975" y="4751327"/>
            <a:ext cx="4836556" cy="189803"/>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1" r="38797" b="79763"/>
          <a:stretch/>
        </p:blipFill>
        <p:spPr>
          <a:xfrm>
            <a:off x="7987220" y="3446399"/>
            <a:ext cx="2960118" cy="748471"/>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60184" r="30867" b="79763"/>
          <a:stretch/>
        </p:blipFill>
        <p:spPr>
          <a:xfrm>
            <a:off x="11299603" y="3365495"/>
            <a:ext cx="432853" cy="748471"/>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66493" r="23998" b="79763"/>
          <a:stretch/>
        </p:blipFill>
        <p:spPr>
          <a:xfrm>
            <a:off x="10609734" y="3139565"/>
            <a:ext cx="459906" cy="748471"/>
          </a:xfrm>
          <a:prstGeom prst="rect">
            <a:avLst/>
          </a:prstGeom>
        </p:spPr>
      </p:pic>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75897" b="79763"/>
          <a:stretch/>
        </p:blipFill>
        <p:spPr>
          <a:xfrm>
            <a:off x="11241978" y="2819379"/>
            <a:ext cx="1165765" cy="748471"/>
          </a:xfrm>
          <a:prstGeom prst="rect">
            <a:avLst/>
          </a:prstGeom>
        </p:spPr>
      </p:pic>
      <p:cxnSp>
        <p:nvCxnSpPr>
          <p:cNvPr id="39" name="Straight Arrow Connector 38"/>
          <p:cNvCxnSpPr/>
          <p:nvPr/>
        </p:nvCxnSpPr>
        <p:spPr>
          <a:xfrm>
            <a:off x="1897039" y="2681783"/>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717646" y="3567850"/>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52289" y="4278370"/>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397402" y="4962969"/>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16260" y="197669"/>
            <a:ext cx="6552017" cy="1754326"/>
          </a:xfrm>
          <a:prstGeom prst="rect">
            <a:avLst/>
          </a:prstGeom>
          <a:noFill/>
        </p:spPr>
        <p:txBody>
          <a:bodyPr wrap="square" rtlCol="0">
            <a:spAutoFit/>
          </a:bodyPr>
          <a:lstStyle/>
          <a:p>
            <a:r>
              <a:rPr lang="en-GB" dirty="0" err="1"/>
              <a:t>Microplastic</a:t>
            </a:r>
            <a:r>
              <a:rPr lang="en-GB" dirty="0"/>
              <a:t> are small pieces of plastic (0.5cm).  They can be made by big pieces of plastic breaking up into small pieces, or plastic that are made to be small like beads.  These tiny pieces of plastic can be dangerous because animals can eat them which makes them sick.  Has anyone ever seen </a:t>
            </a:r>
            <a:r>
              <a:rPr lang="en-GB" dirty="0" err="1"/>
              <a:t>microplastic</a:t>
            </a:r>
            <a:r>
              <a:rPr lang="en-GB" dirty="0"/>
              <a:t>? </a:t>
            </a:r>
          </a:p>
          <a:p>
            <a:endParaRPr lang="en-GB" dirty="0"/>
          </a:p>
        </p:txBody>
      </p:sp>
    </p:spTree>
    <p:extLst>
      <p:ext uri="{BB962C8B-B14F-4D97-AF65-F5344CB8AC3E}">
        <p14:creationId xmlns:p14="http://schemas.microsoft.com/office/powerpoint/2010/main" val="3921724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cxnSp>
        <p:nvCxnSpPr>
          <p:cNvPr id="25" name="Straight Arrow Connector 24"/>
          <p:cNvCxnSpPr/>
          <p:nvPr/>
        </p:nvCxnSpPr>
        <p:spPr>
          <a:xfrm>
            <a:off x="7942006" y="4542503"/>
            <a:ext cx="530942" cy="4572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71342" y="1325563"/>
            <a:ext cx="7449315" cy="5058552"/>
            <a:chOff x="2371342" y="1325563"/>
            <a:chExt cx="7449315" cy="5058552"/>
          </a:xfrm>
        </p:grpSpPr>
        <p:pic>
          <p:nvPicPr>
            <p:cNvPr id="3078" name="Picture 6" descr="Image result for strand 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542"/>
            <a:stretch/>
          </p:blipFill>
          <p:spPr bwMode="auto">
            <a:xfrm>
              <a:off x="2371342" y="1325563"/>
              <a:ext cx="7449315" cy="50585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91340" y="4542503"/>
              <a:ext cx="900000" cy="9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75305" y="3940579"/>
              <a:ext cx="810000" cy="8110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596098" y="3554233"/>
              <a:ext cx="720000" cy="72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407774" y="3239233"/>
              <a:ext cx="630000" cy="63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478567" y="3014233"/>
              <a:ext cx="540000" cy="54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p:cNvCxnSpPr/>
            <p:nvPr/>
          </p:nvCxnSpPr>
          <p:spPr>
            <a:xfrm flipH="1" flipV="1">
              <a:off x="7863078" y="4461387"/>
              <a:ext cx="466823" cy="4199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81470" y="4317279"/>
              <a:ext cx="530942" cy="369332"/>
            </a:xfrm>
            <a:prstGeom prst="rect">
              <a:avLst/>
            </a:prstGeom>
            <a:noFill/>
          </p:spPr>
          <p:txBody>
            <a:bodyPr wrap="square" rtlCol="0">
              <a:spAutoFit/>
            </a:bodyPr>
            <a:lstStyle/>
            <a:p>
              <a:r>
                <a:rPr lang="en-GB" dirty="0" smtClean="0">
                  <a:solidFill>
                    <a:schemeClr val="bg1"/>
                  </a:solidFill>
                  <a:latin typeface="Century Gothic" panose="020B0502020202020204" pitchFamily="34" charset="0"/>
                </a:rPr>
                <a:t>5m</a:t>
              </a:r>
              <a:endParaRPr lang="en-GB" dirty="0">
                <a:solidFill>
                  <a:schemeClr val="bg1"/>
                </a:solidFill>
                <a:latin typeface="Century Gothic" panose="020B0502020202020204" pitchFamily="34" charset="0"/>
              </a:endParaRPr>
            </a:p>
          </p:txBody>
        </p:sp>
      </p:grpSp>
      <p:pic>
        <p:nvPicPr>
          <p:cNvPr id="14" name="Picture 13"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121345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pic>
        <p:nvPicPr>
          <p:cNvPr id="10" name="Picture 9"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4" name="Group 3"/>
          <p:cNvGrpSpPr/>
          <p:nvPr/>
        </p:nvGrpSpPr>
        <p:grpSpPr>
          <a:xfrm>
            <a:off x="3441007" y="1254632"/>
            <a:ext cx="5309986" cy="5351585"/>
            <a:chOff x="3175439" y="1254632"/>
            <a:chExt cx="5309986" cy="5351585"/>
          </a:xfrm>
        </p:grpSpPr>
        <p:pic>
          <p:nvPicPr>
            <p:cNvPr id="2" name="Picture 1"/>
            <p:cNvPicPr>
              <a:picLocks noChangeAspect="1"/>
            </p:cNvPicPr>
            <p:nvPr/>
          </p:nvPicPr>
          <p:blipFill rotWithShape="1">
            <a:blip r:embed="rId4"/>
            <a:srcRect l="37413" r="-1"/>
            <a:stretch/>
          </p:blipFill>
          <p:spPr>
            <a:xfrm>
              <a:off x="3175439" y="1254632"/>
              <a:ext cx="5309986" cy="5351585"/>
            </a:xfrm>
            <a:prstGeom prst="rect">
              <a:avLst/>
            </a:prstGeom>
          </p:spPr>
        </p:pic>
        <p:sp>
          <p:nvSpPr>
            <p:cNvPr id="15" name="Rectangle 14"/>
            <p:cNvSpPr/>
            <p:nvPr/>
          </p:nvSpPr>
          <p:spPr>
            <a:xfrm>
              <a:off x="6916269" y="1591733"/>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845540" y="2284298"/>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65325" y="3177221"/>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13825" y="5266839"/>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881100" y="4616459"/>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p:cNvSpPr/>
          <p:nvPr/>
        </p:nvSpPr>
        <p:spPr>
          <a:xfrm>
            <a:off x="3424023" y="1223339"/>
            <a:ext cx="5326970" cy="53828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0316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pic>
        <p:nvPicPr>
          <p:cNvPr id="19" name="Picture 18"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847" r="3077"/>
          <a:stretch/>
        </p:blipFill>
        <p:spPr>
          <a:xfrm rot="5400000">
            <a:off x="3556000" y="1293813"/>
            <a:ext cx="5080000" cy="5143500"/>
          </a:xfrm>
          <a:prstGeom prst="rect">
            <a:avLst/>
          </a:prstGeom>
        </p:spPr>
      </p:pic>
      <p:sp>
        <p:nvSpPr>
          <p:cNvPr id="20" name="Rectangle 19"/>
          <p:cNvSpPr/>
          <p:nvPr/>
        </p:nvSpPr>
        <p:spPr>
          <a:xfrm>
            <a:off x="3524249" y="1325564"/>
            <a:ext cx="5143501" cy="5080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7934631" y="2411362"/>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870289" y="2949678"/>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06301" y="285320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668739" y="3314074"/>
            <a:ext cx="671473" cy="6714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095999" y="336535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441722" y="1969170"/>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00715" y="4018682"/>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844412" y="488935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65947" y="4277293"/>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06301" y="3702719"/>
            <a:ext cx="695211" cy="6952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10282" y="1868463"/>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264683" y="1788885"/>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336245" y="4719133"/>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665473" y="4618659"/>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355020" y="5117286"/>
            <a:ext cx="1378971" cy="4961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639202" y="5015856"/>
            <a:ext cx="478487" cy="4784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257073" y="4050323"/>
            <a:ext cx="418437" cy="4184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4527445" y="2803119"/>
            <a:ext cx="441139" cy="4411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555378" y="2680520"/>
            <a:ext cx="441139" cy="4411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988050" y="1917051"/>
            <a:ext cx="441139" cy="663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173640" y="4548389"/>
            <a:ext cx="418437" cy="4184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863874" y="2777697"/>
            <a:ext cx="441139" cy="5876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688294" y="3710506"/>
            <a:ext cx="441139" cy="68742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rot="21269279">
            <a:off x="5751799" y="3727046"/>
            <a:ext cx="441139" cy="20100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0281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2" y="-10235"/>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pic>
        <p:nvPicPr>
          <p:cNvPr id="6" name="Picture 5"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12" name="Group 11"/>
          <p:cNvGrpSpPr/>
          <p:nvPr/>
        </p:nvGrpSpPr>
        <p:grpSpPr>
          <a:xfrm>
            <a:off x="500375" y="2315069"/>
            <a:ext cx="5055487" cy="2277243"/>
            <a:chOff x="500375" y="2315069"/>
            <a:chExt cx="5055487" cy="2277243"/>
          </a:xfrm>
        </p:grpSpPr>
        <p:grpSp>
          <p:nvGrpSpPr>
            <p:cNvPr id="11" name="Group 10"/>
            <p:cNvGrpSpPr/>
            <p:nvPr/>
          </p:nvGrpSpPr>
          <p:grpSpPr>
            <a:xfrm>
              <a:off x="500375" y="2315069"/>
              <a:ext cx="5000000" cy="2227862"/>
              <a:chOff x="500375" y="2315069"/>
              <a:chExt cx="5000000" cy="2227862"/>
            </a:xfrm>
          </p:grpSpPr>
          <p:pic>
            <p:nvPicPr>
              <p:cNvPr id="13" name="Picture 12">
                <a:extLst>
                  <a:ext uri="{FF2B5EF4-FFF2-40B4-BE49-F238E27FC236}">
                    <a16:creationId xmlns:a16="http://schemas.microsoft.com/office/drawing/2014/main" id="{C721964B-23E7-449F-9E8E-0ADEDD7350E6}"/>
                  </a:ext>
                </a:extLst>
              </p:cNvPr>
              <p:cNvPicPr>
                <a:picLocks noChangeAspect="1"/>
              </p:cNvPicPr>
              <p:nvPr/>
            </p:nvPicPr>
            <p:blipFill rotWithShape="1">
              <a:blip r:embed="rId4">
                <a:extLst>
                  <a:ext uri="{28A0092B-C50C-407E-A947-70E740481C1C}">
                    <a14:useLocalDpi xmlns:a14="http://schemas.microsoft.com/office/drawing/2010/main" val="0"/>
                  </a:ext>
                </a:extLst>
              </a:blip>
              <a:srcRect b="52065"/>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2" name="Rectangle 1"/>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3622239" y="3824109"/>
              <a:ext cx="1933623" cy="768203"/>
            </a:xfrm>
            <a:prstGeom prst="rect">
              <a:avLst/>
            </a:prstGeom>
          </p:spPr>
        </p:pic>
      </p:grpSp>
      <p:grpSp>
        <p:nvGrpSpPr>
          <p:cNvPr id="16" name="Group 15"/>
          <p:cNvGrpSpPr/>
          <p:nvPr/>
        </p:nvGrpSpPr>
        <p:grpSpPr>
          <a:xfrm>
            <a:off x="6491600" y="2308720"/>
            <a:ext cx="5086249" cy="2277242"/>
            <a:chOff x="6491600" y="2308720"/>
            <a:chExt cx="5086249" cy="2277242"/>
          </a:xfrm>
        </p:grpSpPr>
        <p:grpSp>
          <p:nvGrpSpPr>
            <p:cNvPr id="14" name="Group 13"/>
            <p:cNvGrpSpPr/>
            <p:nvPr/>
          </p:nvGrpSpPr>
          <p:grpSpPr>
            <a:xfrm>
              <a:off x="6491600" y="2308720"/>
              <a:ext cx="5000000" cy="2227862"/>
              <a:chOff x="6491600" y="2315070"/>
              <a:chExt cx="5000000" cy="2227862"/>
            </a:xfrm>
          </p:grpSpPr>
          <p:pic>
            <p:nvPicPr>
              <p:cNvPr id="15" name="Picture 14">
                <a:extLst>
                  <a:ext uri="{FF2B5EF4-FFF2-40B4-BE49-F238E27FC236}">
                    <a16:creationId xmlns:a16="http://schemas.microsoft.com/office/drawing/2014/main" id="{E9C5D943-9E5C-45BF-AB5A-983390450F32}"/>
                  </a:ext>
                </a:extLst>
              </p:cNvPr>
              <p:cNvPicPr>
                <a:picLocks noChangeAspect="1"/>
              </p:cNvPicPr>
              <p:nvPr/>
            </p:nvPicPr>
            <p:blipFill rotWithShape="1">
              <a:blip r:embed="rId4">
                <a:extLst>
                  <a:ext uri="{28A0092B-C50C-407E-A947-70E740481C1C}">
                    <a14:useLocalDpi xmlns:a14="http://schemas.microsoft.com/office/drawing/2010/main" val="0"/>
                  </a:ext>
                </a:extLst>
              </a:blip>
              <a:srcRect t="47951" b="4114"/>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3" name="Rectangle 2"/>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Image result for bird in plastic 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55" y="13174"/>
            <a:ext cx="5700310" cy="684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2" name="TextBox 1"/>
          <p:cNvSpPr txBox="1"/>
          <p:nvPr/>
        </p:nvSpPr>
        <p:spPr>
          <a:xfrm>
            <a:off x="6961239" y="309716"/>
            <a:ext cx="4085303" cy="4524315"/>
          </a:xfrm>
          <a:prstGeom prst="rect">
            <a:avLst/>
          </a:prstGeom>
          <a:noFill/>
        </p:spPr>
        <p:txBody>
          <a:bodyPr wrap="square" rtlCol="0">
            <a:spAutoFit/>
          </a:bodyPr>
          <a:lstStyle/>
          <a:p>
            <a:r>
              <a:rPr lang="en-GB" sz="2400" dirty="0"/>
              <a:t>What is happening in this picture?  </a:t>
            </a:r>
            <a:endParaRPr lang="en-GB" sz="2400" dirty="0" smtClean="0"/>
          </a:p>
          <a:p>
            <a:endParaRPr lang="en-GB" sz="2400" dirty="0"/>
          </a:p>
          <a:p>
            <a:r>
              <a:rPr lang="en-GB" sz="2400" dirty="0" smtClean="0"/>
              <a:t>Why </a:t>
            </a:r>
            <a:r>
              <a:rPr lang="en-GB" sz="2400" dirty="0"/>
              <a:t>might this have happened? </a:t>
            </a:r>
            <a:endParaRPr lang="en-GB" sz="2400" dirty="0" smtClean="0"/>
          </a:p>
          <a:p>
            <a:endParaRPr lang="en-GB" sz="2400" dirty="0"/>
          </a:p>
          <a:p>
            <a:r>
              <a:rPr lang="en-GB" sz="2400" dirty="0" smtClean="0"/>
              <a:t>Although </a:t>
            </a:r>
            <a:r>
              <a:rPr lang="en-GB" sz="2400" dirty="0"/>
              <a:t>there are bad things happening in the environment there </a:t>
            </a:r>
            <a:r>
              <a:rPr lang="en-GB" sz="2400" dirty="0" smtClean="0"/>
              <a:t>are people </a:t>
            </a:r>
            <a:r>
              <a:rPr lang="en-GB" sz="2400" dirty="0"/>
              <a:t>who are encouraging others to make a </a:t>
            </a:r>
            <a:r>
              <a:rPr lang="en-GB" sz="2400" dirty="0" smtClean="0"/>
              <a:t>difference, </a:t>
            </a:r>
            <a:r>
              <a:rPr lang="en-GB" sz="2400" dirty="0"/>
              <a:t>such as David Attenborough.  </a:t>
            </a:r>
          </a:p>
        </p:txBody>
      </p:sp>
    </p:spTree>
    <p:extLst>
      <p:ext uri="{BB962C8B-B14F-4D97-AF65-F5344CB8AC3E}">
        <p14:creationId xmlns:p14="http://schemas.microsoft.com/office/powerpoint/2010/main" val="772699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Life Cycle of a single use plastic bottle</a:t>
            </a:r>
          </a:p>
        </p:txBody>
      </p:sp>
      <p:sp>
        <p:nvSpPr>
          <p:cNvPr id="16" name="Title 2">
            <a:extLst>
              <a:ext uri="{FF2B5EF4-FFF2-40B4-BE49-F238E27FC236}">
                <a16:creationId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What can you do?</a:t>
            </a:r>
          </a:p>
        </p:txBody>
      </p:sp>
      <p:pic>
        <p:nvPicPr>
          <p:cNvPr id="7" name="Picture 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258024" y="1542713"/>
            <a:ext cx="5853010" cy="4389758"/>
          </a:xfrm>
          <a:prstGeom prst="rect">
            <a:avLst/>
          </a:prstGeom>
        </p:spPr>
      </p:pic>
      <p:pic>
        <p:nvPicPr>
          <p:cNvPr id="1026" name="Picture 2" descr="Image result for children litter pic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560" y="2133055"/>
            <a:ext cx="5435305" cy="3617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01560" y="5488580"/>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OneToughJob</a:t>
            </a:r>
            <a:endParaRPr lang="en-GB" sz="1050" dirty="0">
              <a:solidFill>
                <a:schemeClr val="bg1"/>
              </a:solidFill>
            </a:endParaRPr>
          </a:p>
        </p:txBody>
      </p:sp>
    </p:spTree>
    <p:extLst>
      <p:ext uri="{BB962C8B-B14F-4D97-AF65-F5344CB8AC3E}">
        <p14:creationId xmlns:p14="http://schemas.microsoft.com/office/powerpoint/2010/main" val="164092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Life Cycle of a single use plastic bottle</a:t>
            </a:r>
          </a:p>
        </p:txBody>
      </p:sp>
      <p:sp>
        <p:nvSpPr>
          <p:cNvPr id="9" name="Title 2">
            <a:extLst>
              <a:ext uri="{FF2B5EF4-FFF2-40B4-BE49-F238E27FC236}">
                <a16:creationId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Put the images and arrows in the correct order</a:t>
            </a:r>
          </a:p>
        </p:txBody>
      </p:sp>
      <p:pic>
        <p:nvPicPr>
          <p:cNvPr id="12"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09" y="2162526"/>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2882" t="-658" r="9775" b="658"/>
          <a:stretch/>
        </p:blipFill>
        <p:spPr bwMode="auto">
          <a:xfrm>
            <a:off x="3983718" y="2169077"/>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0" descr="Image result for drinking bottled wa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82" r="5779"/>
          <a:stretch/>
        </p:blipFill>
        <p:spPr bwMode="auto">
          <a:xfrm>
            <a:off x="5675430" y="4585309"/>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2" descr="Image result for plastic recycling b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925" y="4573684"/>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419214" y="2205176"/>
            <a:ext cx="1201003" cy="2125572"/>
            <a:chOff x="9482489" y="2438928"/>
            <a:chExt cx="1201003" cy="2125572"/>
          </a:xfrm>
          <a:effectLst>
            <a:outerShdw blurRad="50800" dist="38100" dir="2700000" algn="tl" rotWithShape="0">
              <a:prstClr val="black">
                <a:alpha val="40000"/>
              </a:prstClr>
            </a:outerShdw>
          </a:effectLst>
        </p:grpSpPr>
        <p:sp>
          <p:nvSpPr>
            <p:cNvPr id="30" name="Up Arrow 29"/>
            <p:cNvSpPr/>
            <p:nvPr/>
          </p:nvSpPr>
          <p:spPr>
            <a:xfrm rot="10800000">
              <a:off x="9482489" y="2438928"/>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rot="5400000">
              <a:off x="9106616" y="3316350"/>
              <a:ext cx="2034635" cy="461665"/>
            </a:xfrm>
            <a:prstGeom prst="rect">
              <a:avLst/>
            </a:prstGeom>
            <a:noFill/>
          </p:spPr>
          <p:txBody>
            <a:bodyPr wrap="square" rtlCol="0">
              <a:spAutoFit/>
            </a:bodyPr>
            <a:lstStyle/>
            <a:p>
              <a:r>
                <a:rPr lang="en-GB" sz="2400" dirty="0"/>
                <a:t>Shipping</a:t>
              </a:r>
            </a:p>
          </p:txBody>
        </p:sp>
      </p:grpSp>
      <p:grpSp>
        <p:nvGrpSpPr>
          <p:cNvPr id="18" name="Group 17"/>
          <p:cNvGrpSpPr/>
          <p:nvPr/>
        </p:nvGrpSpPr>
        <p:grpSpPr>
          <a:xfrm rot="16200000">
            <a:off x="8403056" y="2620101"/>
            <a:ext cx="2080346" cy="1201003"/>
            <a:chOff x="6303679" y="4660874"/>
            <a:chExt cx="2080346" cy="1201003"/>
          </a:xfrm>
          <a:effectLst>
            <a:outerShdw blurRad="50800" dist="38100" dir="2700000" algn="tl" rotWithShape="0">
              <a:prstClr val="black">
                <a:alpha val="40000"/>
              </a:prstClr>
            </a:outerShdw>
          </a:effectLst>
        </p:grpSpPr>
        <p:sp>
          <p:nvSpPr>
            <p:cNvPr id="28" name="Up Arrow 27"/>
            <p:cNvSpPr/>
            <p:nvPr/>
          </p:nvSpPr>
          <p:spPr>
            <a:xfrm rot="16200000">
              <a:off x="6730977" y="4233576"/>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10800000">
              <a:off x="6349390" y="5076629"/>
              <a:ext cx="2034635" cy="400110"/>
            </a:xfrm>
            <a:prstGeom prst="rect">
              <a:avLst/>
            </a:prstGeom>
            <a:noFill/>
          </p:spPr>
          <p:txBody>
            <a:bodyPr wrap="square" rtlCol="0">
              <a:spAutoFit/>
            </a:bodyPr>
            <a:lstStyle/>
            <a:p>
              <a:r>
                <a:rPr lang="en-GB" sz="2000" dirty="0"/>
                <a:t>Transportation</a:t>
              </a:r>
            </a:p>
          </p:txBody>
        </p:sp>
      </p:grpSp>
      <p:grpSp>
        <p:nvGrpSpPr>
          <p:cNvPr id="19" name="Group 18"/>
          <p:cNvGrpSpPr/>
          <p:nvPr/>
        </p:nvGrpSpPr>
        <p:grpSpPr>
          <a:xfrm rot="13614056">
            <a:off x="6881319" y="2623109"/>
            <a:ext cx="2055600" cy="1201003"/>
            <a:chOff x="969215" y="4427771"/>
            <a:chExt cx="2055600" cy="1201003"/>
          </a:xfrm>
        </p:grpSpPr>
        <p:sp>
          <p:nvSpPr>
            <p:cNvPr id="26" name="Up Arrow 25"/>
            <p:cNvSpPr/>
            <p:nvPr/>
          </p:nvSpPr>
          <p:spPr>
            <a:xfrm rot="18785944">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7" name="TextBox 26"/>
            <p:cNvSpPr txBox="1"/>
            <p:nvPr/>
          </p:nvSpPr>
          <p:spPr>
            <a:xfrm rot="13385944">
              <a:off x="974594" y="4849013"/>
              <a:ext cx="2034635" cy="400110"/>
            </a:xfrm>
            <a:prstGeom prst="rect">
              <a:avLst/>
            </a:prstGeom>
            <a:noFill/>
          </p:spPr>
          <p:txBody>
            <a:bodyPr wrap="square" rtlCol="0">
              <a:spAutoFit/>
            </a:bodyPr>
            <a:lstStyle/>
            <a:p>
              <a:r>
                <a:rPr lang="en-GB" sz="2000" dirty="0"/>
                <a:t>Purchasing</a:t>
              </a:r>
            </a:p>
          </p:txBody>
        </p:sp>
      </p:grpSp>
      <p:grpSp>
        <p:nvGrpSpPr>
          <p:cNvPr id="20" name="Group 19"/>
          <p:cNvGrpSpPr/>
          <p:nvPr/>
        </p:nvGrpSpPr>
        <p:grpSpPr>
          <a:xfrm rot="7018388">
            <a:off x="8353978" y="5006126"/>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20062902">
              <a:off x="1789752" y="994370"/>
              <a:ext cx="2034635" cy="400110"/>
            </a:xfrm>
            <a:prstGeom prst="rect">
              <a:avLst/>
            </a:prstGeom>
            <a:noFill/>
          </p:spPr>
          <p:txBody>
            <a:bodyPr wrap="square" rtlCol="0">
              <a:spAutoFit/>
            </a:bodyPr>
            <a:lstStyle/>
            <a:p>
              <a:r>
                <a:rPr lang="en-GB" sz="2000" dirty="0"/>
                <a:t>Disposal</a:t>
              </a:r>
            </a:p>
          </p:txBody>
        </p:sp>
      </p:grpSp>
      <p:grpSp>
        <p:nvGrpSpPr>
          <p:cNvPr id="21" name="Group 20"/>
          <p:cNvGrpSpPr/>
          <p:nvPr/>
        </p:nvGrpSpPr>
        <p:grpSpPr>
          <a:xfrm rot="4616075">
            <a:off x="10035080" y="5006127"/>
            <a:ext cx="2056844" cy="1201003"/>
            <a:chOff x="6175045" y="565397"/>
            <a:chExt cx="2056844" cy="1201003"/>
          </a:xfrm>
        </p:grpSpPr>
        <p:sp>
          <p:nvSpPr>
            <p:cNvPr id="22" name="Up Arrow 21"/>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rot="783925">
              <a:off x="6185750" y="965097"/>
              <a:ext cx="2034635" cy="400110"/>
            </a:xfrm>
            <a:prstGeom prst="rect">
              <a:avLst/>
            </a:prstGeom>
            <a:noFill/>
          </p:spPr>
          <p:txBody>
            <a:bodyPr wrap="square" rtlCol="0">
              <a:spAutoFit/>
            </a:bodyPr>
            <a:lstStyle/>
            <a:p>
              <a:r>
                <a:rPr lang="en-GB" sz="2000" dirty="0"/>
                <a:t>Recycling</a:t>
              </a:r>
            </a:p>
          </p:txBody>
        </p:sp>
      </p:grpSp>
      <p:sp>
        <p:nvSpPr>
          <p:cNvPr id="31" name="TextBox 30"/>
          <p:cNvSpPr txBox="1"/>
          <p:nvPr/>
        </p:nvSpPr>
        <p:spPr>
          <a:xfrm>
            <a:off x="5675430" y="4564461"/>
            <a:ext cx="2832759" cy="307777"/>
          </a:xfrm>
          <a:prstGeom prst="rect">
            <a:avLst/>
          </a:prstGeom>
          <a:solidFill>
            <a:srgbClr val="0177BA"/>
          </a:solidFill>
          <a:ln>
            <a:solidFill>
              <a:srgbClr val="0177BA"/>
            </a:solidFill>
          </a:ln>
        </p:spPr>
        <p:txBody>
          <a:bodyPr wrap="square" rtlCol="0">
            <a:spAutoFit/>
          </a:bodyPr>
          <a:lstStyle/>
          <a:p>
            <a:r>
              <a:rPr lang="en-GB" sz="1400" dirty="0"/>
              <a:t>Using the plastic bottle</a:t>
            </a:r>
          </a:p>
        </p:txBody>
      </p:sp>
      <p:sp>
        <p:nvSpPr>
          <p:cNvPr id="32" name="TextBox 31"/>
          <p:cNvSpPr txBox="1"/>
          <p:nvPr/>
        </p:nvSpPr>
        <p:spPr>
          <a:xfrm>
            <a:off x="3957730" y="2177704"/>
            <a:ext cx="2878370" cy="307777"/>
          </a:xfrm>
          <a:prstGeom prst="rect">
            <a:avLst/>
          </a:prstGeom>
          <a:solidFill>
            <a:srgbClr val="0177BA"/>
          </a:solidFill>
          <a:ln>
            <a:solidFill>
              <a:srgbClr val="0177BA"/>
            </a:solidFill>
          </a:ln>
        </p:spPr>
        <p:txBody>
          <a:bodyPr wrap="square" rtlCol="0">
            <a:spAutoFit/>
          </a:bodyPr>
          <a:lstStyle/>
          <a:p>
            <a:r>
              <a:rPr lang="en-GB" sz="1400" dirty="0"/>
              <a:t>Plastic bottles in the supermarket</a:t>
            </a:r>
          </a:p>
        </p:txBody>
      </p:sp>
      <p:sp>
        <p:nvSpPr>
          <p:cNvPr id="34" name="TextBox 33"/>
          <p:cNvSpPr txBox="1"/>
          <p:nvPr/>
        </p:nvSpPr>
        <p:spPr>
          <a:xfrm>
            <a:off x="598909" y="2160214"/>
            <a:ext cx="2836120" cy="523220"/>
          </a:xfrm>
          <a:prstGeom prst="rect">
            <a:avLst/>
          </a:prstGeom>
          <a:solidFill>
            <a:srgbClr val="0177BA"/>
          </a:solidFill>
          <a:ln>
            <a:solidFill>
              <a:srgbClr val="0177BA"/>
            </a:solidFill>
          </a:ln>
        </p:spPr>
        <p:txBody>
          <a:bodyPr wrap="square" rtlCol="0">
            <a:spAutoFit/>
          </a:bodyPr>
          <a:lstStyle/>
          <a:p>
            <a:r>
              <a:rPr lang="en-GB" sz="1400" dirty="0" err="1"/>
              <a:t>Nurdles</a:t>
            </a:r>
            <a:r>
              <a:rPr lang="en-GB" sz="1400" dirty="0"/>
              <a:t> – Plastic production pellets</a:t>
            </a:r>
          </a:p>
        </p:txBody>
      </p:sp>
      <p:pic>
        <p:nvPicPr>
          <p:cNvPr id="36"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87" r="1130"/>
          <a:stretch/>
        </p:blipFill>
        <p:spPr bwMode="auto">
          <a:xfrm>
            <a:off x="179009" y="4590630"/>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16822" y="4572051"/>
            <a:ext cx="2063703" cy="307777"/>
          </a:xfrm>
          <a:prstGeom prst="rect">
            <a:avLst/>
          </a:prstGeom>
          <a:solidFill>
            <a:srgbClr val="0177BA"/>
          </a:solidFill>
          <a:ln>
            <a:solidFill>
              <a:srgbClr val="0177BA"/>
            </a:solidFill>
          </a:ln>
        </p:spPr>
        <p:txBody>
          <a:bodyPr wrap="square" rtlCol="0">
            <a:spAutoFit/>
          </a:bodyPr>
          <a:lstStyle/>
          <a:p>
            <a:r>
              <a:rPr lang="en-GB" sz="1400" dirty="0"/>
              <a:t>Plastic recycling bin</a:t>
            </a:r>
          </a:p>
        </p:txBody>
      </p:sp>
      <p:sp>
        <p:nvSpPr>
          <p:cNvPr id="33" name="TextBox 32"/>
          <p:cNvSpPr txBox="1"/>
          <p:nvPr/>
        </p:nvSpPr>
        <p:spPr>
          <a:xfrm>
            <a:off x="182500" y="4581975"/>
            <a:ext cx="2878370" cy="307777"/>
          </a:xfrm>
          <a:prstGeom prst="rect">
            <a:avLst/>
          </a:prstGeom>
          <a:solidFill>
            <a:srgbClr val="0177BA"/>
          </a:solidFill>
          <a:ln>
            <a:solidFill>
              <a:srgbClr val="0177BA"/>
            </a:solidFill>
          </a:ln>
        </p:spPr>
        <p:txBody>
          <a:bodyPr wrap="square" rtlCol="0">
            <a:spAutoFit/>
          </a:bodyPr>
          <a:lstStyle/>
          <a:p>
            <a:r>
              <a:rPr lang="en-GB" sz="1400" dirty="0"/>
              <a:t>Plastic bottle factory</a:t>
            </a:r>
          </a:p>
        </p:txBody>
      </p:sp>
      <p:pic>
        <p:nvPicPr>
          <p:cNvPr id="37" name="Picture 36"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2" name="TextBox 1"/>
          <p:cNvSpPr txBox="1"/>
          <p:nvPr/>
        </p:nvSpPr>
        <p:spPr>
          <a:xfrm>
            <a:off x="3957730" y="3981067"/>
            <a:ext cx="1708186" cy="261610"/>
          </a:xfrm>
          <a:prstGeom prst="rect">
            <a:avLst/>
          </a:prstGeom>
          <a:noFill/>
        </p:spPr>
        <p:txBody>
          <a:bodyPr wrap="square" rtlCol="0">
            <a:spAutoFit/>
          </a:bodyPr>
          <a:lstStyle/>
          <a:p>
            <a:r>
              <a:rPr lang="en-GB" sz="1050" dirty="0">
                <a:solidFill>
                  <a:schemeClr val="bg1"/>
                </a:solidFill>
              </a:rPr>
              <a:t>© John Jewell</a:t>
            </a:r>
          </a:p>
        </p:txBody>
      </p:sp>
      <p:sp>
        <p:nvSpPr>
          <p:cNvPr id="38" name="TextBox 37"/>
          <p:cNvSpPr txBox="1"/>
          <p:nvPr/>
        </p:nvSpPr>
        <p:spPr>
          <a:xfrm>
            <a:off x="3268295" y="6412643"/>
            <a:ext cx="1708186" cy="261610"/>
          </a:xfrm>
          <a:prstGeom prst="rect">
            <a:avLst/>
          </a:prstGeom>
          <a:noFill/>
        </p:spPr>
        <p:txBody>
          <a:bodyPr wrap="square" rtlCol="0">
            <a:spAutoFit/>
          </a:bodyPr>
          <a:lstStyle/>
          <a:p>
            <a:r>
              <a:rPr lang="en-GB" sz="1050" dirty="0">
                <a:solidFill>
                  <a:schemeClr val="bg1"/>
                </a:solidFill>
              </a:rPr>
              <a:t>© Envoy</a:t>
            </a:r>
          </a:p>
        </p:txBody>
      </p:sp>
      <p:sp>
        <p:nvSpPr>
          <p:cNvPr id="39" name="TextBox 38"/>
          <p:cNvSpPr txBox="1"/>
          <p:nvPr/>
        </p:nvSpPr>
        <p:spPr>
          <a:xfrm>
            <a:off x="5586929" y="6412473"/>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BigKhem</a:t>
            </a:r>
            <a:endParaRPr lang="en-GB" sz="1050" dirty="0">
              <a:solidFill>
                <a:schemeClr val="bg1"/>
              </a:solidFill>
            </a:endParaRPr>
          </a:p>
        </p:txBody>
      </p:sp>
      <p:sp>
        <p:nvSpPr>
          <p:cNvPr id="40" name="TextBox 39"/>
          <p:cNvSpPr txBox="1"/>
          <p:nvPr/>
        </p:nvSpPr>
        <p:spPr>
          <a:xfrm>
            <a:off x="185558" y="6379868"/>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SVTeam</a:t>
            </a:r>
            <a:endParaRPr lang="en-GB" sz="1050" dirty="0">
              <a:solidFill>
                <a:schemeClr val="bg1"/>
              </a:solidFill>
            </a:endParaRPr>
          </a:p>
        </p:txBody>
      </p:sp>
      <p:sp>
        <p:nvSpPr>
          <p:cNvPr id="41" name="TextBox 40"/>
          <p:cNvSpPr txBox="1"/>
          <p:nvPr/>
        </p:nvSpPr>
        <p:spPr>
          <a:xfrm>
            <a:off x="611850" y="3968836"/>
            <a:ext cx="1708186" cy="261610"/>
          </a:xfrm>
          <a:prstGeom prst="rect">
            <a:avLst/>
          </a:prstGeom>
          <a:noFill/>
        </p:spPr>
        <p:txBody>
          <a:bodyPr wrap="square" rtlCol="0">
            <a:spAutoFit/>
          </a:bodyPr>
          <a:lstStyle/>
          <a:p>
            <a:r>
              <a:rPr lang="en-GB" sz="1050" dirty="0">
                <a:solidFill>
                  <a:schemeClr val="bg1"/>
                </a:solidFill>
              </a:rPr>
              <a:t>© Paul Nettles</a:t>
            </a:r>
          </a:p>
        </p:txBody>
      </p:sp>
    </p:spTree>
    <p:extLst>
      <p:ext uri="{BB962C8B-B14F-4D97-AF65-F5344CB8AC3E}">
        <p14:creationId xmlns:p14="http://schemas.microsoft.com/office/powerpoint/2010/main" val="81616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359278" y="295511"/>
            <a:ext cx="2836120" cy="523220"/>
          </a:xfrm>
          <a:prstGeom prst="rect">
            <a:avLst/>
          </a:prstGeom>
          <a:solidFill>
            <a:srgbClr val="0177BA"/>
          </a:solidFill>
          <a:ln>
            <a:solidFill>
              <a:srgbClr val="0177BA"/>
            </a:solidFill>
          </a:ln>
        </p:spPr>
        <p:txBody>
          <a:bodyPr wrap="square" rtlCol="0">
            <a:spAutoFit/>
          </a:bodyPr>
          <a:lstStyle/>
          <a:p>
            <a:r>
              <a:rPr lang="en-GB" sz="1400" dirty="0" err="1">
                <a:latin typeface="Century Gothic" panose="020B0502020202020204" pitchFamily="34" charset="0"/>
              </a:rPr>
              <a:t>Nurdles</a:t>
            </a:r>
            <a:r>
              <a:rPr lang="en-GB" sz="1400" dirty="0">
                <a:latin typeface="Century Gothic" panose="020B0502020202020204" pitchFamily="34" charset="0"/>
              </a:rPr>
              <a:t> – Plastic production pellets</a:t>
            </a:r>
          </a:p>
        </p:txBody>
      </p:sp>
      <p:pic>
        <p:nvPicPr>
          <p:cNvPr id="1026"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9278" y="295511"/>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482489" y="2438928"/>
            <a:ext cx="1201003" cy="2112638"/>
            <a:chOff x="9482489" y="2438928"/>
            <a:chExt cx="1201003" cy="2112638"/>
          </a:xfrm>
        </p:grpSpPr>
        <p:sp>
          <p:nvSpPr>
            <p:cNvPr id="14" name="Up Arrow 13"/>
            <p:cNvSpPr/>
            <p:nvPr/>
          </p:nvSpPr>
          <p:spPr>
            <a:xfrm rot="10800000">
              <a:off x="9482489" y="2438928"/>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rot="5400000">
              <a:off x="9092968" y="3303416"/>
              <a:ext cx="2034635" cy="461665"/>
            </a:xfrm>
            <a:prstGeom prst="rect">
              <a:avLst/>
            </a:prstGeom>
            <a:noFill/>
          </p:spPr>
          <p:txBody>
            <a:bodyPr wrap="square" rtlCol="0">
              <a:spAutoFit/>
            </a:bodyPr>
            <a:lstStyle/>
            <a:p>
              <a:r>
                <a:rPr lang="en-GB" sz="2400" dirty="0"/>
                <a:t>Shipping</a:t>
              </a:r>
            </a:p>
          </p:txBody>
        </p:sp>
      </p:grpSp>
      <p:grpSp>
        <p:nvGrpSpPr>
          <p:cNvPr id="5" name="Group 4"/>
          <p:cNvGrpSpPr/>
          <p:nvPr/>
        </p:nvGrpSpPr>
        <p:grpSpPr>
          <a:xfrm>
            <a:off x="6303679" y="4660874"/>
            <a:ext cx="2200948" cy="1201003"/>
            <a:chOff x="6303679" y="4660874"/>
            <a:chExt cx="2200948" cy="1201003"/>
          </a:xfrm>
        </p:grpSpPr>
        <p:sp>
          <p:nvSpPr>
            <p:cNvPr id="22" name="Up Arrow 21"/>
            <p:cNvSpPr/>
            <p:nvPr/>
          </p:nvSpPr>
          <p:spPr>
            <a:xfrm rot="16200000">
              <a:off x="6730977" y="4233576"/>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469992" y="5075113"/>
              <a:ext cx="2034635" cy="400110"/>
            </a:xfrm>
            <a:prstGeom prst="rect">
              <a:avLst/>
            </a:prstGeom>
            <a:noFill/>
          </p:spPr>
          <p:txBody>
            <a:bodyPr wrap="square" rtlCol="0">
              <a:spAutoFit/>
            </a:bodyPr>
            <a:lstStyle/>
            <a:p>
              <a:r>
                <a:rPr lang="en-GB" sz="2000" dirty="0">
                  <a:ea typeface="BatangChe" panose="02030609000101010101" pitchFamily="49" charset="-127"/>
                </a:rPr>
                <a:t>Transportation</a:t>
              </a:r>
            </a:p>
          </p:txBody>
        </p:sp>
      </p:grpSp>
      <p:grpSp>
        <p:nvGrpSpPr>
          <p:cNvPr id="4" name="Group 3"/>
          <p:cNvGrpSpPr/>
          <p:nvPr/>
        </p:nvGrpSpPr>
        <p:grpSpPr>
          <a:xfrm>
            <a:off x="969215" y="4427771"/>
            <a:ext cx="2373005" cy="1201003"/>
            <a:chOff x="969215" y="4427771"/>
            <a:chExt cx="2373005" cy="1201003"/>
          </a:xfrm>
        </p:grpSpPr>
        <p:sp>
          <p:nvSpPr>
            <p:cNvPr id="19" name="Up Arrow 18"/>
            <p:cNvSpPr/>
            <p:nvPr/>
          </p:nvSpPr>
          <p:spPr>
            <a:xfrm rot="18876028">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563903">
              <a:off x="1307585" y="5131739"/>
              <a:ext cx="2034635" cy="400110"/>
            </a:xfrm>
            <a:prstGeom prst="rect">
              <a:avLst/>
            </a:prstGeom>
            <a:noFill/>
          </p:spPr>
          <p:txBody>
            <a:bodyPr wrap="square" rtlCol="0">
              <a:spAutoFit/>
            </a:bodyPr>
            <a:lstStyle/>
            <a:p>
              <a:r>
                <a:rPr lang="en-GB" sz="2000" dirty="0"/>
                <a:t>Purchasing</a:t>
              </a:r>
            </a:p>
          </p:txBody>
        </p:sp>
      </p:grpSp>
      <p:grpSp>
        <p:nvGrpSpPr>
          <p:cNvPr id="3" name="Group 2"/>
          <p:cNvGrpSpPr/>
          <p:nvPr/>
        </p:nvGrpSpPr>
        <p:grpSpPr>
          <a:xfrm>
            <a:off x="1778649" y="593517"/>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rot="20062902">
              <a:off x="1789752" y="984845"/>
              <a:ext cx="2034635" cy="400110"/>
            </a:xfrm>
            <a:prstGeom prst="rect">
              <a:avLst/>
            </a:prstGeom>
            <a:noFill/>
          </p:spPr>
          <p:txBody>
            <a:bodyPr wrap="square" rtlCol="0">
              <a:spAutoFit/>
            </a:bodyPr>
            <a:lstStyle/>
            <a:p>
              <a:r>
                <a:rPr lang="en-GB" sz="2000" dirty="0"/>
                <a:t>Disposal</a:t>
              </a:r>
            </a:p>
          </p:txBody>
        </p:sp>
      </p:grpSp>
      <p:grpSp>
        <p:nvGrpSpPr>
          <p:cNvPr id="2" name="Group 1"/>
          <p:cNvGrpSpPr/>
          <p:nvPr/>
        </p:nvGrpSpPr>
        <p:grpSpPr>
          <a:xfrm>
            <a:off x="6168934" y="565397"/>
            <a:ext cx="2062955" cy="1201003"/>
            <a:chOff x="6168934" y="565397"/>
            <a:chExt cx="2062955" cy="1201003"/>
          </a:xfrm>
        </p:grpSpPr>
        <p:sp>
          <p:nvSpPr>
            <p:cNvPr id="26" name="Up Arrow 25"/>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rot="829170">
              <a:off x="6168934" y="955864"/>
              <a:ext cx="2034635" cy="400110"/>
            </a:xfrm>
            <a:prstGeom prst="rect">
              <a:avLst/>
            </a:prstGeom>
            <a:noFill/>
          </p:spPr>
          <p:txBody>
            <a:bodyPr wrap="square" rtlCol="0">
              <a:spAutoFit/>
            </a:bodyPr>
            <a:lstStyle/>
            <a:p>
              <a:r>
                <a:rPr lang="en-GB" sz="2000" dirty="0"/>
                <a:t>Recycling</a:t>
              </a:r>
            </a:p>
          </p:txBody>
        </p:sp>
      </p:grpSp>
      <p:grpSp>
        <p:nvGrpSpPr>
          <p:cNvPr id="13" name="Group 12"/>
          <p:cNvGrpSpPr/>
          <p:nvPr/>
        </p:nvGrpSpPr>
        <p:grpSpPr>
          <a:xfrm>
            <a:off x="3179925" y="4436376"/>
            <a:ext cx="2878370" cy="2073600"/>
            <a:chOff x="3190250" y="4404172"/>
            <a:chExt cx="2878370" cy="2073600"/>
          </a:xfrm>
        </p:grpSpPr>
        <p:pic>
          <p:nvPicPr>
            <p:cNvPr id="1032" name="Picture 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2882" t="-658" r="9775" b="658"/>
            <a:stretch/>
          </p:blipFill>
          <p:spPr bwMode="auto">
            <a:xfrm>
              <a:off x="3216238" y="4404172"/>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190250" y="4413504"/>
              <a:ext cx="2878370" cy="307777"/>
            </a:xfrm>
            <a:prstGeom prst="rect">
              <a:avLst/>
            </a:prstGeom>
            <a:solidFill>
              <a:srgbClr val="0177BA"/>
            </a:solidFill>
            <a:ln>
              <a:solidFill>
                <a:srgbClr val="0177BA"/>
              </a:solidFill>
            </a:ln>
          </p:spPr>
          <p:txBody>
            <a:bodyPr wrap="square" rtlCol="0">
              <a:spAutoFit/>
            </a:bodyPr>
            <a:lstStyle/>
            <a:p>
              <a:r>
                <a:rPr lang="en-GB" sz="1400" dirty="0"/>
                <a:t>Plastic bottles in the supermarket</a:t>
              </a:r>
            </a:p>
          </p:txBody>
        </p:sp>
      </p:grpSp>
      <p:grpSp>
        <p:nvGrpSpPr>
          <p:cNvPr id="10" name="Group 9"/>
          <p:cNvGrpSpPr/>
          <p:nvPr/>
        </p:nvGrpSpPr>
        <p:grpSpPr>
          <a:xfrm>
            <a:off x="164926" y="2080829"/>
            <a:ext cx="2838735" cy="2082062"/>
            <a:chOff x="164926" y="2080829"/>
            <a:chExt cx="2838735" cy="2082062"/>
          </a:xfrm>
        </p:grpSpPr>
        <p:pic>
          <p:nvPicPr>
            <p:cNvPr id="1034" name="Picture 10" descr="Image result for drinking bottled wa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82" r="5779"/>
            <a:stretch/>
          </p:blipFill>
          <p:spPr bwMode="auto">
            <a:xfrm>
              <a:off x="164926" y="2089291"/>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0902" y="2080829"/>
              <a:ext cx="2832759" cy="307777"/>
            </a:xfrm>
            <a:prstGeom prst="rect">
              <a:avLst/>
            </a:prstGeom>
            <a:solidFill>
              <a:srgbClr val="0177BA"/>
            </a:solidFill>
            <a:ln>
              <a:solidFill>
                <a:srgbClr val="0177BA"/>
              </a:solidFill>
            </a:ln>
          </p:spPr>
          <p:txBody>
            <a:bodyPr wrap="square" rtlCol="0">
              <a:spAutoFit/>
            </a:bodyPr>
            <a:lstStyle/>
            <a:p>
              <a:r>
                <a:rPr lang="en-GB" sz="1400" dirty="0"/>
                <a:t>Using the plastic bottle</a:t>
              </a:r>
            </a:p>
          </p:txBody>
        </p:sp>
      </p:grpSp>
      <p:grpSp>
        <p:nvGrpSpPr>
          <p:cNvPr id="11" name="Group 10"/>
          <p:cNvGrpSpPr/>
          <p:nvPr/>
        </p:nvGrpSpPr>
        <p:grpSpPr>
          <a:xfrm>
            <a:off x="3915168" y="266398"/>
            <a:ext cx="2093418" cy="2102713"/>
            <a:chOff x="3915168" y="266398"/>
            <a:chExt cx="2093418" cy="2102713"/>
          </a:xfrm>
        </p:grpSpPr>
        <p:pic>
          <p:nvPicPr>
            <p:cNvPr id="1036" name="Picture 12" descr="Image result for plastic recycling b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168" y="295511"/>
              <a:ext cx="2093418"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915168" y="266398"/>
              <a:ext cx="2093418" cy="307777"/>
            </a:xfrm>
            <a:prstGeom prst="rect">
              <a:avLst/>
            </a:prstGeom>
            <a:solidFill>
              <a:srgbClr val="0177BA"/>
            </a:solidFill>
            <a:ln>
              <a:solidFill>
                <a:srgbClr val="0177BA"/>
              </a:solidFill>
            </a:ln>
          </p:spPr>
          <p:txBody>
            <a:bodyPr wrap="square" rtlCol="0">
              <a:spAutoFit/>
            </a:bodyPr>
            <a:lstStyle/>
            <a:p>
              <a:r>
                <a:rPr lang="en-GB" sz="1400" dirty="0"/>
                <a:t>Plastic recycling bin</a:t>
              </a:r>
            </a:p>
          </p:txBody>
        </p:sp>
      </p:grpSp>
      <p:grpSp>
        <p:nvGrpSpPr>
          <p:cNvPr id="8" name="Group 7"/>
          <p:cNvGrpSpPr/>
          <p:nvPr/>
        </p:nvGrpSpPr>
        <p:grpSpPr>
          <a:xfrm>
            <a:off x="8647660" y="4538475"/>
            <a:ext cx="2885407" cy="2079317"/>
            <a:chOff x="8647660" y="4538475"/>
            <a:chExt cx="2885407" cy="2079317"/>
          </a:xfrm>
        </p:grpSpPr>
        <p:pic>
          <p:nvPicPr>
            <p:cNvPr id="34"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87" r="1130"/>
            <a:stretch/>
          </p:blipFill>
          <p:spPr bwMode="auto">
            <a:xfrm>
              <a:off x="8647660" y="4544192"/>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649975" y="4538475"/>
              <a:ext cx="2878370" cy="307777"/>
            </a:xfrm>
            <a:prstGeom prst="rect">
              <a:avLst/>
            </a:prstGeom>
            <a:solidFill>
              <a:srgbClr val="0177BA"/>
            </a:solidFill>
            <a:ln>
              <a:solidFill>
                <a:srgbClr val="0177BA"/>
              </a:solidFill>
            </a:ln>
          </p:spPr>
          <p:txBody>
            <a:bodyPr wrap="square" rtlCol="0">
              <a:spAutoFit/>
            </a:bodyPr>
            <a:lstStyle/>
            <a:p>
              <a:r>
                <a:rPr lang="en-GB" sz="1400" dirty="0"/>
                <a:t>Plastic bottle factory</a:t>
              </a:r>
            </a:p>
          </p:txBody>
        </p:sp>
      </p:grpSp>
      <p:pic>
        <p:nvPicPr>
          <p:cNvPr id="35" name="Picture 34"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36" name="TextBox 35"/>
          <p:cNvSpPr txBox="1"/>
          <p:nvPr/>
        </p:nvSpPr>
        <p:spPr>
          <a:xfrm>
            <a:off x="8366706" y="293515"/>
            <a:ext cx="2836120" cy="523220"/>
          </a:xfrm>
          <a:prstGeom prst="rect">
            <a:avLst/>
          </a:prstGeom>
          <a:solidFill>
            <a:srgbClr val="0177BA"/>
          </a:solidFill>
          <a:ln>
            <a:solidFill>
              <a:srgbClr val="0177BA"/>
            </a:solidFill>
          </a:ln>
        </p:spPr>
        <p:txBody>
          <a:bodyPr wrap="square" rtlCol="0">
            <a:spAutoFit/>
          </a:bodyPr>
          <a:lstStyle/>
          <a:p>
            <a:r>
              <a:rPr lang="en-GB" sz="1400" dirty="0" err="1"/>
              <a:t>Nurdles</a:t>
            </a:r>
            <a:r>
              <a:rPr lang="en-GB" sz="1400" dirty="0"/>
              <a:t> – Plastic production pellets</a:t>
            </a:r>
          </a:p>
        </p:txBody>
      </p:sp>
    </p:spTree>
    <p:extLst>
      <p:ext uri="{BB962C8B-B14F-4D97-AF65-F5344CB8AC3E}">
        <p14:creationId xmlns:p14="http://schemas.microsoft.com/office/powerpoint/2010/main" val="27799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1382"/>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217216"/>
            <a:ext cx="10515600" cy="1325563"/>
          </a:xfrm>
        </p:spPr>
        <p:txBody>
          <a:bodyPr/>
          <a:lstStyle/>
          <a:p>
            <a:pPr algn="ctr"/>
            <a:r>
              <a:rPr lang="en-GB" dirty="0">
                <a:latin typeface="+mn-lt"/>
              </a:rPr>
              <a:t>Life Cycle of a single use plastic bottle</a:t>
            </a:r>
          </a:p>
        </p:txBody>
      </p:sp>
      <p:sp>
        <p:nvSpPr>
          <p:cNvPr id="9" name="Title 2">
            <a:extLst>
              <a:ext uri="{FF2B5EF4-FFF2-40B4-BE49-F238E27FC236}">
                <a16:creationId xmlns:a16="http://schemas.microsoft.com/office/drawing/2014/main" id="{82720D7C-AE7A-471A-9005-4ED4FBF00029}"/>
              </a:ext>
            </a:extLst>
          </p:cNvPr>
          <p:cNvSpPr txBox="1">
            <a:spLocks/>
          </p:cNvSpPr>
          <p:nvPr/>
        </p:nvSpPr>
        <p:spPr>
          <a:xfrm>
            <a:off x="852628" y="4700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Where can plastic enter the environment?</a:t>
            </a:r>
          </a:p>
        </p:txBody>
      </p:sp>
      <p:pic>
        <p:nvPicPr>
          <p:cNvPr id="37" name="Picture 3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38" name="Group 37"/>
          <p:cNvGrpSpPr/>
          <p:nvPr/>
        </p:nvGrpSpPr>
        <p:grpSpPr>
          <a:xfrm>
            <a:off x="8693388" y="1411619"/>
            <a:ext cx="3271348" cy="1202400"/>
            <a:chOff x="2556378" y="2662575"/>
            <a:chExt cx="3271348" cy="1202400"/>
          </a:xfrm>
          <a:effectLst>
            <a:outerShdw blurRad="50800" dist="38100" dir="2700000" algn="tl" rotWithShape="0">
              <a:prstClr val="black">
                <a:alpha val="40000"/>
              </a:prstClr>
            </a:outerShdw>
          </a:effectLst>
        </p:grpSpPr>
        <p:sp>
          <p:nvSpPr>
            <p:cNvPr id="39" name="Up Arrow 38"/>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2556378" y="3008861"/>
              <a:ext cx="3271348" cy="430887"/>
            </a:xfrm>
            <a:prstGeom prst="rect">
              <a:avLst/>
            </a:prstGeom>
            <a:noFill/>
            <a:ln>
              <a:noFill/>
            </a:ln>
          </p:spPr>
          <p:txBody>
            <a:bodyPr wrap="square" rtlCol="0">
              <a:spAutoFit/>
            </a:bodyPr>
            <a:lstStyle/>
            <a:p>
              <a:r>
                <a:rPr lang="en-GB" sz="2200" dirty="0"/>
                <a:t>Sea becomes rough</a:t>
              </a:r>
            </a:p>
          </p:txBody>
        </p:sp>
      </p:grpSp>
      <p:grpSp>
        <p:nvGrpSpPr>
          <p:cNvPr id="43" name="Group 42"/>
          <p:cNvGrpSpPr/>
          <p:nvPr/>
        </p:nvGrpSpPr>
        <p:grpSpPr>
          <a:xfrm rot="18778959">
            <a:off x="6688714" y="985017"/>
            <a:ext cx="1202400" cy="2055600"/>
            <a:chOff x="9372061" y="865952"/>
            <a:chExt cx="1202400" cy="2055600"/>
          </a:xfrm>
        </p:grpSpPr>
        <p:sp>
          <p:nvSpPr>
            <p:cNvPr id="44" name="Up Arrow 43"/>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rot="2880324">
              <a:off x="8992309" y="1594016"/>
              <a:ext cx="1830684" cy="430887"/>
            </a:xfrm>
            <a:prstGeom prst="rect">
              <a:avLst/>
            </a:prstGeom>
            <a:noFill/>
            <a:ln>
              <a:noFill/>
            </a:ln>
          </p:spPr>
          <p:txBody>
            <a:bodyPr wrap="square" rtlCol="0">
              <a:spAutoFit/>
            </a:bodyPr>
            <a:lstStyle/>
            <a:p>
              <a:r>
                <a:rPr lang="en-GB" sz="2200" dirty="0" err="1"/>
                <a:t>Nurdles</a:t>
              </a:r>
              <a:r>
                <a:rPr lang="en-GB" sz="2200" dirty="0"/>
                <a:t> spill </a:t>
              </a:r>
            </a:p>
          </p:txBody>
        </p:sp>
      </p:grpSp>
      <p:grpSp>
        <p:nvGrpSpPr>
          <p:cNvPr id="46" name="Group 45"/>
          <p:cNvGrpSpPr/>
          <p:nvPr/>
        </p:nvGrpSpPr>
        <p:grpSpPr>
          <a:xfrm rot="11792980">
            <a:off x="6215756" y="2402886"/>
            <a:ext cx="3223843" cy="1202400"/>
            <a:chOff x="7993835" y="5206694"/>
            <a:chExt cx="3223843" cy="1202400"/>
          </a:xfrm>
        </p:grpSpPr>
        <p:sp>
          <p:nvSpPr>
            <p:cNvPr id="47" name="Up Arrow 46"/>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rot="9807020">
              <a:off x="8198102" y="5603808"/>
              <a:ext cx="2994488" cy="338554"/>
            </a:xfrm>
            <a:prstGeom prst="rect">
              <a:avLst/>
            </a:prstGeom>
            <a:noFill/>
            <a:ln>
              <a:noFill/>
            </a:ln>
          </p:spPr>
          <p:txBody>
            <a:bodyPr wrap="square" rtlCol="0">
              <a:spAutoFit/>
            </a:bodyPr>
            <a:lstStyle/>
            <a:p>
              <a:r>
                <a:rPr lang="en-GB" sz="1600" dirty="0"/>
                <a:t>Cause danger to marine life</a:t>
              </a:r>
            </a:p>
          </p:txBody>
        </p:sp>
      </p:grpSp>
      <p:grpSp>
        <p:nvGrpSpPr>
          <p:cNvPr id="55" name="Group 54"/>
          <p:cNvGrpSpPr/>
          <p:nvPr/>
        </p:nvGrpSpPr>
        <p:grpSpPr>
          <a:xfrm>
            <a:off x="6261084" y="3407018"/>
            <a:ext cx="2338310" cy="1202400"/>
            <a:chOff x="2556378" y="2662575"/>
            <a:chExt cx="3321670" cy="1202400"/>
          </a:xfrm>
          <a:effectLst>
            <a:outerShdw blurRad="50800" dist="38100" dir="2700000" algn="tl" rotWithShape="0">
              <a:prstClr val="black">
                <a:alpha val="40000"/>
              </a:prstClr>
            </a:outerShdw>
          </a:effectLst>
        </p:grpSpPr>
        <p:sp>
          <p:nvSpPr>
            <p:cNvPr id="56" name="Up Arrow 55"/>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2606700" y="3002377"/>
              <a:ext cx="3271348" cy="430887"/>
            </a:xfrm>
            <a:prstGeom prst="rect">
              <a:avLst/>
            </a:prstGeom>
            <a:noFill/>
            <a:ln>
              <a:noFill/>
            </a:ln>
          </p:spPr>
          <p:txBody>
            <a:bodyPr wrap="square" rtlCol="0">
              <a:spAutoFit/>
            </a:bodyPr>
            <a:lstStyle/>
            <a:p>
              <a:r>
                <a:rPr lang="en-GB" sz="2200" dirty="0"/>
                <a:t>Littering</a:t>
              </a:r>
            </a:p>
          </p:txBody>
        </p:sp>
      </p:grpSp>
      <p:grpSp>
        <p:nvGrpSpPr>
          <p:cNvPr id="58" name="Group 57"/>
          <p:cNvGrpSpPr/>
          <p:nvPr/>
        </p:nvGrpSpPr>
        <p:grpSpPr>
          <a:xfrm rot="21099412">
            <a:off x="9792845" y="2663045"/>
            <a:ext cx="2059841" cy="1202400"/>
            <a:chOff x="7845792" y="321596"/>
            <a:chExt cx="2059841" cy="1202400"/>
          </a:xfrm>
        </p:grpSpPr>
        <p:sp>
          <p:nvSpPr>
            <p:cNvPr id="59" name="Up Arrow 58"/>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rot="530349">
              <a:off x="7873656" y="713619"/>
              <a:ext cx="1927375" cy="430887"/>
            </a:xfrm>
            <a:prstGeom prst="rect">
              <a:avLst/>
            </a:prstGeom>
            <a:noFill/>
            <a:ln>
              <a:noFill/>
            </a:ln>
          </p:spPr>
          <p:txBody>
            <a:bodyPr wrap="square" rtlCol="0">
              <a:spAutoFit/>
            </a:bodyPr>
            <a:lstStyle/>
            <a:p>
              <a:r>
                <a:rPr lang="en-GB" sz="2200" dirty="0"/>
                <a:t>Rain or wind</a:t>
              </a:r>
            </a:p>
          </p:txBody>
        </p:sp>
      </p:grpSp>
      <p:grpSp>
        <p:nvGrpSpPr>
          <p:cNvPr id="61" name="Group 60"/>
          <p:cNvGrpSpPr/>
          <p:nvPr/>
        </p:nvGrpSpPr>
        <p:grpSpPr>
          <a:xfrm rot="13235810">
            <a:off x="9098801" y="3641793"/>
            <a:ext cx="2059841" cy="1202400"/>
            <a:chOff x="9964286" y="4292619"/>
            <a:chExt cx="2059841" cy="1202400"/>
          </a:xfrm>
        </p:grpSpPr>
        <p:sp>
          <p:nvSpPr>
            <p:cNvPr id="62" name="Up Arrow 6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p:cNvSpPr txBox="1"/>
            <p:nvPr/>
          </p:nvSpPr>
          <p:spPr>
            <a:xfrm rot="8364190">
              <a:off x="10138920" y="4504310"/>
              <a:ext cx="1865403" cy="646331"/>
            </a:xfrm>
            <a:prstGeom prst="rect">
              <a:avLst/>
            </a:prstGeom>
            <a:noFill/>
            <a:ln>
              <a:noFill/>
            </a:ln>
          </p:spPr>
          <p:txBody>
            <a:bodyPr wrap="square" rtlCol="0">
              <a:spAutoFit/>
            </a:bodyPr>
            <a:lstStyle/>
            <a:p>
              <a:r>
                <a:rPr lang="en-GB" dirty="0"/>
                <a:t>Washed into the river</a:t>
              </a:r>
            </a:p>
          </p:txBody>
        </p:sp>
      </p:grpSp>
      <p:grpSp>
        <p:nvGrpSpPr>
          <p:cNvPr id="64" name="Group 63"/>
          <p:cNvGrpSpPr/>
          <p:nvPr/>
        </p:nvGrpSpPr>
        <p:grpSpPr>
          <a:xfrm rot="8727506">
            <a:off x="6253994" y="4616423"/>
            <a:ext cx="2071838" cy="1202400"/>
            <a:chOff x="5036989" y="5343577"/>
            <a:chExt cx="2071838" cy="1202400"/>
          </a:xfrm>
        </p:grpSpPr>
        <p:sp>
          <p:nvSpPr>
            <p:cNvPr id="65" name="Up Arrow 64"/>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rot="12938697">
              <a:off x="5181452" y="5676030"/>
              <a:ext cx="1927375" cy="646331"/>
            </a:xfrm>
            <a:prstGeom prst="rect">
              <a:avLst/>
            </a:prstGeom>
            <a:noFill/>
            <a:ln>
              <a:noFill/>
            </a:ln>
          </p:spPr>
          <p:txBody>
            <a:bodyPr wrap="square" rtlCol="0">
              <a:spAutoFit/>
            </a:bodyPr>
            <a:lstStyle/>
            <a:p>
              <a:r>
                <a:rPr lang="en-GB" dirty="0"/>
                <a:t>Travel to the ocean</a:t>
              </a:r>
            </a:p>
          </p:txBody>
        </p:sp>
      </p:grpSp>
      <p:grpSp>
        <p:nvGrpSpPr>
          <p:cNvPr id="67" name="Group 66"/>
          <p:cNvGrpSpPr/>
          <p:nvPr/>
        </p:nvGrpSpPr>
        <p:grpSpPr>
          <a:xfrm>
            <a:off x="6186530" y="5630662"/>
            <a:ext cx="3060962" cy="1202400"/>
            <a:chOff x="2653128" y="2689419"/>
            <a:chExt cx="3271348" cy="1202400"/>
          </a:xfrm>
          <a:effectLst>
            <a:outerShdw blurRad="50800" dist="38100" dir="2700000" algn="tl" rotWithShape="0">
              <a:prstClr val="black">
                <a:alpha val="40000"/>
              </a:prstClr>
            </a:outerShdw>
          </a:effectLst>
        </p:grpSpPr>
        <p:sp>
          <p:nvSpPr>
            <p:cNvPr id="68" name="Up Arrow 67"/>
            <p:cNvSpPr/>
            <p:nvPr/>
          </p:nvSpPr>
          <p:spPr>
            <a:xfrm rot="5400000">
              <a:off x="3687910" y="1702779"/>
              <a:ext cx="1202400" cy="3175680"/>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2653128" y="3066798"/>
              <a:ext cx="3271348" cy="369332"/>
            </a:xfrm>
            <a:prstGeom prst="rect">
              <a:avLst/>
            </a:prstGeom>
            <a:noFill/>
            <a:ln>
              <a:noFill/>
            </a:ln>
          </p:spPr>
          <p:txBody>
            <a:bodyPr wrap="square" rtlCol="0">
              <a:spAutoFit/>
            </a:bodyPr>
            <a:lstStyle/>
            <a:p>
              <a:r>
                <a:rPr lang="en-GB" dirty="0"/>
                <a:t>Contaminated recycling</a:t>
              </a:r>
            </a:p>
          </p:txBody>
        </p:sp>
      </p:grpSp>
      <p:grpSp>
        <p:nvGrpSpPr>
          <p:cNvPr id="70" name="Group 69"/>
          <p:cNvGrpSpPr/>
          <p:nvPr/>
        </p:nvGrpSpPr>
        <p:grpSpPr>
          <a:xfrm>
            <a:off x="8686512" y="4704636"/>
            <a:ext cx="2907529" cy="1202400"/>
            <a:chOff x="2556378" y="2662575"/>
            <a:chExt cx="3175681" cy="1202400"/>
          </a:xfrm>
          <a:effectLst>
            <a:outerShdw blurRad="50800" dist="38100" dir="2700000" algn="tl" rotWithShape="0">
              <a:prstClr val="black">
                <a:alpha val="40000"/>
              </a:prstClr>
            </a:outerShdw>
          </a:effectLst>
        </p:grpSpPr>
        <p:sp>
          <p:nvSpPr>
            <p:cNvPr id="71" name="Up Arrow 70"/>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2560149" y="2915776"/>
              <a:ext cx="3171910" cy="646331"/>
            </a:xfrm>
            <a:prstGeom prst="rect">
              <a:avLst/>
            </a:prstGeom>
            <a:noFill/>
            <a:ln>
              <a:noFill/>
            </a:ln>
          </p:spPr>
          <p:txBody>
            <a:bodyPr wrap="square" rtlCol="0">
              <a:spAutoFit/>
            </a:bodyPr>
            <a:lstStyle/>
            <a:p>
              <a:r>
                <a:rPr lang="en-GB" dirty="0"/>
                <a:t>Release greenhouse gases</a:t>
              </a:r>
            </a:p>
          </p:txBody>
        </p:sp>
      </p:grpSp>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2304" r="1874"/>
          <a:stretch/>
        </p:blipFill>
        <p:spPr>
          <a:xfrm>
            <a:off x="190082" y="1572790"/>
            <a:ext cx="1684185" cy="1253460"/>
          </a:xfrm>
          <a:prstGeom prst="rect">
            <a:avLst/>
          </a:prstGeom>
          <a:effectLst>
            <a:outerShdw blurRad="50800" dist="38100" dir="2700000" algn="tl" rotWithShape="0">
              <a:prstClr val="black">
                <a:alpha val="40000"/>
              </a:prstClr>
            </a:outerShdw>
          </a:effectLst>
        </p:spPr>
      </p:pic>
      <p:pic>
        <p:nvPicPr>
          <p:cNvPr id="76" name="Picture 4" descr="Image result for nurdles in oce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914"/>
          <a:stretch/>
        </p:blipFill>
        <p:spPr bwMode="auto">
          <a:xfrm>
            <a:off x="2136146" y="1572790"/>
            <a:ext cx="1764121" cy="12580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082" y="3181212"/>
            <a:ext cx="1695361"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 name="Picture 2" descr="Image result for animal eating nurdles"/>
          <p:cNvPicPr>
            <a:picLocks noChangeAspect="1" noChangeArrowheads="1"/>
          </p:cNvPicPr>
          <p:nvPr/>
        </p:nvPicPr>
        <p:blipFill rotWithShape="1">
          <a:blip r:embed="rId7">
            <a:extLst>
              <a:ext uri="{28A0092B-C50C-407E-A947-70E740481C1C}">
                <a14:useLocalDpi xmlns:a14="http://schemas.microsoft.com/office/drawing/2010/main" val="0"/>
              </a:ext>
            </a:extLst>
          </a:blip>
          <a:srcRect r="3665"/>
          <a:stretch/>
        </p:blipFill>
        <p:spPr bwMode="auto">
          <a:xfrm>
            <a:off x="2129897" y="3181211"/>
            <a:ext cx="1758728"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4" descr="Image result for plastic in storm drai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065"/>
          <a:stretch/>
        </p:blipFill>
        <p:spPr bwMode="auto">
          <a:xfrm>
            <a:off x="190082" y="4790119"/>
            <a:ext cx="1695361"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0" name="Picture 2" descr="Image result for plastic bottle in ri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2146" y="1577382"/>
            <a:ext cx="1804925" cy="1244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4" descr="Image result for animal stuck in plastic bottle"/>
          <p:cNvPicPr>
            <a:picLocks noChangeAspect="1" noChangeArrowheads="1"/>
          </p:cNvPicPr>
          <p:nvPr/>
        </p:nvPicPr>
        <p:blipFill rotWithShape="1">
          <a:blip r:embed="rId10">
            <a:extLst>
              <a:ext uri="{28A0092B-C50C-407E-A947-70E740481C1C}">
                <a14:useLocalDpi xmlns:a14="http://schemas.microsoft.com/office/drawing/2010/main" val="0"/>
              </a:ext>
            </a:extLst>
          </a:blip>
          <a:srcRect r="9871"/>
          <a:stretch/>
        </p:blipFill>
        <p:spPr bwMode="auto">
          <a:xfrm>
            <a:off x="4162146" y="3181211"/>
            <a:ext cx="1805906"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2" descr="Image result for Landfil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330"/>
          <a:stretch/>
        </p:blipFill>
        <p:spPr bwMode="auto">
          <a:xfrm>
            <a:off x="2132679" y="4790119"/>
            <a:ext cx="1771054"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descr="Image result for container falling  ship"/>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151"/>
          <a:stretch/>
        </p:blipFill>
        <p:spPr bwMode="auto">
          <a:xfrm>
            <a:off x="4174925" y="4790118"/>
            <a:ext cx="1808232"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5769" y="2597725"/>
            <a:ext cx="1708186" cy="261610"/>
          </a:xfrm>
          <a:prstGeom prst="rect">
            <a:avLst/>
          </a:prstGeom>
          <a:noFill/>
        </p:spPr>
        <p:txBody>
          <a:bodyPr wrap="square" rtlCol="0">
            <a:spAutoFit/>
          </a:bodyPr>
          <a:lstStyle/>
          <a:p>
            <a:r>
              <a:rPr lang="en-GB" sz="1050" dirty="0">
                <a:solidFill>
                  <a:schemeClr val="bg1"/>
                </a:solidFill>
              </a:rPr>
              <a:t>© CC0PublicDomain</a:t>
            </a:r>
          </a:p>
        </p:txBody>
      </p:sp>
      <p:sp>
        <p:nvSpPr>
          <p:cNvPr id="49" name="TextBox 48"/>
          <p:cNvSpPr txBox="1"/>
          <p:nvPr/>
        </p:nvSpPr>
        <p:spPr>
          <a:xfrm>
            <a:off x="2080089" y="2611276"/>
            <a:ext cx="1708186" cy="261610"/>
          </a:xfrm>
          <a:prstGeom prst="rect">
            <a:avLst/>
          </a:prstGeom>
          <a:noFill/>
        </p:spPr>
        <p:txBody>
          <a:bodyPr wrap="square" rtlCol="0">
            <a:spAutoFit/>
          </a:bodyPr>
          <a:lstStyle/>
          <a:p>
            <a:r>
              <a:rPr lang="en-GB" sz="1050" dirty="0">
                <a:solidFill>
                  <a:schemeClr val="bg1"/>
                </a:solidFill>
              </a:rPr>
              <a:t>© Hanno </a:t>
            </a:r>
            <a:r>
              <a:rPr lang="en-GB" sz="1050" dirty="0" err="1">
                <a:solidFill>
                  <a:schemeClr val="bg1"/>
                </a:solidFill>
              </a:rPr>
              <a:t>Langenhoven</a:t>
            </a:r>
            <a:endParaRPr lang="en-GB" sz="1050" dirty="0">
              <a:solidFill>
                <a:schemeClr val="bg1"/>
              </a:solidFill>
            </a:endParaRPr>
          </a:p>
        </p:txBody>
      </p:sp>
      <p:sp>
        <p:nvSpPr>
          <p:cNvPr id="50" name="TextBox 49"/>
          <p:cNvSpPr txBox="1"/>
          <p:nvPr/>
        </p:nvSpPr>
        <p:spPr>
          <a:xfrm>
            <a:off x="4092505" y="2591546"/>
            <a:ext cx="1708186" cy="261610"/>
          </a:xfrm>
          <a:prstGeom prst="rect">
            <a:avLst/>
          </a:prstGeom>
          <a:noFill/>
        </p:spPr>
        <p:txBody>
          <a:bodyPr wrap="square" rtlCol="0">
            <a:spAutoFit/>
          </a:bodyPr>
          <a:lstStyle/>
          <a:p>
            <a:r>
              <a:rPr lang="en-GB" sz="1050" dirty="0">
                <a:solidFill>
                  <a:schemeClr val="bg1"/>
                </a:solidFill>
              </a:rPr>
              <a:t>© AFP/Getty</a:t>
            </a:r>
          </a:p>
        </p:txBody>
      </p:sp>
      <p:sp>
        <p:nvSpPr>
          <p:cNvPr id="51" name="TextBox 50"/>
          <p:cNvSpPr txBox="1"/>
          <p:nvPr/>
        </p:nvSpPr>
        <p:spPr>
          <a:xfrm>
            <a:off x="2065702" y="4211514"/>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Tavish</a:t>
            </a:r>
            <a:r>
              <a:rPr lang="en-GB" sz="1050" dirty="0">
                <a:solidFill>
                  <a:schemeClr val="bg1"/>
                </a:solidFill>
              </a:rPr>
              <a:t> Campbell</a:t>
            </a:r>
          </a:p>
        </p:txBody>
      </p:sp>
      <p:sp>
        <p:nvSpPr>
          <p:cNvPr id="52" name="TextBox 51"/>
          <p:cNvSpPr txBox="1"/>
          <p:nvPr/>
        </p:nvSpPr>
        <p:spPr>
          <a:xfrm>
            <a:off x="4117851" y="4201162"/>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GoesFoundation</a:t>
            </a:r>
            <a:endParaRPr lang="en-GB" sz="1050" dirty="0">
              <a:solidFill>
                <a:schemeClr val="bg1"/>
              </a:solidFill>
            </a:endParaRPr>
          </a:p>
        </p:txBody>
      </p:sp>
      <p:sp>
        <p:nvSpPr>
          <p:cNvPr id="53" name="TextBox 52"/>
          <p:cNvSpPr txBox="1"/>
          <p:nvPr/>
        </p:nvSpPr>
        <p:spPr>
          <a:xfrm>
            <a:off x="146888" y="5815729"/>
            <a:ext cx="1708186" cy="253916"/>
          </a:xfrm>
          <a:prstGeom prst="rect">
            <a:avLst/>
          </a:prstGeom>
          <a:noFill/>
        </p:spPr>
        <p:txBody>
          <a:bodyPr wrap="square" rtlCol="0">
            <a:spAutoFit/>
          </a:bodyPr>
          <a:lstStyle/>
          <a:p>
            <a:r>
              <a:rPr lang="en-GB" sz="1050" dirty="0">
                <a:solidFill>
                  <a:schemeClr val="bg1"/>
                </a:solidFill>
              </a:rPr>
              <a:t>© Roshan </a:t>
            </a:r>
            <a:r>
              <a:rPr lang="en-GB" sz="1050" dirty="0" err="1">
                <a:solidFill>
                  <a:schemeClr val="bg1"/>
                </a:solidFill>
              </a:rPr>
              <a:t>Nebhrajani</a:t>
            </a:r>
            <a:endParaRPr lang="en-GB" sz="1050" dirty="0">
              <a:solidFill>
                <a:schemeClr val="bg1"/>
              </a:solidFill>
            </a:endParaRPr>
          </a:p>
        </p:txBody>
      </p:sp>
      <p:sp>
        <p:nvSpPr>
          <p:cNvPr id="54" name="TextBox 53"/>
          <p:cNvSpPr txBox="1"/>
          <p:nvPr/>
        </p:nvSpPr>
        <p:spPr>
          <a:xfrm>
            <a:off x="2098208" y="5815729"/>
            <a:ext cx="1708186" cy="253916"/>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AsaseAfrica</a:t>
            </a:r>
            <a:endParaRPr lang="en-GB" sz="1050" dirty="0">
              <a:solidFill>
                <a:schemeClr val="bg1"/>
              </a:solidFill>
            </a:endParaRPr>
          </a:p>
        </p:txBody>
      </p:sp>
      <p:sp>
        <p:nvSpPr>
          <p:cNvPr id="73" name="TextBox 72"/>
          <p:cNvSpPr txBox="1"/>
          <p:nvPr/>
        </p:nvSpPr>
        <p:spPr>
          <a:xfrm>
            <a:off x="4144556" y="5800590"/>
            <a:ext cx="1708186" cy="253916"/>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ABCau</a:t>
            </a:r>
            <a:endParaRPr lang="en-GB" sz="1050" dirty="0">
              <a:solidFill>
                <a:schemeClr val="bg1"/>
              </a:solidFill>
            </a:endParaRPr>
          </a:p>
        </p:txBody>
      </p:sp>
      <p:sp>
        <p:nvSpPr>
          <p:cNvPr id="75" name="TextBox 74"/>
          <p:cNvSpPr txBox="1"/>
          <p:nvPr/>
        </p:nvSpPr>
        <p:spPr>
          <a:xfrm>
            <a:off x="130642" y="4200451"/>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PevenseyBayLife</a:t>
            </a:r>
            <a:endParaRPr lang="en-GB" sz="1050" dirty="0">
              <a:solidFill>
                <a:schemeClr val="bg1"/>
              </a:solidFill>
            </a:endParaRPr>
          </a:p>
        </p:txBody>
      </p:sp>
    </p:spTree>
    <p:extLst>
      <p:ext uri="{BB962C8B-B14F-4D97-AF65-F5344CB8AC3E}">
        <p14:creationId xmlns:p14="http://schemas.microsoft.com/office/powerpoint/2010/main" val="21962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20388123">
            <a:off x="2458135" y="2189299"/>
            <a:ext cx="3060963"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39639"/>
              <a:ext cx="3271348" cy="369332"/>
            </a:xfrm>
            <a:prstGeom prst="rect">
              <a:avLst/>
            </a:prstGeom>
            <a:noFill/>
            <a:ln>
              <a:noFill/>
            </a:ln>
          </p:spPr>
          <p:txBody>
            <a:bodyPr wrap="square" rtlCol="0">
              <a:spAutoFit/>
            </a:bodyPr>
            <a:lstStyle/>
            <a:p>
              <a:r>
                <a:rPr lang="en-GB" dirty="0"/>
                <a:t>Contaminated recycling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t>Recycling</a:t>
            </a:r>
          </a:p>
        </p:txBody>
      </p:sp>
      <p:pic>
        <p:nvPicPr>
          <p:cNvPr id="17" name="Picture 12" descr="Image result for plastic recycling 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88" y="1351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Image result for nurd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28" y="4623968"/>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Image result for Landfi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62" r="4049"/>
          <a:stretch/>
        </p:blipFill>
        <p:spPr bwMode="auto">
          <a:xfrm>
            <a:off x="5436555" y="218141"/>
            <a:ext cx="2811439"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rot="3496299">
            <a:off x="7978325" y="2021363"/>
            <a:ext cx="2907529" cy="1202400"/>
            <a:chOff x="2556378" y="2662575"/>
            <a:chExt cx="3175681" cy="1202400"/>
          </a:xfrm>
          <a:effectLst>
            <a:outerShdw blurRad="50800" dist="38100" dir="2700000" algn="tl" rotWithShape="0">
              <a:prstClr val="black">
                <a:alpha val="40000"/>
              </a:prstClr>
            </a:outerShdw>
          </a:effectLst>
        </p:grpSpPr>
        <p:sp>
          <p:nvSpPr>
            <p:cNvPr id="12" name="Up Arrow 11"/>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60148" y="2915777"/>
              <a:ext cx="3014449" cy="646331"/>
            </a:xfrm>
            <a:prstGeom prst="rect">
              <a:avLst/>
            </a:prstGeom>
            <a:noFill/>
            <a:ln>
              <a:noFill/>
            </a:ln>
          </p:spPr>
          <p:txBody>
            <a:bodyPr wrap="square" rtlCol="0">
              <a:spAutoFit/>
            </a:bodyPr>
            <a:lstStyle/>
            <a:p>
              <a:r>
                <a:rPr lang="en-GB" dirty="0"/>
                <a:t>Release greenhouse gases</a:t>
              </a:r>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304" r="1874"/>
          <a:stretch/>
        </p:blipFill>
        <p:spPr>
          <a:xfrm>
            <a:off x="8752166" y="3917235"/>
            <a:ext cx="2786148" cy="2073600"/>
          </a:xfrm>
          <a:prstGeom prst="rect">
            <a:avLst/>
          </a:prstGeom>
          <a:effectLst>
            <a:outerShdw blurRad="50800" dist="38100" dir="2700000" algn="tl" rotWithShape="0">
              <a:prstClr val="black">
                <a:alpha val="40000"/>
              </a:prstClr>
            </a:outerShdw>
          </a:effectLst>
        </p:spPr>
      </p:pic>
      <p:pic>
        <p:nvPicPr>
          <p:cNvPr id="15" name="Picture 14"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9774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19646420">
            <a:off x="2618513" y="1818400"/>
            <a:ext cx="3271348"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08861"/>
              <a:ext cx="3271348" cy="430887"/>
            </a:xfrm>
            <a:prstGeom prst="rect">
              <a:avLst/>
            </a:prstGeom>
            <a:noFill/>
            <a:ln>
              <a:noFill/>
            </a:ln>
          </p:spPr>
          <p:txBody>
            <a:bodyPr wrap="square" rtlCol="0">
              <a:spAutoFit/>
            </a:bodyPr>
            <a:lstStyle/>
            <a:p>
              <a:r>
                <a:rPr lang="en-GB" sz="2200" dirty="0"/>
                <a:t>Sea becomes rough</a:t>
              </a:r>
            </a:p>
          </p:txBody>
        </p:sp>
      </p:grpSp>
      <p:pic>
        <p:nvPicPr>
          <p:cNvPr id="32"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30" y="227519"/>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12428" r="3294"/>
          <a:stretch/>
        </p:blipFill>
        <p:spPr>
          <a:xfrm>
            <a:off x="359074" y="4573586"/>
            <a:ext cx="2866030" cy="2073600"/>
          </a:xfrm>
          <a:prstGeom prst="rect">
            <a:avLst/>
          </a:prstGeom>
          <a:effectLst>
            <a:outerShdw blurRad="50800" dist="38100" dir="2700000" algn="tl" rotWithShape="0">
              <a:prstClr val="black">
                <a:alpha val="40000"/>
              </a:prstClr>
            </a:outerShdw>
          </a:effectLst>
        </p:spPr>
      </p:pic>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t>Shipping</a:t>
            </a:r>
          </a:p>
        </p:txBody>
      </p:sp>
      <p:pic>
        <p:nvPicPr>
          <p:cNvPr id="36" name="Picture 2" descr="Image result for container falling  shi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374"/>
          <a:stretch/>
        </p:blipFill>
        <p:spPr bwMode="auto">
          <a:xfrm>
            <a:off x="5964942" y="227519"/>
            <a:ext cx="2851511"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372061" y="865952"/>
            <a:ext cx="1202400" cy="2055600"/>
            <a:chOff x="9372061" y="865952"/>
            <a:chExt cx="1202400" cy="2055600"/>
          </a:xfrm>
        </p:grpSpPr>
        <p:sp>
          <p:nvSpPr>
            <p:cNvPr id="38" name="Up Arrow 37"/>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2880324">
              <a:off x="8992309" y="1594016"/>
              <a:ext cx="1830684" cy="430887"/>
            </a:xfrm>
            <a:prstGeom prst="rect">
              <a:avLst/>
            </a:prstGeom>
            <a:noFill/>
            <a:ln>
              <a:noFill/>
            </a:ln>
          </p:spPr>
          <p:txBody>
            <a:bodyPr wrap="square" rtlCol="0">
              <a:spAutoFit/>
            </a:bodyPr>
            <a:lstStyle/>
            <a:p>
              <a:r>
                <a:rPr lang="en-GB" sz="2200" dirty="0" err="1"/>
                <a:t>Nurdles</a:t>
              </a:r>
              <a:r>
                <a:rPr lang="en-GB" sz="2200" dirty="0"/>
                <a:t> spill </a:t>
              </a:r>
            </a:p>
          </p:txBody>
        </p:sp>
      </p:grpSp>
      <p:pic>
        <p:nvPicPr>
          <p:cNvPr id="39" name="Picture 4" descr="Image result for nurdles in oce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973" b="4914"/>
          <a:stretch/>
        </p:blipFill>
        <p:spPr bwMode="auto">
          <a:xfrm>
            <a:off x="9135112" y="2883525"/>
            <a:ext cx="282124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993835" y="5206694"/>
            <a:ext cx="3476670" cy="1202400"/>
            <a:chOff x="7993835" y="5206694"/>
            <a:chExt cx="3476670" cy="1202400"/>
          </a:xfrm>
        </p:grpSpPr>
        <p:sp>
          <p:nvSpPr>
            <p:cNvPr id="40" name="Up Arrow 39"/>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rot="20639646">
              <a:off x="8476017" y="5514345"/>
              <a:ext cx="2994488" cy="338554"/>
            </a:xfrm>
            <a:prstGeom prst="rect">
              <a:avLst/>
            </a:prstGeom>
            <a:noFill/>
            <a:ln>
              <a:noFill/>
            </a:ln>
          </p:spPr>
          <p:txBody>
            <a:bodyPr wrap="square" rtlCol="0">
              <a:spAutoFit/>
            </a:bodyPr>
            <a:lstStyle/>
            <a:p>
              <a:r>
                <a:rPr lang="en-GB" sz="1600" dirty="0"/>
                <a:t>Cause danger to marine life</a:t>
              </a:r>
            </a:p>
          </p:txBody>
        </p:sp>
      </p:grpSp>
      <p:pic>
        <p:nvPicPr>
          <p:cNvPr id="42" name="Picture 2" descr="Image result for animal eating nurdles"/>
          <p:cNvPicPr>
            <a:picLocks noChangeAspect="1" noChangeArrowheads="1"/>
          </p:cNvPicPr>
          <p:nvPr/>
        </p:nvPicPr>
        <p:blipFill rotWithShape="1">
          <a:blip r:embed="rId7">
            <a:extLst>
              <a:ext uri="{28A0092B-C50C-407E-A947-70E740481C1C}">
                <a14:useLocalDpi xmlns:a14="http://schemas.microsoft.com/office/drawing/2010/main" val="0"/>
              </a:ext>
            </a:extLst>
          </a:blip>
          <a:srcRect l="6034"/>
          <a:stretch/>
        </p:blipFill>
        <p:spPr bwMode="auto">
          <a:xfrm>
            <a:off x="4913194" y="4573586"/>
            <a:ext cx="279954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6112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18958768">
            <a:off x="2523874" y="1918076"/>
            <a:ext cx="2338310" cy="1202400"/>
            <a:chOff x="2556378" y="2662575"/>
            <a:chExt cx="3321670"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606700" y="3002377"/>
              <a:ext cx="3271348" cy="430887"/>
            </a:xfrm>
            <a:prstGeom prst="rect">
              <a:avLst/>
            </a:prstGeom>
            <a:noFill/>
            <a:ln>
              <a:noFill/>
            </a:ln>
          </p:spPr>
          <p:txBody>
            <a:bodyPr wrap="square" rtlCol="0">
              <a:spAutoFit/>
            </a:bodyPr>
            <a:lstStyle/>
            <a:p>
              <a:r>
                <a:rPr lang="en-GB" sz="2200" dirty="0">
                  <a:latin typeface="Century Gothic" panose="020B0502020202020204" pitchFamily="34" charset="0"/>
                </a:rPr>
                <a:t>Littering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latin typeface="Century Gothic" panose="020B0502020202020204" pitchFamily="34" charset="0"/>
              </a:rPr>
              <a:t>Disposal</a:t>
            </a:r>
          </a:p>
        </p:txBody>
      </p:sp>
      <p:grpSp>
        <p:nvGrpSpPr>
          <p:cNvPr id="2" name="Group 1"/>
          <p:cNvGrpSpPr/>
          <p:nvPr/>
        </p:nvGrpSpPr>
        <p:grpSpPr>
          <a:xfrm>
            <a:off x="7845792" y="321596"/>
            <a:ext cx="2059841" cy="1202400"/>
            <a:chOff x="7845792" y="321596"/>
            <a:chExt cx="2059841" cy="1202400"/>
          </a:xfrm>
        </p:grpSpPr>
        <p:sp>
          <p:nvSpPr>
            <p:cNvPr id="38" name="Up Arrow 37"/>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530349">
              <a:off x="7873656" y="713619"/>
              <a:ext cx="1927375" cy="430887"/>
            </a:xfrm>
            <a:prstGeom prst="rect">
              <a:avLst/>
            </a:prstGeom>
            <a:noFill/>
            <a:ln>
              <a:noFill/>
            </a:ln>
          </p:spPr>
          <p:txBody>
            <a:bodyPr wrap="square" rtlCol="0">
              <a:spAutoFit/>
            </a:bodyPr>
            <a:lstStyle/>
            <a:p>
              <a:r>
                <a:rPr lang="en-GB" sz="2200" dirty="0">
                  <a:latin typeface="Century Gothic" panose="020B0502020202020204" pitchFamily="34" charset="0"/>
                </a:rPr>
                <a:t>Rain or wind</a:t>
              </a:r>
            </a:p>
          </p:txBody>
        </p:sp>
      </p:grpSp>
      <p:pic>
        <p:nvPicPr>
          <p:cNvPr id="17" name="Picture 10" descr="Image result for drinking bottled wa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82" r="5779"/>
          <a:stretch/>
        </p:blipFill>
        <p:spPr bwMode="auto">
          <a:xfrm>
            <a:off x="372720" y="167480"/>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2" descr="Image result for plastic recycling 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87" y="45735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802" y="228992"/>
            <a:ext cx="280372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descr="Image result for plastic in storm drai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12" r="10260"/>
          <a:stretch/>
        </p:blipFill>
        <p:spPr bwMode="auto">
          <a:xfrm>
            <a:off x="9149873" y="1746403"/>
            <a:ext cx="278414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plastic bottle in riv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811"/>
          <a:stretch/>
        </p:blipFill>
        <p:spPr bwMode="auto">
          <a:xfrm>
            <a:off x="7193869" y="4573586"/>
            <a:ext cx="279332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964286" y="4292619"/>
            <a:ext cx="2248692" cy="1202400"/>
            <a:chOff x="9964286" y="4292619"/>
            <a:chExt cx="2248692" cy="1202400"/>
          </a:xfrm>
        </p:grpSpPr>
        <p:sp>
          <p:nvSpPr>
            <p:cNvPr id="22" name="Up Arrow 2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19226098">
              <a:off x="10347575" y="4325784"/>
              <a:ext cx="1865403" cy="646331"/>
            </a:xfrm>
            <a:prstGeom prst="rect">
              <a:avLst/>
            </a:prstGeom>
            <a:noFill/>
            <a:ln>
              <a:noFill/>
            </a:ln>
          </p:spPr>
          <p:txBody>
            <a:bodyPr wrap="square" rtlCol="0">
              <a:spAutoFit/>
            </a:bodyPr>
            <a:lstStyle/>
            <a:p>
              <a:r>
                <a:rPr lang="en-GB" dirty="0">
                  <a:latin typeface="Century Gothic" panose="020B0502020202020204" pitchFamily="34" charset="0"/>
                </a:rPr>
                <a:t>Washed into the river</a:t>
              </a:r>
            </a:p>
          </p:txBody>
        </p:sp>
      </p:grpSp>
      <p:pic>
        <p:nvPicPr>
          <p:cNvPr id="26" name="Picture 4" descr="Image result for animal stuck in plastic bottle"/>
          <p:cNvPicPr>
            <a:picLocks noChangeAspect="1" noChangeArrowheads="1"/>
          </p:cNvPicPr>
          <p:nvPr/>
        </p:nvPicPr>
        <p:blipFill rotWithShape="1">
          <a:blip r:embed="rId8">
            <a:extLst>
              <a:ext uri="{28A0092B-C50C-407E-A947-70E740481C1C}">
                <a14:useLocalDpi xmlns:a14="http://schemas.microsoft.com/office/drawing/2010/main" val="0"/>
              </a:ext>
            </a:extLst>
          </a:blip>
          <a:srcRect r="17085"/>
          <a:stretch/>
        </p:blipFill>
        <p:spPr bwMode="auto">
          <a:xfrm>
            <a:off x="4045136" y="2965505"/>
            <a:ext cx="277658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36989" y="5343577"/>
            <a:ext cx="2292549" cy="1202400"/>
            <a:chOff x="5036989" y="5343577"/>
            <a:chExt cx="2292549" cy="1202400"/>
          </a:xfrm>
        </p:grpSpPr>
        <p:sp>
          <p:nvSpPr>
            <p:cNvPr id="28" name="Up Arrow 27"/>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150239">
              <a:off x="5402163" y="5834304"/>
              <a:ext cx="1927375" cy="646331"/>
            </a:xfrm>
            <a:prstGeom prst="rect">
              <a:avLst/>
            </a:prstGeom>
            <a:noFill/>
            <a:ln>
              <a:noFill/>
            </a:ln>
          </p:spPr>
          <p:txBody>
            <a:bodyPr wrap="square" rtlCol="0">
              <a:spAutoFit/>
            </a:bodyPr>
            <a:lstStyle/>
            <a:p>
              <a:r>
                <a:rPr lang="en-GB" dirty="0">
                  <a:latin typeface="Century Gothic" panose="020B0502020202020204" pitchFamily="34" charset="0"/>
                </a:rPr>
                <a:t>Travel to the ocean</a:t>
              </a:r>
            </a:p>
          </p:txBody>
        </p:sp>
      </p:grpSp>
      <p:pic>
        <p:nvPicPr>
          <p:cNvPr id="30" name="Picture 29" descr="E:\Work\Positive green logo pack\blue logo.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8101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175" b="13707"/>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a16="http://schemas.microsoft.com/office/drawing/2014/main" id="{31BBB300-D07B-4B4A-8E07-E8C2C67AAA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a16="http://schemas.microsoft.com/office/drawing/2014/main" id="{216BD2F7-D260-401A-8835-E6D1250DB030}"/>
              </a:ext>
            </a:extLst>
          </p:cNvPr>
          <p:cNvPicPr>
            <a:picLocks noChangeAspect="1"/>
          </p:cNvPicPr>
          <p:nvPr/>
        </p:nvPicPr>
        <p:blipFill>
          <a:blip r:embed="rId8"/>
          <a:stretch>
            <a:fillRect/>
          </a:stretch>
        </p:blipFill>
        <p:spPr>
          <a:xfrm>
            <a:off x="10817129" y="5513138"/>
            <a:ext cx="1320791" cy="1080000"/>
          </a:xfrm>
          <a:prstGeom prst="rect">
            <a:avLst/>
          </a:prstGeom>
        </p:spPr>
      </p:pic>
      <p:pic>
        <p:nvPicPr>
          <p:cNvPr id="14" name="Picture 13">
            <a:extLst>
              <a:ext uri="{FF2B5EF4-FFF2-40B4-BE49-F238E27FC236}">
                <a16:creationId xmlns:a16="http://schemas.microsoft.com/office/drawing/2014/main" id="{FA256A43-389B-42B6-86F5-5367E6348F8D}"/>
              </a:ext>
            </a:extLst>
          </p:cNvPr>
          <p:cNvPicPr>
            <a:picLocks noChangeAspect="1"/>
          </p:cNvPicPr>
          <p:nvPr/>
        </p:nvPicPr>
        <p:blipFill>
          <a:blip r:embed="rId9"/>
          <a:stretch>
            <a:fillRect/>
          </a:stretch>
        </p:blipFill>
        <p:spPr>
          <a:xfrm>
            <a:off x="9462123" y="549248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a:stretch>
            <a:fillRect/>
          </a:stretch>
        </p:blipFill>
        <p:spPr>
          <a:xfrm>
            <a:off x="6544974" y="5511478"/>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a:stretch>
            <a:fillRect/>
          </a:stretch>
        </p:blipFill>
        <p:spPr>
          <a:xfrm>
            <a:off x="5352705" y="5492481"/>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ir David Attenboroughs plastic message - BB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251" y="232014"/>
            <a:ext cx="10921497" cy="6143342"/>
          </a:xfrm>
          <a:prstGeom prst="rect">
            <a:avLst/>
          </a:prstGeom>
        </p:spPr>
      </p:pic>
      <p:sp>
        <p:nvSpPr>
          <p:cNvPr id="2" name="TextBox 1"/>
          <p:cNvSpPr txBox="1"/>
          <p:nvPr/>
        </p:nvSpPr>
        <p:spPr>
          <a:xfrm>
            <a:off x="10507578" y="6006024"/>
            <a:ext cx="1684421" cy="369332"/>
          </a:xfrm>
          <a:prstGeom prst="rect">
            <a:avLst/>
          </a:prstGeom>
          <a:noFill/>
        </p:spPr>
        <p:txBody>
          <a:bodyPr wrap="square" rtlCol="0">
            <a:spAutoFit/>
          </a:bodyPr>
          <a:lstStyle/>
          <a:p>
            <a:r>
              <a:rPr lang="en-GB" dirty="0"/>
              <a:t>©BBC</a:t>
            </a:r>
          </a:p>
        </p:txBody>
      </p:sp>
    </p:spTree>
    <p:extLst>
      <p:ext uri="{BB962C8B-B14F-4D97-AF65-F5344CB8AC3E}">
        <p14:creationId xmlns:p14="http://schemas.microsoft.com/office/powerpoint/2010/main" val="183920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What’s the connection?</a:t>
            </a:r>
            <a:endParaRPr lang="en-GB" dirty="0">
              <a:latin typeface="+mn-lt"/>
            </a:endParaRPr>
          </a:p>
        </p:txBody>
      </p:sp>
      <p:sp>
        <p:nvSpPr>
          <p:cNvPr id="2" name="Right Arrow 1"/>
          <p:cNvSpPr/>
          <p:nvPr/>
        </p:nvSpPr>
        <p:spPr>
          <a:xfrm>
            <a:off x="5466392" y="3105339"/>
            <a:ext cx="1457607" cy="588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916" y="2120435"/>
            <a:ext cx="4198507" cy="26240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99" y="2020710"/>
            <a:ext cx="4073151" cy="3054863"/>
          </a:xfrm>
          <a:prstGeom prst="rect">
            <a:avLst/>
          </a:prstGeom>
        </p:spPr>
      </p:pic>
    </p:spTree>
    <p:extLst>
      <p:ext uri="{BB962C8B-B14F-4D97-AF65-F5344CB8AC3E}">
        <p14:creationId xmlns:p14="http://schemas.microsoft.com/office/powerpoint/2010/main" val="3783638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30" y="-13669"/>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What’s the connection?</a:t>
            </a:r>
            <a:endParaRPr lang="en-GB" dirty="0">
              <a:latin typeface="+mn-lt"/>
            </a:endParaRPr>
          </a:p>
        </p:txBody>
      </p:sp>
      <p:pic>
        <p:nvPicPr>
          <p:cNvPr id="2050" name="Picture 2" descr="Image result for food packaging wa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242" y="3593508"/>
            <a:ext cx="2648294" cy="16184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ckaging in the oc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501" y="1898585"/>
            <a:ext cx="2433379" cy="162225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19947980">
            <a:off x="2928517" y="4892191"/>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9947980">
            <a:off x="6219280" y="3325471"/>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5918" y="4093860"/>
            <a:ext cx="4021977" cy="26813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749" y="6126509"/>
            <a:ext cx="1649962" cy="674183"/>
          </a:xfrm>
          <a:prstGeom prst="rect">
            <a:avLst/>
          </a:prstGeom>
          <a:noFill/>
          <a:ln>
            <a:no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3311" y="833629"/>
            <a:ext cx="2064021" cy="1290013"/>
          </a:xfrm>
          <a:prstGeom prst="rect">
            <a:avLst/>
          </a:prstGeom>
        </p:spPr>
      </p:pic>
      <p:sp>
        <p:nvSpPr>
          <p:cNvPr id="12" name="Right Arrow 11"/>
          <p:cNvSpPr/>
          <p:nvPr/>
        </p:nvSpPr>
        <p:spPr>
          <a:xfrm rot="19947980">
            <a:off x="9257880" y="1622426"/>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480" y="4908235"/>
            <a:ext cx="2281510" cy="1711132"/>
          </a:xfrm>
          <a:prstGeom prst="rect">
            <a:avLst/>
          </a:prstGeom>
        </p:spPr>
      </p:pic>
    </p:spTree>
    <p:extLst>
      <p:ext uri="{BB962C8B-B14F-4D97-AF65-F5344CB8AC3E}">
        <p14:creationId xmlns:p14="http://schemas.microsoft.com/office/powerpoint/2010/main" val="40393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How does it make you feel?</a:t>
            </a:r>
            <a:endParaRPr lang="en-GB" dirty="0">
              <a:latin typeface="+mn-lt"/>
            </a:endParaRPr>
          </a:p>
        </p:txBody>
      </p:sp>
      <p:pic>
        <p:nvPicPr>
          <p:cNvPr id="4" name="3423715478200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280" y="1148142"/>
            <a:ext cx="9835440" cy="5532435"/>
          </a:xfrm>
          <a:prstGeom prst="rect">
            <a:avLst/>
          </a:prstGeom>
        </p:spPr>
      </p:pic>
    </p:spTree>
    <p:extLst>
      <p:ext uri="{BB962C8B-B14F-4D97-AF65-F5344CB8AC3E}">
        <p14:creationId xmlns:p14="http://schemas.microsoft.com/office/powerpoint/2010/main" val="3190227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What’s in your lunchbox?</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558" y="256628"/>
            <a:ext cx="9885914" cy="6985890"/>
          </a:xfrm>
          <a:prstGeom prst="rect">
            <a:avLst/>
          </a:prstGeom>
        </p:spPr>
      </p:pic>
      <p:pic>
        <p:nvPicPr>
          <p:cNvPr id="5" name="Picture 4"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956617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218366"/>
            <a:ext cx="10515600" cy="1325563"/>
          </a:xfrm>
        </p:spPr>
        <p:txBody>
          <a:bodyPr/>
          <a:lstStyle/>
          <a:p>
            <a:pPr algn="ctr"/>
            <a:r>
              <a:rPr lang="en-GB" dirty="0">
                <a:latin typeface="+mn-lt"/>
              </a:rPr>
              <a:t>What’s in your lunchbox?</a:t>
            </a:r>
          </a:p>
        </p:txBody>
      </p:sp>
      <p:pic>
        <p:nvPicPr>
          <p:cNvPr id="5" name="Picture 4"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6" name="Picture 2" descr="Image result for cling fil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0" b="2437"/>
          <a:stretch/>
        </p:blipFill>
        <p:spPr bwMode="auto">
          <a:xfrm rot="21371542">
            <a:off x="97276" y="1078509"/>
            <a:ext cx="3776659" cy="2467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rot="20204425">
            <a:off x="136753" y="4510243"/>
            <a:ext cx="3749084" cy="1228447"/>
          </a:xfrm>
          <a:prstGeom prst="rect">
            <a:avLst/>
          </a:prstGeom>
        </p:spPr>
      </p:pic>
      <p:pic>
        <p:nvPicPr>
          <p:cNvPr id="9" name="Picture 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1096"/>
          <a:stretch/>
        </p:blipFill>
        <p:spPr bwMode="auto">
          <a:xfrm>
            <a:off x="4385838" y="858337"/>
            <a:ext cx="1564426" cy="2675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lastic packagi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9106506" y="2537199"/>
            <a:ext cx="3494409" cy="2121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juice bo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9667" y="923678"/>
            <a:ext cx="1548540" cy="2260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risp packe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7232590" y="3597783"/>
            <a:ext cx="2099613" cy="254563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82720D7C-AE7A-471A-9005-4ED4FBF00029}"/>
              </a:ext>
            </a:extLst>
          </p:cNvPr>
          <p:cNvSpPr txBox="1">
            <a:spLocks/>
          </p:cNvSpPr>
          <p:nvPr/>
        </p:nvSpPr>
        <p:spPr>
          <a:xfrm>
            <a:off x="721053"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Clingfilm</a:t>
            </a:r>
          </a:p>
        </p:txBody>
      </p:sp>
      <p:sp>
        <p:nvSpPr>
          <p:cNvPr id="15" name="Title 2">
            <a:extLst>
              <a:ext uri="{FF2B5EF4-FFF2-40B4-BE49-F238E27FC236}">
                <a16:creationId xmlns:a16="http://schemas.microsoft.com/office/drawing/2014/main" id="{82720D7C-AE7A-471A-9005-4ED4FBF00029}"/>
              </a:ext>
            </a:extLst>
          </p:cNvPr>
          <p:cNvSpPr txBox="1">
            <a:spLocks/>
          </p:cNvSpPr>
          <p:nvPr/>
        </p:nvSpPr>
        <p:spPr>
          <a:xfrm>
            <a:off x="695363" y="5527935"/>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Snack bar</a:t>
            </a:r>
          </a:p>
        </p:txBody>
      </p:sp>
      <p:sp>
        <p:nvSpPr>
          <p:cNvPr id="16" name="Title 2">
            <a:extLst>
              <a:ext uri="{FF2B5EF4-FFF2-40B4-BE49-F238E27FC236}">
                <a16:creationId xmlns:a16="http://schemas.microsoft.com/office/drawing/2014/main" id="{82720D7C-AE7A-471A-9005-4ED4FBF00029}"/>
              </a:ext>
            </a:extLst>
          </p:cNvPr>
          <p:cNvSpPr txBox="1">
            <a:spLocks/>
          </p:cNvSpPr>
          <p:nvPr/>
        </p:nvSpPr>
        <p:spPr>
          <a:xfrm>
            <a:off x="3996442"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Yoghurt pot</a:t>
            </a:r>
          </a:p>
        </p:txBody>
      </p:sp>
      <p:sp>
        <p:nvSpPr>
          <p:cNvPr id="17" name="Title 2">
            <a:extLst>
              <a:ext uri="{FF2B5EF4-FFF2-40B4-BE49-F238E27FC236}">
                <a16:creationId xmlns:a16="http://schemas.microsoft.com/office/drawing/2014/main" id="{82720D7C-AE7A-471A-9005-4ED4FBF00029}"/>
              </a:ext>
            </a:extLst>
          </p:cNvPr>
          <p:cNvSpPr txBox="1">
            <a:spLocks/>
          </p:cNvSpPr>
          <p:nvPr/>
        </p:nvSpPr>
        <p:spPr>
          <a:xfrm>
            <a:off x="3996441" y="5523961"/>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Drink bottle</a:t>
            </a:r>
          </a:p>
        </p:txBody>
      </p:sp>
      <p:sp>
        <p:nvSpPr>
          <p:cNvPr id="18" name="Title 2">
            <a:extLst>
              <a:ext uri="{FF2B5EF4-FFF2-40B4-BE49-F238E27FC236}">
                <a16:creationId xmlns:a16="http://schemas.microsoft.com/office/drawing/2014/main" id="{82720D7C-AE7A-471A-9005-4ED4FBF00029}"/>
              </a:ext>
            </a:extLst>
          </p:cNvPr>
          <p:cNvSpPr txBox="1">
            <a:spLocks/>
          </p:cNvSpPr>
          <p:nvPr/>
        </p:nvSpPr>
        <p:spPr>
          <a:xfrm>
            <a:off x="7081372" y="2761980"/>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Drink carton</a:t>
            </a:r>
          </a:p>
        </p:txBody>
      </p:sp>
      <p:sp>
        <p:nvSpPr>
          <p:cNvPr id="19" name="Title 2">
            <a:extLst>
              <a:ext uri="{FF2B5EF4-FFF2-40B4-BE49-F238E27FC236}">
                <a16:creationId xmlns:a16="http://schemas.microsoft.com/office/drawing/2014/main" id="{82720D7C-AE7A-471A-9005-4ED4FBF00029}"/>
              </a:ext>
            </a:extLst>
          </p:cNvPr>
          <p:cNvSpPr txBox="1">
            <a:spLocks/>
          </p:cNvSpPr>
          <p:nvPr/>
        </p:nvSpPr>
        <p:spPr>
          <a:xfrm>
            <a:off x="7014322" y="5503470"/>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Crisp packet</a:t>
            </a:r>
          </a:p>
        </p:txBody>
      </p:sp>
      <p:sp>
        <p:nvSpPr>
          <p:cNvPr id="20" name="Title 2">
            <a:extLst>
              <a:ext uri="{FF2B5EF4-FFF2-40B4-BE49-F238E27FC236}">
                <a16:creationId xmlns:a16="http://schemas.microsoft.com/office/drawing/2014/main" id="{82720D7C-AE7A-471A-9005-4ED4FBF00029}"/>
              </a:ext>
            </a:extLst>
          </p:cNvPr>
          <p:cNvSpPr txBox="1">
            <a:spLocks/>
          </p:cNvSpPr>
          <p:nvPr/>
        </p:nvSpPr>
        <p:spPr>
          <a:xfrm>
            <a:off x="9416382" y="3989975"/>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Other</a:t>
            </a: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6109" y="3819911"/>
            <a:ext cx="709741" cy="2023872"/>
          </a:xfrm>
          <a:prstGeom prst="rect">
            <a:avLst/>
          </a:prstGeom>
        </p:spPr>
      </p:pic>
    </p:spTree>
    <p:extLst>
      <p:ext uri="{BB962C8B-B14F-4D97-AF65-F5344CB8AC3E}">
        <p14:creationId xmlns:p14="http://schemas.microsoft.com/office/powerpoint/2010/main" val="3382062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81" name="Picture 2" descr="Image result for juice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58" y="3191500"/>
            <a:ext cx="2176272" cy="3177088"/>
          </a:xfrm>
          <a:prstGeom prst="rect">
            <a:avLst/>
          </a:prstGeom>
          <a:noFill/>
          <a:extLst>
            <a:ext uri="{909E8E84-426E-40DD-AFC4-6F175D3DCCD1}">
              <a14:hiddenFill xmlns:a14="http://schemas.microsoft.com/office/drawing/2010/main">
                <a:solidFill>
                  <a:srgbClr val="FFFFFF"/>
                </a:solidFill>
              </a14:hiddenFill>
            </a:ext>
          </a:extLst>
        </p:spPr>
      </p:pic>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6057482" y="1554694"/>
            <a:ext cx="5853010" cy="438975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845" y="1207013"/>
            <a:ext cx="1391859" cy="3968973"/>
          </a:xfrm>
          <a:prstGeom prst="rect">
            <a:avLst/>
          </a:prstGeom>
        </p:spPr>
      </p:pic>
    </p:spTree>
    <p:extLst>
      <p:ext uri="{BB962C8B-B14F-4D97-AF65-F5344CB8AC3E}">
        <p14:creationId xmlns:p14="http://schemas.microsoft.com/office/powerpoint/2010/main" val="3878756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3819</TotalTime>
  <Words>1829</Words>
  <Application>Microsoft Office PowerPoint</Application>
  <PresentationFormat>Widescreen</PresentationFormat>
  <Paragraphs>157</Paragraphs>
  <Slides>27</Slides>
  <Notes>27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BatangChe</vt:lpstr>
      <vt:lpstr>Calibri</vt:lpstr>
      <vt:lpstr>Century Gothic</vt:lpstr>
      <vt:lpstr>Office Theme</vt:lpstr>
      <vt:lpstr>Together, we can make plastic pollution a thing of the past.</vt:lpstr>
      <vt:lpstr>PowerPoint Presentation</vt:lpstr>
      <vt:lpstr>PowerPoint Presentation</vt:lpstr>
      <vt:lpstr>What’s the connection?</vt:lpstr>
      <vt:lpstr>What’s the connection?</vt:lpstr>
      <vt:lpstr>How does it make you feel?</vt:lpstr>
      <vt:lpstr>What’s in your lunchbox?</vt:lpstr>
      <vt:lpstr>What’s in your lunchbox?</vt:lpstr>
      <vt:lpstr>What could you use instead?</vt:lpstr>
      <vt:lpstr>What could you use instead?</vt:lpstr>
      <vt:lpstr>What could you use instead?</vt:lpstr>
      <vt:lpstr>What could you use instead?</vt:lpstr>
      <vt:lpstr>What could you use instead?</vt:lpstr>
      <vt:lpstr>What’s in your lunchbox?</vt:lpstr>
      <vt:lpstr>What is microplastic?</vt:lpstr>
      <vt:lpstr>Microplastic Survey</vt:lpstr>
      <vt:lpstr>Microplastic Survey</vt:lpstr>
      <vt:lpstr>Microplastic Survey</vt:lpstr>
      <vt:lpstr>PowerPoint Presentation</vt:lpstr>
      <vt:lpstr>Life Cycle of a single use plastic bottle</vt:lpstr>
      <vt:lpstr>Life Cycle of a single use plastic bottle</vt:lpstr>
      <vt:lpstr>PowerPoint Presentation</vt:lpstr>
      <vt:lpstr>Life Cycle of a single use plastic bottle</vt:lpstr>
      <vt:lpstr>PowerPoint Presentation</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Kelsey Martin</cp:lastModifiedBy>
  <cp:revision>169</cp:revision>
  <cp:lastPrinted>2019-01-14T15:13:22Z</cp:lastPrinted>
  <dcterms:created xsi:type="dcterms:W3CDTF">2018-08-31T09:49:50Z</dcterms:created>
  <dcterms:modified xsi:type="dcterms:W3CDTF">2020-03-02T11:16:58Z</dcterms:modified>
</cp:coreProperties>
</file>